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Decision Making in Python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By Muhammad Umer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51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71" y="2238103"/>
            <a:ext cx="483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:</a:t>
            </a:r>
          </a:p>
          <a:p>
            <a:endParaRPr lang="en-US" dirty="0"/>
          </a:p>
          <a:p>
            <a:r>
              <a:rPr lang="en-US" dirty="0" smtClean="0"/>
              <a:t>If  </a:t>
            </a:r>
            <a:r>
              <a:rPr lang="en-US" dirty="0" smtClean="0">
                <a:solidFill>
                  <a:srgbClr val="FF0000"/>
                </a:solidFill>
              </a:rPr>
              <a:t>test condition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543" y="3248297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Block of code that has to be executed if condition is true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77" y="4997155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Indented block is called the body of if statement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2000" contrast="8000"/>
          </a:blip>
          <a:srcRect/>
          <a:stretch>
            <a:fillRect/>
          </a:stretch>
        </p:blipFill>
        <p:spPr bwMode="auto">
          <a:xfrm>
            <a:off x="6555378" y="2533327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1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9704" y="2444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test condition 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7295" y="3367169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Block of code that has to be executed if condition is true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792" y="4612901"/>
            <a:ext cx="305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lse 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7294" y="5030678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Block of code that has to be executed if condition is false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10000"/>
          </a:blip>
          <a:srcRect l="2703" r="4054"/>
          <a:stretch>
            <a:fillRect/>
          </a:stretch>
        </p:blipFill>
        <p:spPr bwMode="auto">
          <a:xfrm>
            <a:off x="4745736" y="2627376"/>
            <a:ext cx="5257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33398" y="3421154"/>
            <a:ext cx="7848600" cy="16619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sym typeface="Wingdings" pitchFamily="2" charset="2"/>
              </a:rPr>
              <a:t> The if()-else statement is similar to the if() statement with the only difference being the ability to cater for the case when test fails</a:t>
            </a:r>
            <a:endParaRPr lang="en-GB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00" y="638777"/>
            <a:ext cx="10571998" cy="970450"/>
          </a:xfrm>
        </p:spPr>
        <p:txBody>
          <a:bodyPr/>
          <a:lstStyle/>
          <a:p>
            <a:r>
              <a:rPr lang="en-US" dirty="0" smtClean="0"/>
              <a:t>Decision Making in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930" y="2351314"/>
            <a:ext cx="647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making in programming is done in terms of testing an expression (logical or relational). The result of the test is either </a:t>
            </a: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  <a:r>
              <a:rPr lang="en-GB" b="1" dirty="0">
                <a:solidFill>
                  <a:schemeClr val="tx2"/>
                </a:solidFill>
              </a:rPr>
              <a:t>.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930" y="3678699"/>
            <a:ext cx="647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TRUE</a:t>
            </a:r>
            <a:r>
              <a:rPr lang="en-GB" dirty="0"/>
              <a:t> leads to the execution of a specified piece of code, whereas a </a:t>
            </a:r>
            <a:r>
              <a:rPr lang="en-GB" b="1" dirty="0"/>
              <a:t>FALSE</a:t>
            </a:r>
            <a:r>
              <a:rPr lang="en-GB" dirty="0"/>
              <a:t> leads to two possibilities; either a piece of code is executed that is different from the </a:t>
            </a:r>
            <a:r>
              <a:rPr lang="en-GB" b="1" dirty="0"/>
              <a:t>TRUE</a:t>
            </a:r>
            <a:r>
              <a:rPr lang="en-GB" dirty="0"/>
              <a:t> case or a branch takes place.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929" y="5156027"/>
            <a:ext cx="6470471" cy="93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important note regarding decision making structures is that they are not loops; </a:t>
            </a:r>
            <a:r>
              <a:rPr lang="en-GB" u="sng" dirty="0"/>
              <a:t>they are executed only once</a:t>
            </a:r>
            <a:r>
              <a:rPr lang="en-GB" dirty="0"/>
              <a:t>. 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2000" contrast="8000"/>
          </a:blip>
          <a:srcRect/>
          <a:stretch>
            <a:fillRect/>
          </a:stretch>
        </p:blipFill>
        <p:spPr bwMode="auto">
          <a:xfrm>
            <a:off x="7269481" y="2699657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71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64" y="693615"/>
            <a:ext cx="10571998" cy="970450"/>
          </a:xfrm>
        </p:spPr>
        <p:txBody>
          <a:bodyPr/>
          <a:lstStyle/>
          <a:p>
            <a:r>
              <a:rPr lang="en-US" dirty="0" smtClean="0"/>
              <a:t>Operators used in Decision Making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26" y="2264229"/>
            <a:ext cx="775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Arithmetic operators are incapable of generating </a:t>
            </a: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  <a:r>
              <a:rPr lang="en-GB" dirty="0"/>
              <a:t>. For this we need operators that can result in </a:t>
            </a:r>
            <a:r>
              <a:rPr lang="en-GB" b="1" dirty="0"/>
              <a:t>YES</a:t>
            </a:r>
            <a:r>
              <a:rPr lang="en-GB" dirty="0"/>
              <a:t> and </a:t>
            </a:r>
            <a:r>
              <a:rPr lang="en-GB" b="1" dirty="0"/>
              <a:t>NO</a:t>
            </a:r>
            <a:r>
              <a:rPr lang="en-GB" dirty="0"/>
              <a:t>. In other words operators that can produce Boolean output.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99066"/>
              </p:ext>
            </p:extLst>
          </p:nvPr>
        </p:nvGraphicFramePr>
        <p:xfrm>
          <a:off x="2584813" y="3274058"/>
          <a:ext cx="5715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108" y="4687116"/>
            <a:ext cx="7898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There are </a:t>
            </a:r>
            <a:r>
              <a:rPr lang="en-GB" dirty="0" smtClean="0"/>
              <a:t>three </a:t>
            </a:r>
            <a:r>
              <a:rPr lang="en-GB" dirty="0"/>
              <a:t>such operators in </a:t>
            </a:r>
            <a:r>
              <a:rPr lang="en-GB" dirty="0" smtClean="0"/>
              <a:t>Python </a:t>
            </a:r>
            <a:endParaRPr lang="en-GB" dirty="0"/>
          </a:p>
          <a:p>
            <a:pPr marL="514350" indent="-514350" algn="just">
              <a:buAutoNum type="arabicParenR"/>
            </a:pPr>
            <a:r>
              <a:rPr lang="en-GB" dirty="0"/>
              <a:t>Relational </a:t>
            </a:r>
            <a:r>
              <a:rPr lang="en-GB" dirty="0" smtClean="0"/>
              <a:t>Operators OR Comparison Operators</a:t>
            </a:r>
            <a:endParaRPr lang="en-GB" dirty="0"/>
          </a:p>
          <a:p>
            <a:pPr marL="514350" indent="-514350" algn="just">
              <a:buAutoNum type="arabicParenR"/>
            </a:pPr>
            <a:r>
              <a:rPr lang="en-GB" dirty="0"/>
              <a:t>Logical </a:t>
            </a:r>
            <a:r>
              <a:rPr lang="en-GB" dirty="0" smtClean="0"/>
              <a:t>Operators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Membership Operators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33474"/>
              </p:ext>
            </p:extLst>
          </p:nvPr>
        </p:nvGraphicFramePr>
        <p:xfrm>
          <a:off x="3894909" y="2218509"/>
          <a:ext cx="79248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94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Less than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94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&gt;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Greater than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9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&lt;=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Less than or equal to 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9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&gt;=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Greater than or equal</a:t>
                      </a:r>
                      <a:r>
                        <a:rPr lang="en-US" sz="2800" b="0" baseline="0" dirty="0" smtClean="0"/>
                        <a:t> to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94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==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Double</a:t>
                      </a:r>
                      <a:r>
                        <a:rPr lang="en-US" sz="2800" b="0" baseline="0" dirty="0" smtClean="0"/>
                        <a:t> equal to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94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!=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Is not equal</a:t>
                      </a:r>
                      <a:r>
                        <a:rPr lang="en-US" sz="2800" b="0" baseline="0" dirty="0" smtClean="0"/>
                        <a:t> to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006" y="2218509"/>
            <a:ext cx="3685903" cy="12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operators check for equality or describe relative magnitude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614" y="3245305"/>
            <a:ext cx="359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operators </a:t>
            </a:r>
            <a:r>
              <a:rPr lang="en-US" u="sng" dirty="0"/>
              <a:t>ask question</a:t>
            </a:r>
            <a:r>
              <a:rPr lang="en-US" dirty="0"/>
              <a:t> about the equality or inequality of the given data. The answer is YES(1) or NO(0)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614" y="4722633"/>
            <a:ext cx="3590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Recommendation: Compare similar data-types (e.g. </a:t>
            </a:r>
            <a:r>
              <a:rPr lang="en-US" dirty="0" err="1"/>
              <a:t>int</a:t>
            </a:r>
            <a:r>
              <a:rPr lang="en-US" dirty="0"/>
              <a:t> with </a:t>
            </a:r>
            <a:r>
              <a:rPr lang="en-US" dirty="0" err="1"/>
              <a:t>int</a:t>
            </a:r>
            <a:r>
              <a:rPr lang="en-US" dirty="0"/>
              <a:t> ). Dissimilar data-type comparison may lead to errors.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18" y="1508184"/>
            <a:ext cx="10554574" cy="3636511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GB" dirty="0"/>
              <a:t>Basic logical operations </a:t>
            </a:r>
            <a:r>
              <a:rPr lang="en-GB" dirty="0" smtClean="0"/>
              <a:t>are:    </a:t>
            </a:r>
            <a:r>
              <a:rPr lang="en-GB" b="1" dirty="0" smtClean="0"/>
              <a:t>AND    </a:t>
            </a:r>
            <a:r>
              <a:rPr lang="en-GB" b="1" dirty="0"/>
              <a:t>OR     </a:t>
            </a:r>
            <a:r>
              <a:rPr lang="en-GB" b="1" dirty="0" smtClean="0"/>
              <a:t>NOT</a:t>
            </a:r>
          </a:p>
          <a:p>
            <a:pPr marL="0" indent="0">
              <a:buFont typeface="Wingdings" pitchFamily="2" charset="2"/>
              <a:buChar char="q"/>
            </a:pPr>
            <a:endParaRPr lang="en-GB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8165"/>
              </p:ext>
            </p:extLst>
          </p:nvPr>
        </p:nvGraphicFramePr>
        <p:xfrm>
          <a:off x="1317895" y="3567369"/>
          <a:ext cx="8157030" cy="146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515">
                  <a:extLst>
                    <a:ext uri="{9D8B030D-6E8A-4147-A177-3AD203B41FA5}">
                      <a16:colId xmlns:a16="http://schemas.microsoft.com/office/drawing/2014/main" val="4128825409"/>
                    </a:ext>
                  </a:extLst>
                </a:gridCol>
                <a:gridCol w="4078515">
                  <a:extLst>
                    <a:ext uri="{9D8B030D-6E8A-4147-A177-3AD203B41FA5}">
                      <a16:colId xmlns:a16="http://schemas.microsoft.com/office/drawing/2014/main" val="3199943623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/>
                        <a:t>Operators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/>
                        <a:t>Keyword in Python</a:t>
                      </a: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6912"/>
                  </a:ext>
                </a:extLst>
              </a:tr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240"/>
                  </a:ext>
                </a:extLst>
              </a:tr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80458"/>
                  </a:ext>
                </a:extLst>
              </a:tr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72029"/>
              </p:ext>
            </p:extLst>
          </p:nvPr>
        </p:nvGraphicFramePr>
        <p:xfrm>
          <a:off x="1371600" y="32004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2060"/>
                          </a:solidFill>
                        </a:rPr>
                        <a:t>Inp</a:t>
                      </a:r>
                      <a:r>
                        <a:rPr lang="en-US" sz="3600" baseline="0" dirty="0" smtClean="0">
                          <a:solidFill>
                            <a:srgbClr val="002060"/>
                          </a:solidFill>
                        </a:rPr>
                        <a:t> A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2060"/>
                          </a:solidFill>
                        </a:rPr>
                        <a:t>Inp</a:t>
                      </a:r>
                      <a:r>
                        <a:rPr lang="en-US" sz="3600" dirty="0" smtClean="0">
                          <a:solidFill>
                            <a:srgbClr val="002060"/>
                          </a:solidFill>
                        </a:rPr>
                        <a:t> B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2060"/>
                          </a:solidFill>
                        </a:rPr>
                        <a:t>Output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True(1)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189" y="2325188"/>
            <a:ext cx="767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returns TRUE if both the operands (right side and left side) are true</a:t>
            </a:r>
          </a:p>
        </p:txBody>
      </p:sp>
    </p:spTree>
    <p:extLst>
      <p:ext uri="{BB962C8B-B14F-4D97-AF65-F5344CB8AC3E}">
        <p14:creationId xmlns:p14="http://schemas.microsoft.com/office/powerpoint/2010/main" val="12165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5822"/>
              </p:ext>
            </p:extLst>
          </p:nvPr>
        </p:nvGraphicFramePr>
        <p:xfrm>
          <a:off x="1371600" y="32004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2060"/>
                          </a:solidFill>
                        </a:rPr>
                        <a:t>Inp</a:t>
                      </a:r>
                      <a:r>
                        <a:rPr lang="en-US" sz="3600" dirty="0" smtClean="0">
                          <a:solidFill>
                            <a:srgbClr val="002060"/>
                          </a:solidFill>
                        </a:rPr>
                        <a:t> A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2060"/>
                          </a:solidFill>
                        </a:rPr>
                        <a:t>Inp</a:t>
                      </a:r>
                      <a:r>
                        <a:rPr lang="en-US" sz="3600" dirty="0" smtClean="0">
                          <a:solidFill>
                            <a:srgbClr val="002060"/>
                          </a:solidFill>
                        </a:rPr>
                        <a:t> B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2060"/>
                          </a:solidFill>
                        </a:rPr>
                        <a:t>Output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True(1)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False(0)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True(1)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True(1)</a:t>
                      </a:r>
                      <a:endParaRPr lang="en-US" sz="3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True(1)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852" y="2333897"/>
            <a:ext cx="7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returns TRUE if either of the operand (right side or left side) is true</a:t>
            </a:r>
          </a:p>
        </p:txBody>
      </p:sp>
    </p:spTree>
    <p:extLst>
      <p:ext uri="{BB962C8B-B14F-4D97-AF65-F5344CB8AC3E}">
        <p14:creationId xmlns:p14="http://schemas.microsoft.com/office/powerpoint/2010/main" val="13899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30403"/>
              </p:ext>
            </p:extLst>
          </p:nvPr>
        </p:nvGraphicFramePr>
        <p:xfrm>
          <a:off x="1227909" y="3394165"/>
          <a:ext cx="368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2060"/>
                          </a:solidFill>
                        </a:rPr>
                        <a:t>Input</a:t>
                      </a:r>
                      <a:endParaRPr 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2060"/>
                          </a:solidFill>
                        </a:rPr>
                        <a:t>Output</a:t>
                      </a:r>
                      <a:endParaRPr 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True(1)</a:t>
                      </a:r>
                      <a:endParaRPr lang="en-US" sz="3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False(0)</a:t>
                      </a:r>
                      <a:endParaRPr lang="en-US" sz="3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True(1)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851" y="2429691"/>
            <a:ext cx="631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simply negates the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46" y="1682356"/>
            <a:ext cx="10554574" cy="3636511"/>
          </a:xfrm>
        </p:spPr>
        <p:txBody>
          <a:bodyPr/>
          <a:lstStyle/>
          <a:p>
            <a:r>
              <a:rPr lang="en-US" dirty="0"/>
              <a:t>These operators test for membership in a sequence such as lists, strings or 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membership operators that are used in Python. </a:t>
            </a:r>
            <a:r>
              <a:rPr lang="en-US" b="1" dirty="0"/>
              <a:t>(in, not in). </a:t>
            </a:r>
            <a:endParaRPr lang="en-US" b="1" dirty="0" smtClean="0"/>
          </a:p>
          <a:p>
            <a:r>
              <a:rPr lang="en-US" dirty="0" smtClean="0"/>
              <a:t>It </a:t>
            </a:r>
            <a:r>
              <a:rPr lang="en-US" dirty="0"/>
              <a:t>gives the result based on the variable present in specified sequence or string</a:t>
            </a:r>
          </a:p>
        </p:txBody>
      </p:sp>
    </p:spTree>
    <p:extLst>
      <p:ext uri="{BB962C8B-B14F-4D97-AF65-F5344CB8AC3E}">
        <p14:creationId xmlns:p14="http://schemas.microsoft.com/office/powerpoint/2010/main" val="3904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181</TotalTime>
  <Words>518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2</vt:lpstr>
      <vt:lpstr>Quotable</vt:lpstr>
      <vt:lpstr>Decision Making in Python</vt:lpstr>
      <vt:lpstr>Decision Making in Programming</vt:lpstr>
      <vt:lpstr>Operators used in Decision Making</vt:lpstr>
      <vt:lpstr>Relational Operators</vt:lpstr>
      <vt:lpstr>Logical Operators</vt:lpstr>
      <vt:lpstr>AND Operator</vt:lpstr>
      <vt:lpstr>OR Operator</vt:lpstr>
      <vt:lpstr>NOT Operator</vt:lpstr>
      <vt:lpstr>Membership Operator</vt:lpstr>
      <vt:lpstr>The if Statement</vt:lpstr>
      <vt:lpstr>The if-else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in Python</dc:title>
  <dc:creator>Muhammad Umer</dc:creator>
  <cp:lastModifiedBy>Muhammad Umer</cp:lastModifiedBy>
  <cp:revision>18</cp:revision>
  <dcterms:created xsi:type="dcterms:W3CDTF">2020-04-07T10:13:07Z</dcterms:created>
  <dcterms:modified xsi:type="dcterms:W3CDTF">2020-04-08T10:56:33Z</dcterms:modified>
</cp:coreProperties>
</file>