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9"/>
    <p:restoredTop sz="63609"/>
  </p:normalViewPr>
  <p:slideViewPr>
    <p:cSldViewPr snapToGrid="0" snapToObjects="1">
      <p:cViewPr>
        <p:scale>
          <a:sx n="50" d="100"/>
          <a:sy n="50" d="100"/>
        </p:scale>
        <p:origin x="1544"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87076-F3CF-3C4B-B34A-7C24C522E6FD}" type="datetimeFigureOut">
              <a:rPr lang="en-US" smtClean="0"/>
              <a:t>5/2/18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A12F3-ECDB-DF43-80DD-C1298982CD44}" type="slidenum">
              <a:rPr lang="en-US" smtClean="0"/>
              <a:t>‹#›</a:t>
            </a:fld>
            <a:endParaRPr lang="en-US"/>
          </a:p>
        </p:txBody>
      </p:sp>
    </p:spTree>
    <p:extLst>
      <p:ext uri="{BB962C8B-B14F-4D97-AF65-F5344CB8AC3E}">
        <p14:creationId xmlns:p14="http://schemas.microsoft.com/office/powerpoint/2010/main" val="124905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today I’ll talk about a not so popular </a:t>
            </a:r>
            <a:r>
              <a:rPr lang="en-US" baseline="0" dirty="0" smtClean="0"/>
              <a:t>algorithm </a:t>
            </a:r>
            <a:r>
              <a:rPr lang="en-US" baseline="0" dirty="0" smtClean="0"/>
              <a:t>which uses image processing approach to solve biological problems.</a:t>
            </a:r>
          </a:p>
          <a:p>
            <a:r>
              <a:rPr lang="en-US" baseline="0" dirty="0" smtClean="0"/>
              <a:t>The paper I used is called </a:t>
            </a:r>
            <a:r>
              <a:rPr lang="en-US" baseline="0" dirty="0" err="1" smtClean="0"/>
              <a:t>Relynet</a:t>
            </a:r>
            <a:r>
              <a:rPr lang="en-US" baseline="0" dirty="0" smtClean="0"/>
              <a:t>, retinal layer and fluid segmentation of </a:t>
            </a:r>
            <a:r>
              <a:rPr lang="en-US" baseline="0" dirty="0" err="1" smtClean="0"/>
              <a:t>oct</a:t>
            </a:r>
            <a:r>
              <a:rPr lang="en-US" baseline="0" dirty="0" smtClean="0"/>
              <a:t> using </a:t>
            </a:r>
            <a:r>
              <a:rPr lang="en-US" baseline="0" dirty="0" err="1" smtClean="0"/>
              <a:t>Cnn</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1</a:t>
            </a:fld>
            <a:endParaRPr lang="en-US"/>
          </a:p>
        </p:txBody>
      </p:sp>
    </p:spTree>
    <p:extLst>
      <p:ext uri="{BB962C8B-B14F-4D97-AF65-F5344CB8AC3E}">
        <p14:creationId xmlns:p14="http://schemas.microsoft.com/office/powerpoint/2010/main" val="1691386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Building a deep neural network is extremely slow, so I could not use my laptop to run the code, but using GPU. Though using GPU, it still takes around 1 hour to complete training the model.</a:t>
            </a:r>
          </a:p>
          <a:p>
            <a:r>
              <a:rPr lang="en-US" dirty="0" smtClean="0"/>
              <a:t>Understanding</a:t>
            </a:r>
            <a:r>
              <a:rPr lang="en-US" baseline="0" dirty="0" smtClean="0"/>
              <a:t> </a:t>
            </a:r>
            <a:r>
              <a:rPr lang="en-US" baseline="0" dirty="0" err="1" smtClean="0"/>
              <a:t>tensorflow</a:t>
            </a:r>
            <a:r>
              <a:rPr lang="en-US" baseline="0" dirty="0" smtClean="0"/>
              <a:t> library is also a challenge for me. It took me a while to understand how to build CNN layers by using </a:t>
            </a:r>
            <a:r>
              <a:rPr lang="en-US" baseline="0" dirty="0" err="1" smtClean="0"/>
              <a:t>tensorflow</a:t>
            </a:r>
            <a:r>
              <a:rPr lang="en-US" baseline="0" dirty="0" smtClean="0"/>
              <a:t>, and how to feed in </a:t>
            </a:r>
            <a:r>
              <a:rPr lang="en-US" baseline="0" dirty="0" err="1" smtClean="0"/>
              <a:t>numpy</a:t>
            </a:r>
            <a:r>
              <a:rPr lang="en-US" baseline="0" dirty="0" smtClean="0"/>
              <a:t> array data into the CNN model.</a:t>
            </a:r>
          </a:p>
          <a:p>
            <a:r>
              <a:rPr lang="en-US" dirty="0" smtClean="0"/>
              <a:t>Besides,</a:t>
            </a:r>
            <a:r>
              <a:rPr lang="en-US" baseline="0" dirty="0" smtClean="0"/>
              <a:t> the loss function and optimization part in the paper are all about mathematics which is very hard to understand. </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10</a:t>
            </a:fld>
            <a:endParaRPr lang="en-US"/>
          </a:p>
        </p:txBody>
      </p:sp>
    </p:spTree>
    <p:extLst>
      <p:ext uri="{BB962C8B-B14F-4D97-AF65-F5344CB8AC3E}">
        <p14:creationId xmlns:p14="http://schemas.microsoft.com/office/powerpoint/2010/main" val="1304584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may be applied to other simple image segmentation problems that have less than 10 classes of pixels (10 objects). More complicated CNN solvable problems, such as face detection or object detection might need up to hundreds of layers. Thus, this simple architecture, though not hard to implement, has very limited usage. </a:t>
            </a:r>
          </a:p>
          <a:p>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11</a:t>
            </a:fld>
            <a:endParaRPr lang="en-US"/>
          </a:p>
        </p:txBody>
      </p:sp>
    </p:spTree>
    <p:extLst>
      <p:ext uri="{BB962C8B-B14F-4D97-AF65-F5344CB8AC3E}">
        <p14:creationId xmlns:p14="http://schemas.microsoft.com/office/powerpoint/2010/main" val="204831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stated in the paper is to segment the retinal layer and fluid of macular OCT or optical coherence tomography. The</a:t>
            </a:r>
            <a:r>
              <a:rPr lang="en-US" baseline="0" dirty="0" smtClean="0"/>
              <a:t> picture on the right is an example of what an OCT looks like, so it is basically consists of the retinal layer and fluid, and the main goal in the paper is to segment the layers. This solution is quite important in the field, because the retinal layers are important for examination of the situation of diabetic patients in order to prevent the occurrence of blindness.</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2</a:t>
            </a:fld>
            <a:endParaRPr lang="en-US"/>
          </a:p>
        </p:txBody>
      </p:sp>
    </p:spTree>
    <p:extLst>
      <p:ext uri="{BB962C8B-B14F-4D97-AF65-F5344CB8AC3E}">
        <p14:creationId xmlns:p14="http://schemas.microsoft.com/office/powerpoint/2010/main" val="88486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reasons lead me to choose this paper is that first, I am interested in image segmentation using deep learning approach, and second is that because OCT images are simple, so it doesn’t require a complex CNN architecture, and this makes the implementation of this CNN model possible</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3</a:t>
            </a:fld>
            <a:endParaRPr lang="en-US"/>
          </a:p>
        </p:txBody>
      </p:sp>
    </p:spTree>
    <p:extLst>
      <p:ext uri="{BB962C8B-B14F-4D97-AF65-F5344CB8AC3E}">
        <p14:creationId xmlns:p14="http://schemas.microsoft.com/office/powerpoint/2010/main" val="13032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paper, there are basically two important methodology. First is the CNN-model,</a:t>
            </a:r>
            <a:r>
              <a:rPr lang="en-US" baseline="0" dirty="0" smtClean="0"/>
              <a:t> which is an eight-layer model. In each layer, a convolution </a:t>
            </a:r>
            <a:r>
              <a:rPr lang="en-US" baseline="0" dirty="0" err="1" smtClean="0"/>
              <a:t>fielter</a:t>
            </a:r>
            <a:r>
              <a:rPr lang="en-US" baseline="0" dirty="0" smtClean="0"/>
              <a:t> size, stride and the padding are chosen, and Rectified Linear Units layer and pooling or un-pooling layers are also applied. Another thing is that the model is trained with composite loss functions, which comprises two things, one is the cross-entropy of the target images and input images, the other is the penalty at layer boundaries. The loss function is used to optimize the parameter values in a neural network model and the composite loss function approach optimizes the </a:t>
            </a:r>
            <a:r>
              <a:rPr lang="en-US" baseline="0" dirty="0" err="1" smtClean="0"/>
              <a:t>cnn</a:t>
            </a:r>
            <a:r>
              <a:rPr lang="en-US" baseline="0" dirty="0" smtClean="0"/>
              <a:t> model.</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4</a:t>
            </a:fld>
            <a:endParaRPr lang="en-US"/>
          </a:p>
        </p:txBody>
      </p:sp>
    </p:spTree>
    <p:extLst>
      <p:ext uri="{BB962C8B-B14F-4D97-AF65-F5344CB8AC3E}">
        <p14:creationId xmlns:p14="http://schemas.microsoft.com/office/powerpoint/2010/main" val="114160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Three important libraries used in the implementation:  cv2 is in </a:t>
            </a:r>
            <a:r>
              <a:rPr lang="en-US" sz="1200" kern="1200" dirty="0" err="1" smtClean="0">
                <a:solidFill>
                  <a:schemeClr val="tx1"/>
                </a:solidFill>
                <a:effectLst/>
                <a:latin typeface="+mn-lt"/>
                <a:ea typeface="+mn-ea"/>
                <a:cs typeface="+mn-cs"/>
              </a:rPr>
              <a:t>opencv</a:t>
            </a:r>
            <a:r>
              <a:rPr lang="en-US" sz="1200" kern="1200" dirty="0" smtClean="0">
                <a:solidFill>
                  <a:schemeClr val="tx1"/>
                </a:solidFill>
                <a:effectLst/>
                <a:latin typeface="+mn-lt"/>
                <a:ea typeface="+mn-ea"/>
                <a:cs typeface="+mn-cs"/>
              </a:rPr>
              <a:t> package, which is used to read images in grayscale; </a:t>
            </a:r>
            <a:r>
              <a:rPr lang="en-US" sz="1200" kern="1200" dirty="0" err="1" smtClean="0">
                <a:solidFill>
                  <a:schemeClr val="tx1"/>
                </a:solidFill>
                <a:effectLst/>
                <a:latin typeface="+mn-lt"/>
                <a:ea typeface="+mn-ea"/>
                <a:cs typeface="+mn-cs"/>
              </a:rPr>
              <a:t>numpy</a:t>
            </a:r>
            <a:r>
              <a:rPr lang="en-US" sz="1200" kern="1200" dirty="0" smtClean="0">
                <a:solidFill>
                  <a:schemeClr val="tx1"/>
                </a:solidFill>
                <a:effectLst/>
                <a:latin typeface="+mn-lt"/>
                <a:ea typeface="+mn-ea"/>
                <a:cs typeface="+mn-cs"/>
              </a:rPr>
              <a:t> is used to store and process the image information as a matrix; </a:t>
            </a:r>
            <a:r>
              <a:rPr lang="en-US" sz="1200" kern="1200" dirty="0" err="1" smtClean="0">
                <a:solidFill>
                  <a:schemeClr val="tx1"/>
                </a:solidFill>
                <a:effectLst/>
                <a:latin typeface="+mn-lt"/>
                <a:ea typeface="+mn-ea"/>
                <a:cs typeface="+mn-cs"/>
              </a:rPr>
              <a:t>tensorflow</a:t>
            </a:r>
            <a:r>
              <a:rPr lang="en-US" sz="1200" kern="1200" dirty="0" smtClean="0">
                <a:solidFill>
                  <a:schemeClr val="tx1"/>
                </a:solidFill>
                <a:effectLst/>
                <a:latin typeface="+mn-lt"/>
                <a:ea typeface="+mn-ea"/>
                <a:cs typeface="+mn-cs"/>
              </a:rPr>
              <a:t> is an open library for machine learning, the training steps and optimization are automatically done by using </a:t>
            </a:r>
            <a:r>
              <a:rPr lang="en-US" sz="1200" kern="1200" dirty="0" err="1" smtClean="0">
                <a:solidFill>
                  <a:schemeClr val="tx1"/>
                </a:solidFill>
                <a:effectLst/>
                <a:latin typeface="+mn-lt"/>
                <a:ea typeface="+mn-ea"/>
                <a:cs typeface="+mn-cs"/>
              </a:rPr>
              <a:t>tensorflow</a:t>
            </a:r>
            <a:r>
              <a:rPr lang="en-US" sz="1200" kern="1200" dirty="0" smtClean="0">
                <a:solidFill>
                  <a:schemeClr val="tx1"/>
                </a:solidFill>
                <a:effectLst/>
                <a:latin typeface="+mn-lt"/>
                <a:ea typeface="+mn-ea"/>
                <a:cs typeface="+mn-cs"/>
              </a:rPr>
              <a:t> built in functions, so it is efficient to build CNN models by using </a:t>
            </a:r>
            <a:r>
              <a:rPr lang="en-US" sz="1200" kern="1200" dirty="0" err="1" smtClean="0">
                <a:solidFill>
                  <a:schemeClr val="tx1"/>
                </a:solidFill>
                <a:effectLst/>
                <a:latin typeface="+mn-lt"/>
                <a:ea typeface="+mn-ea"/>
                <a:cs typeface="+mn-cs"/>
              </a:rPr>
              <a:t>tensorflow</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5</a:t>
            </a:fld>
            <a:endParaRPr lang="en-US"/>
          </a:p>
        </p:txBody>
      </p:sp>
    </p:spTree>
    <p:extLst>
      <p:ext uri="{BB962C8B-B14F-4D97-AF65-F5344CB8AC3E}">
        <p14:creationId xmlns:p14="http://schemas.microsoft.com/office/powerpoint/2010/main" val="72904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Cnn</a:t>
            </a:r>
            <a:r>
              <a:rPr lang="en-US" dirty="0" smtClean="0"/>
              <a:t> model proposed in the paper has 8 layers, here I just show the first layer.</a:t>
            </a:r>
            <a:r>
              <a:rPr lang="en-US" baseline="0" dirty="0" smtClean="0"/>
              <a:t> It shows how to use </a:t>
            </a:r>
            <a:r>
              <a:rPr lang="en-US" baseline="0" dirty="0" err="1" smtClean="0"/>
              <a:t>tensorflow</a:t>
            </a:r>
            <a:r>
              <a:rPr lang="en-US" baseline="0" dirty="0" smtClean="0"/>
              <a:t> built in functions to apply convolution </a:t>
            </a:r>
            <a:r>
              <a:rPr lang="en-US" baseline="0" dirty="0" err="1" smtClean="0"/>
              <a:t>fielter</a:t>
            </a:r>
            <a:r>
              <a:rPr lang="en-US" baseline="0" dirty="0" smtClean="0"/>
              <a:t>, </a:t>
            </a:r>
            <a:r>
              <a:rPr lang="en-US" baseline="0" dirty="0" err="1" smtClean="0"/>
              <a:t>relu</a:t>
            </a:r>
            <a:r>
              <a:rPr lang="en-US" baseline="0" dirty="0" smtClean="0"/>
              <a:t> layer, and pooling layer to the image. The two parts of loss function mentioned in the paper can also be done by tensor flow easily. Cross entropy is a built in function of </a:t>
            </a:r>
            <a:r>
              <a:rPr lang="en-US" baseline="0" dirty="0" err="1" smtClean="0"/>
              <a:t>tensorflow</a:t>
            </a:r>
            <a:r>
              <a:rPr lang="en-US" baseline="0" dirty="0" smtClean="0"/>
              <a:t>, and to get the boundary penalty needs some simple calculation. The last function is to get an accuracy rate comparing a prediction image with a target image.</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6</a:t>
            </a:fld>
            <a:endParaRPr lang="en-US"/>
          </a:p>
        </p:txBody>
      </p:sp>
    </p:spTree>
    <p:extLst>
      <p:ext uri="{BB962C8B-B14F-4D97-AF65-F5344CB8AC3E}">
        <p14:creationId xmlns:p14="http://schemas.microsoft.com/office/powerpoint/2010/main" val="125770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placeholder</a:t>
            </a:r>
            <a:r>
              <a:rPr lang="en-US" baseline="0" dirty="0" smtClean="0"/>
              <a:t> to store the input data information in each iteration, and call the </a:t>
            </a:r>
            <a:r>
              <a:rPr lang="en-US" baseline="0" dirty="0" err="1" smtClean="0"/>
              <a:t>cnn_model</a:t>
            </a:r>
            <a:r>
              <a:rPr lang="en-US" baseline="0" dirty="0" smtClean="0"/>
              <a:t> function to build the model using the place holders, and to train the model, is </a:t>
            </a:r>
            <a:r>
              <a:rPr lang="en-US" baseline="0" smtClean="0"/>
              <a:t>by feeding </a:t>
            </a:r>
            <a:r>
              <a:rPr lang="en-US" baseline="0" dirty="0" smtClean="0"/>
              <a:t>the </a:t>
            </a:r>
            <a:r>
              <a:rPr lang="en-US" baseline="0" smtClean="0"/>
              <a:t>image information into the placeholder.</a:t>
            </a:r>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7</a:t>
            </a:fld>
            <a:endParaRPr lang="en-US"/>
          </a:p>
        </p:txBody>
      </p:sp>
    </p:spTree>
    <p:extLst>
      <p:ext uri="{BB962C8B-B14F-4D97-AF65-F5344CB8AC3E}">
        <p14:creationId xmlns:p14="http://schemas.microsoft.com/office/powerpoint/2010/main" val="147274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dataset is a Duke SD-OCT publicly available dataset for DME patients. The data is originally stored in .mat file, so I wrote code to save the image files in order to import them in python.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experiment the program with 100 images in the dataset. The maximum number</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iterations 3000, each time feed in 10 test images, and after 50 iterations, generate the loss and accuracy rate. For the training step, I set the initial learning rate as 0.002, the decay steps as 25, and the decay rate as 0.9.</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8</a:t>
            </a:fld>
            <a:endParaRPr lang="en-US"/>
          </a:p>
        </p:txBody>
      </p:sp>
    </p:spTree>
    <p:extLst>
      <p:ext uri="{BB962C8B-B14F-4D97-AF65-F5344CB8AC3E}">
        <p14:creationId xmlns:p14="http://schemas.microsoft.com/office/powerpoint/2010/main" val="196321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result shows that even though there are some fluctuations, the loss decreases gradually, and the accuracy rate increases gradually. After 3000 training iterations, the accuracy rate approaches </a:t>
            </a:r>
            <a:r>
              <a:rPr lang="en-US" sz="1200" kern="1200" dirty="0" smtClean="0">
                <a:solidFill>
                  <a:schemeClr val="tx1"/>
                </a:solidFill>
                <a:effectLst/>
                <a:latin typeface="+mn-lt"/>
                <a:ea typeface="+mn-ea"/>
                <a:cs typeface="+mn-cs"/>
              </a:rPr>
              <a:t>95%.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coloring of the predicted layer after training also shows the accuracy of the prediction comparing to the target segmentation.</a:t>
            </a:r>
          </a:p>
          <a:p>
            <a:endParaRPr lang="en-US" dirty="0"/>
          </a:p>
        </p:txBody>
      </p:sp>
      <p:sp>
        <p:nvSpPr>
          <p:cNvPr id="4" name="Slide Number Placeholder 3"/>
          <p:cNvSpPr>
            <a:spLocks noGrp="1"/>
          </p:cNvSpPr>
          <p:nvPr>
            <p:ph type="sldNum" sz="quarter" idx="10"/>
          </p:nvPr>
        </p:nvSpPr>
        <p:spPr/>
        <p:txBody>
          <a:bodyPr/>
          <a:lstStyle/>
          <a:p>
            <a:fld id="{07BA12F3-ECDB-DF43-80DD-C1298982CD44}" type="slidenum">
              <a:rPr lang="en-US" smtClean="0"/>
              <a:t>9</a:t>
            </a:fld>
            <a:endParaRPr lang="en-US"/>
          </a:p>
        </p:txBody>
      </p:sp>
    </p:spTree>
    <p:extLst>
      <p:ext uri="{BB962C8B-B14F-4D97-AF65-F5344CB8AC3E}">
        <p14:creationId xmlns:p14="http://schemas.microsoft.com/office/powerpoint/2010/main" val="145722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err="1" smtClean="0"/>
              <a:t>ReLayNet</a:t>
            </a:r>
            <a:r>
              <a:rPr lang="en-US" altLang="zh-CN" dirty="0" smtClean="0"/>
              <a:t>:</a:t>
            </a:r>
            <a:br>
              <a:rPr lang="en-US" altLang="zh-CN" dirty="0" smtClean="0"/>
            </a:br>
            <a:r>
              <a:rPr lang="en-US" altLang="zh-CN" sz="1800" dirty="0" err="1" smtClean="0"/>
              <a:t>retiNal</a:t>
            </a:r>
            <a:r>
              <a:rPr lang="en-US" altLang="zh-CN" sz="1800" dirty="0" smtClean="0"/>
              <a:t> layer and fluid segmentation of OCT using CNN</a:t>
            </a:r>
            <a:endParaRPr lang="en-US" sz="1800" dirty="0"/>
          </a:p>
        </p:txBody>
      </p:sp>
      <p:sp>
        <p:nvSpPr>
          <p:cNvPr id="3" name="Subtitle 2"/>
          <p:cNvSpPr>
            <a:spLocks noGrp="1"/>
          </p:cNvSpPr>
          <p:nvPr>
            <p:ph type="subTitle" idx="1"/>
          </p:nvPr>
        </p:nvSpPr>
        <p:spPr/>
        <p:txBody>
          <a:bodyPr>
            <a:normAutofit/>
          </a:bodyPr>
          <a:lstStyle/>
          <a:p>
            <a:pPr algn="l"/>
            <a:r>
              <a:rPr lang="en-US" sz="1800" dirty="0" smtClean="0"/>
              <a:t>Paper by Abhijit Roy, </a:t>
            </a:r>
            <a:r>
              <a:rPr lang="en-US" sz="1800" dirty="0" err="1" smtClean="0"/>
              <a:t>Sailesh</a:t>
            </a:r>
            <a:r>
              <a:rPr lang="en-US" sz="1800" dirty="0" smtClean="0"/>
              <a:t> </a:t>
            </a:r>
            <a:r>
              <a:rPr lang="en-US" sz="1800" dirty="0" err="1" smtClean="0"/>
              <a:t>Conjet</a:t>
            </a:r>
            <a:r>
              <a:rPr lang="en-US" sz="1800" dirty="0" smtClean="0"/>
              <a:t>, Sri Karr, </a:t>
            </a:r>
            <a:r>
              <a:rPr lang="en-US" sz="1800" dirty="0" err="1" smtClean="0"/>
              <a:t>Debdoot</a:t>
            </a:r>
            <a:r>
              <a:rPr lang="en-US" sz="1800" dirty="0" smtClean="0"/>
              <a:t> Sheet, Amin </a:t>
            </a:r>
            <a:r>
              <a:rPr lang="en-US" sz="1800" dirty="0" err="1" smtClean="0"/>
              <a:t>Katouzian</a:t>
            </a:r>
            <a:r>
              <a:rPr lang="en-US" sz="1800" dirty="0" smtClean="0"/>
              <a:t>, Christian </a:t>
            </a:r>
            <a:r>
              <a:rPr lang="en-US" sz="1800" dirty="0" err="1" smtClean="0"/>
              <a:t>Wachinger</a:t>
            </a:r>
            <a:r>
              <a:rPr lang="en-US" sz="1800" dirty="0" smtClean="0"/>
              <a:t>, and Nassir </a:t>
            </a:r>
            <a:r>
              <a:rPr lang="en-US" sz="1800" dirty="0" err="1" smtClean="0"/>
              <a:t>Navab</a:t>
            </a:r>
            <a:endParaRPr lang="en-US" sz="1800" dirty="0" smtClean="0"/>
          </a:p>
          <a:p>
            <a:pPr algn="l"/>
            <a:r>
              <a:rPr lang="en-US" dirty="0" smtClean="0"/>
              <a:t>Presentation by Zhenyao Cai</a:t>
            </a:r>
            <a:endParaRPr lang="en-US" dirty="0"/>
          </a:p>
        </p:txBody>
      </p:sp>
    </p:spTree>
    <p:extLst>
      <p:ext uri="{BB962C8B-B14F-4D97-AF65-F5344CB8AC3E}">
        <p14:creationId xmlns:p14="http://schemas.microsoft.com/office/powerpoint/2010/main" val="1316541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Slow -&gt; GPU, and python packages</a:t>
            </a:r>
          </a:p>
          <a:p>
            <a:r>
              <a:rPr lang="en-US" dirty="0" smtClean="0"/>
              <a:t>Understanding </a:t>
            </a:r>
            <a:r>
              <a:rPr lang="en-US" dirty="0" err="1" smtClean="0"/>
              <a:t>tensorflow</a:t>
            </a:r>
            <a:r>
              <a:rPr lang="en-US" dirty="0" smtClean="0"/>
              <a:t> library.</a:t>
            </a:r>
          </a:p>
          <a:p>
            <a:r>
              <a:rPr lang="en-US" dirty="0" smtClean="0"/>
              <a:t>The </a:t>
            </a:r>
            <a:r>
              <a:rPr lang="en-US" dirty="0"/>
              <a:t>loss function and optimization part in the paper are </a:t>
            </a:r>
            <a:r>
              <a:rPr lang="en-US" dirty="0" smtClean="0"/>
              <a:t>hard to understand.</a:t>
            </a:r>
          </a:p>
          <a:p>
            <a:r>
              <a:rPr lang="en-US" dirty="0" smtClean="0"/>
              <a:t>Finding image dataset is difficult.</a:t>
            </a:r>
          </a:p>
          <a:p>
            <a:endParaRPr lang="en-US" dirty="0" smtClean="0"/>
          </a:p>
          <a:p>
            <a:endParaRPr lang="en-US" dirty="0"/>
          </a:p>
        </p:txBody>
      </p:sp>
    </p:spTree>
    <p:extLst>
      <p:ext uri="{BB962C8B-B14F-4D97-AF65-F5344CB8AC3E}">
        <p14:creationId xmlns:p14="http://schemas.microsoft.com/office/powerpoint/2010/main" val="1017674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It may be applied to other simple image segmentation problems that have less than 10 classes of pixels. Because this </a:t>
            </a:r>
            <a:r>
              <a:rPr lang="en-US" dirty="0" err="1" smtClean="0"/>
              <a:t>cnn</a:t>
            </a:r>
            <a:r>
              <a:rPr lang="en-US" dirty="0" smtClean="0"/>
              <a:t> model is fairly simple, so it cannot solve more complicated problems such as face detection or object detection which might need up to hundreds of layers.</a:t>
            </a:r>
            <a:endParaRPr lang="en-US" dirty="0"/>
          </a:p>
        </p:txBody>
      </p:sp>
    </p:spTree>
    <p:extLst>
      <p:ext uri="{BB962C8B-B14F-4D97-AF65-F5344CB8AC3E}">
        <p14:creationId xmlns:p14="http://schemas.microsoft.com/office/powerpoint/2010/main" val="81058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Goal</a:t>
            </a:r>
            <a:endParaRPr lang="en-US" dirty="0"/>
          </a:p>
        </p:txBody>
      </p:sp>
      <p:sp>
        <p:nvSpPr>
          <p:cNvPr id="3" name="Content Placeholder 2"/>
          <p:cNvSpPr>
            <a:spLocks noGrp="1"/>
          </p:cNvSpPr>
          <p:nvPr>
            <p:ph idx="1"/>
          </p:nvPr>
        </p:nvSpPr>
        <p:spPr/>
        <p:txBody>
          <a:bodyPr/>
          <a:lstStyle/>
          <a:p>
            <a:r>
              <a:rPr lang="en-US" altLang="zh-CN" dirty="0" smtClean="0"/>
              <a:t>The </a:t>
            </a:r>
            <a:r>
              <a:rPr lang="en-US" altLang="zh-CN" dirty="0" smtClean="0"/>
              <a:t>goal</a:t>
            </a:r>
            <a:r>
              <a:rPr lang="en-US" altLang="zh-CN" dirty="0" smtClean="0"/>
              <a:t> </a:t>
            </a:r>
            <a:r>
              <a:rPr lang="en-US" altLang="zh-CN" dirty="0" smtClean="0"/>
              <a:t>is to segment the retinal layer and fluid of macular OCT (Optical Coherence Tomography).</a:t>
            </a:r>
          </a:p>
          <a:p>
            <a:r>
              <a:rPr lang="en-US" dirty="0" smtClean="0"/>
              <a:t>In the image on the right, you can see what an OCT looks like,</a:t>
            </a:r>
          </a:p>
          <a:p>
            <a:r>
              <a:rPr lang="en-US" dirty="0" smtClean="0"/>
              <a:t>It is mainly used for non-invasive diagnosis of diabetic macular</a:t>
            </a:r>
          </a:p>
          <a:p>
            <a:r>
              <a:rPr lang="en-US" dirty="0" smtClean="0"/>
              <a:t>Edema assessing the retinal layers.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546" y="3070902"/>
            <a:ext cx="1547318" cy="1547318"/>
          </a:xfrm>
          <a:prstGeom prst="rect">
            <a:avLst/>
          </a:prstGeom>
        </p:spPr>
      </p:pic>
    </p:spTree>
    <p:extLst>
      <p:ext uri="{BB962C8B-B14F-4D97-AF65-F5344CB8AC3E}">
        <p14:creationId xmlns:p14="http://schemas.microsoft.com/office/powerpoint/2010/main" val="1423729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Choosing this topic</a:t>
            </a:r>
            <a:endParaRPr lang="en-US" dirty="0"/>
          </a:p>
        </p:txBody>
      </p:sp>
      <p:sp>
        <p:nvSpPr>
          <p:cNvPr id="3" name="Content Placeholder 2"/>
          <p:cNvSpPr>
            <a:spLocks noGrp="1"/>
          </p:cNvSpPr>
          <p:nvPr>
            <p:ph idx="1"/>
          </p:nvPr>
        </p:nvSpPr>
        <p:spPr/>
        <p:txBody>
          <a:bodyPr/>
          <a:lstStyle/>
          <a:p>
            <a:r>
              <a:rPr lang="en-US" dirty="0" smtClean="0"/>
              <a:t>I am very interested in image segmentation using deep learning approach.</a:t>
            </a:r>
          </a:p>
          <a:p>
            <a:r>
              <a:rPr lang="en-US" dirty="0" smtClean="0"/>
              <a:t>OCT images are simple, so it doesn’t require a complex CNN architecture. The 8-layer architecture allows simple implementation.</a:t>
            </a:r>
            <a:endParaRPr lang="en-US" dirty="0"/>
          </a:p>
        </p:txBody>
      </p:sp>
    </p:spTree>
    <p:extLst>
      <p:ext uri="{BB962C8B-B14F-4D97-AF65-F5344CB8AC3E}">
        <p14:creationId xmlns:p14="http://schemas.microsoft.com/office/powerpoint/2010/main" val="1082988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Proposed Methodology in the paper</a:t>
            </a:r>
            <a:endParaRPr lang="en-US" sz="2400" dirty="0"/>
          </a:p>
        </p:txBody>
      </p:sp>
      <p:sp>
        <p:nvSpPr>
          <p:cNvPr id="3" name="Content Placeholder 2"/>
          <p:cNvSpPr>
            <a:spLocks noGrp="1"/>
          </p:cNvSpPr>
          <p:nvPr>
            <p:ph idx="1"/>
          </p:nvPr>
        </p:nvSpPr>
        <p:spPr/>
        <p:txBody>
          <a:bodyPr/>
          <a:lstStyle/>
          <a:p>
            <a:r>
              <a:rPr lang="en-US" dirty="0" smtClean="0"/>
              <a:t>Problem </a:t>
            </a:r>
            <a:r>
              <a:rPr lang="mr-IN" dirty="0" smtClean="0"/>
              <a:t>–</a:t>
            </a:r>
            <a:r>
              <a:rPr lang="en-US" dirty="0" smtClean="0"/>
              <a:t> classify the pixels in 10 categories(layers) by the pixel information.</a:t>
            </a:r>
          </a:p>
          <a:p>
            <a:r>
              <a:rPr lang="en-US" dirty="0" smtClean="0"/>
              <a:t>CNN-model</a:t>
            </a:r>
          </a:p>
          <a:p>
            <a:r>
              <a:rPr lang="en-US" dirty="0" smtClean="0"/>
              <a:t>Composite loss function</a:t>
            </a:r>
            <a:endParaRPr lang="en-US" dirty="0"/>
          </a:p>
        </p:txBody>
      </p:sp>
      <p:pic>
        <p:nvPicPr>
          <p:cNvPr id="4" name="Picture 3" descr="/Users/zhenyao/Desktop/Screen Shot 2018-05-01 at 21.00.56.png"/>
          <p:cNvPicPr/>
          <p:nvPr/>
        </p:nvPicPr>
        <p:blipFill>
          <a:blip r:embed="rId3">
            <a:extLst>
              <a:ext uri="{28A0092B-C50C-407E-A947-70E740481C1C}">
                <a14:useLocalDpi xmlns:a14="http://schemas.microsoft.com/office/drawing/2010/main" val="0"/>
              </a:ext>
            </a:extLst>
          </a:blip>
          <a:srcRect/>
          <a:stretch>
            <a:fillRect/>
          </a:stretch>
        </p:blipFill>
        <p:spPr bwMode="auto">
          <a:xfrm>
            <a:off x="5749867" y="3158663"/>
            <a:ext cx="4023720" cy="2386512"/>
          </a:xfrm>
          <a:prstGeom prst="rect">
            <a:avLst/>
          </a:prstGeom>
          <a:noFill/>
          <a:ln>
            <a:noFill/>
          </a:ln>
        </p:spPr>
      </p:pic>
    </p:spTree>
    <p:extLst>
      <p:ext uri="{BB962C8B-B14F-4D97-AF65-F5344CB8AC3E}">
        <p14:creationId xmlns:p14="http://schemas.microsoft.com/office/powerpoint/2010/main" val="194328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Language:</a:t>
            </a:r>
          </a:p>
          <a:p>
            <a:r>
              <a:rPr lang="en-US" dirty="0" smtClean="0"/>
              <a:t>Python 3.6</a:t>
            </a:r>
          </a:p>
          <a:p>
            <a:r>
              <a:rPr lang="en-US" dirty="0" smtClean="0"/>
              <a:t>Modules, Packages, Libraries:</a:t>
            </a:r>
          </a:p>
          <a:p>
            <a:r>
              <a:rPr lang="en-US" dirty="0"/>
              <a:t>cv2 is in </a:t>
            </a:r>
            <a:r>
              <a:rPr lang="en-US" dirty="0" err="1"/>
              <a:t>opencv</a:t>
            </a:r>
            <a:r>
              <a:rPr lang="en-US" dirty="0"/>
              <a:t> package, which is used to read images in </a:t>
            </a:r>
            <a:r>
              <a:rPr lang="en-US" dirty="0" err="1"/>
              <a:t>grayscal</a:t>
            </a:r>
            <a:r>
              <a:rPr lang="en-US" dirty="0"/>
              <a:t> </a:t>
            </a:r>
            <a:endParaRPr lang="en-US" dirty="0" smtClean="0"/>
          </a:p>
          <a:p>
            <a:r>
              <a:rPr lang="en-US" dirty="0" err="1"/>
              <a:t>numpy</a:t>
            </a:r>
            <a:r>
              <a:rPr lang="en-US" dirty="0"/>
              <a:t> is used to store and process the image information as a matrix </a:t>
            </a:r>
            <a:endParaRPr lang="en-US" dirty="0" smtClean="0"/>
          </a:p>
          <a:p>
            <a:r>
              <a:rPr lang="en-US" dirty="0" err="1"/>
              <a:t>tensorflow</a:t>
            </a:r>
            <a:r>
              <a:rPr lang="en-US" dirty="0"/>
              <a:t> is an open library for machine learning </a:t>
            </a:r>
          </a:p>
        </p:txBody>
      </p:sp>
    </p:spTree>
    <p:extLst>
      <p:ext uri="{BB962C8B-B14F-4D97-AF65-F5344CB8AC3E}">
        <p14:creationId xmlns:p14="http://schemas.microsoft.com/office/powerpoint/2010/main" val="41625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Functions:</a:t>
            </a:r>
          </a:p>
          <a:p>
            <a:r>
              <a:rPr lang="en-US" dirty="0" err="1" smtClean="0"/>
              <a:t>Cnn_model</a:t>
            </a:r>
            <a:endParaRPr lang="en-US" dirty="0" smtClean="0"/>
          </a:p>
          <a:p>
            <a:endParaRPr lang="en-US" dirty="0"/>
          </a:p>
          <a:p>
            <a:endParaRPr lang="en-US" dirty="0" smtClean="0"/>
          </a:p>
          <a:p>
            <a:r>
              <a:rPr lang="en-US" dirty="0" smtClean="0"/>
              <a:t>Loss function</a:t>
            </a:r>
          </a:p>
          <a:p>
            <a:endParaRPr lang="en-US" dirty="0"/>
          </a:p>
          <a:p>
            <a:r>
              <a:rPr lang="en-US" dirty="0" smtClean="0"/>
              <a:t>Accuracy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903" y="2452537"/>
            <a:ext cx="4731831" cy="12086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3903" y="5161108"/>
            <a:ext cx="5687686" cy="7644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3903" y="3846717"/>
            <a:ext cx="4708449" cy="1040075"/>
          </a:xfrm>
          <a:prstGeom prst="rect">
            <a:avLst/>
          </a:prstGeom>
        </p:spPr>
      </p:pic>
    </p:spTree>
    <p:extLst>
      <p:ext uri="{BB962C8B-B14F-4D97-AF65-F5344CB8AC3E}">
        <p14:creationId xmlns:p14="http://schemas.microsoft.com/office/powerpoint/2010/main" val="964423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Model building and training</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94" y="3091330"/>
            <a:ext cx="6956612" cy="8383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694" y="4029877"/>
            <a:ext cx="6956612" cy="70615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7694" y="4843175"/>
            <a:ext cx="6036974" cy="1381484"/>
          </a:xfrm>
          <a:prstGeom prst="rect">
            <a:avLst/>
          </a:prstGeom>
        </p:spPr>
      </p:pic>
    </p:spTree>
    <p:extLst>
      <p:ext uri="{BB962C8B-B14F-4D97-AF65-F5344CB8AC3E}">
        <p14:creationId xmlns:p14="http://schemas.microsoft.com/office/powerpoint/2010/main" val="1935801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Dataset and initial training values</a:t>
            </a:r>
          </a:p>
          <a:p>
            <a:r>
              <a:rPr lang="en-US" dirty="0"/>
              <a:t>The dataset is a Duke SD-OCT publicly available dataset for DME patients</a:t>
            </a:r>
            <a:r>
              <a:rPr lang="en-US" dirty="0" smtClean="0"/>
              <a:t>.</a:t>
            </a:r>
          </a:p>
          <a:p>
            <a:r>
              <a:rPr lang="en-US" dirty="0" smtClean="0"/>
              <a:t> Maximum number of iterations is 3000,</a:t>
            </a:r>
          </a:p>
          <a:p>
            <a:r>
              <a:rPr lang="en-US" dirty="0" smtClean="0"/>
              <a:t>Each time feed in 10 test images</a:t>
            </a:r>
          </a:p>
          <a:p>
            <a:r>
              <a:rPr lang="en-US" dirty="0" smtClean="0"/>
              <a:t>Generate loss and accuracy rate after </a:t>
            </a:r>
          </a:p>
          <a:p>
            <a:r>
              <a:rPr lang="en-US" dirty="0" smtClean="0"/>
              <a:t>Every 50 iterations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365" y="3456923"/>
            <a:ext cx="5002306" cy="2283104"/>
          </a:xfrm>
          <a:prstGeom prst="rect">
            <a:avLst/>
          </a:prstGeom>
        </p:spPr>
      </p:pic>
    </p:spTree>
    <p:extLst>
      <p:ext uri="{BB962C8B-B14F-4D97-AF65-F5344CB8AC3E}">
        <p14:creationId xmlns:p14="http://schemas.microsoft.com/office/powerpoint/2010/main" val="1014523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endParaRPr lang="en-US"/>
          </a:p>
        </p:txBody>
      </p:sp>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2" descr="/Users/zhenyao/Desktop/Spring2018/CSC370/Portfolio/final project/relaynet/graph/output.png"/>
          <p:cNvPicPr>
            <a:picLocks noChangeAspect="1" noChangeArrowheads="1"/>
          </p:cNvPicPr>
          <p:nvPr/>
        </p:nvPicPr>
        <p:blipFill>
          <a:blip r:embed="rId3">
            <a:extLst>
              <a:ext uri="{28A0092B-C50C-407E-A947-70E740481C1C}">
                <a14:useLocalDpi xmlns:a14="http://schemas.microsoft.com/office/drawing/2010/main" val="0"/>
              </a:ext>
            </a:extLst>
          </a:blip>
          <a:srcRect r="25993"/>
          <a:stretch>
            <a:fillRect/>
          </a:stretch>
        </p:blipFill>
        <p:spPr bwMode="auto">
          <a:xfrm>
            <a:off x="2127128" y="2376747"/>
            <a:ext cx="2580670" cy="16808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3" descr="/Users/zhenyao/Desktop/Spring2018/CSC370/Portfolio/final project/relaynet/graph/Accuracy-step Grap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868" y="2376748"/>
            <a:ext cx="2521245" cy="168083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Users/zhenyao/Desktop/Spring2018/CSC370/Portfolio/final project/relaynet/graph/Loss-step Grap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5183" y="2388177"/>
            <a:ext cx="2495681" cy="16579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421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5" descr="relaynet/graph/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128" y="4227830"/>
            <a:ext cx="2541172" cy="189273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6" descr="relaynet/graph/00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5867" y="4243657"/>
            <a:ext cx="2521245" cy="18909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7" descr="relaynet/graph/00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8820" y="4255396"/>
            <a:ext cx="2471652" cy="18537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0" y="464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36674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4405</TotalTime>
  <Words>1179</Words>
  <Application>Microsoft Macintosh PowerPoint</Application>
  <PresentationFormat>Widescreen</PresentationFormat>
  <Paragraphs>74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Gill Sans MT</vt:lpstr>
      <vt:lpstr>Mangal</vt:lpstr>
      <vt:lpstr>华文中宋</vt:lpstr>
      <vt:lpstr>Arial</vt:lpstr>
      <vt:lpstr>Parcel</vt:lpstr>
      <vt:lpstr>ReLayNet: retiNal layer and fluid segmentation of OCT using CNN</vt:lpstr>
      <vt:lpstr>The Goal</vt:lpstr>
      <vt:lpstr>Reasons For Choosing this topic</vt:lpstr>
      <vt:lpstr>Proposed Methodology in the paper</vt:lpstr>
      <vt:lpstr>Implementation</vt:lpstr>
      <vt:lpstr>Implementation</vt:lpstr>
      <vt:lpstr>Implementation</vt:lpstr>
      <vt:lpstr>Implementation</vt:lpstr>
      <vt:lpstr>Result</vt:lpstr>
      <vt:lpstr>Challenges</vt:lpstr>
      <vt:lpstr>Future work</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ReLayNet: retiNal layer and fluid segmentation of OCT using CNN</dc:title>
  <dc:creator>Cai Zhenyao</dc:creator>
  <cp:lastModifiedBy>Cai Zhenyao</cp:lastModifiedBy>
  <cp:revision>16</cp:revision>
  <dcterms:created xsi:type="dcterms:W3CDTF">2018-05-01T22:07:44Z</dcterms:created>
  <dcterms:modified xsi:type="dcterms:W3CDTF">2018-05-05T00:07:27Z</dcterms:modified>
</cp:coreProperties>
</file>