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65" r:id="rId4"/>
    <p:sldId id="273" r:id="rId5"/>
    <p:sldId id="271" r:id="rId6"/>
    <p:sldId id="274" r:id="rId7"/>
    <p:sldId id="272" r:id="rId8"/>
    <p:sldId id="275" r:id="rId9"/>
    <p:sldId id="276" r:id="rId10"/>
    <p:sldId id="277" r:id="rId11"/>
    <p:sldId id="278" r:id="rId12"/>
    <p:sldId id="269" r:id="rId13"/>
    <p:sldId id="279" r:id="rId14"/>
    <p:sldId id="264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Thermal Analysis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Perform the same thermal analysis in TAS 2021 on SWP 8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Structural Analysis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Structural analysis on the support system for integral tank design 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FAST OAD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Begin integration of storage tank module in FAST-OAD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 custLinFactNeighborX="-379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Thermal Analysis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Perform the same thermal analysis in TAS 2021 on SWP 8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Structural Analysis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Structural analysis on the support system for integral tank design 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FAST OAD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Begin integration of storage tank module in FAST-OAD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 custLinFactNeighborX="-379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Perform the same thermal analysis in TAS 2021 on SWP 8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0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Thermal Analysis</a:t>
          </a:r>
        </a:p>
      </dsp:txBody>
      <dsp:txXfrm>
        <a:off x="181250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Structural analysis on the support system for integral tank design 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Structural Analysis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Begin integration of storage tank module in FAST-OAD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FAST OAD</a:t>
          </a:r>
        </a:p>
      </dsp:txBody>
      <dsp:txXfrm>
        <a:off x="6683625" y="1467422"/>
        <a:ext cx="875154" cy="875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Perform the same thermal analysis in TAS 2021 on SWP 8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0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Thermal Analysis</a:t>
          </a:r>
        </a:p>
      </dsp:txBody>
      <dsp:txXfrm>
        <a:off x="181250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Structural analysis on the support system for integral tank design 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Structural Analysis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Begin integration of storage tank module in FAST-OAD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FAST OAD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LH</a:t>
            </a:r>
            <a:r>
              <a:rPr lang="en-US" baseline="-25000" dirty="0"/>
              <a:t>2</a:t>
            </a:r>
            <a:r>
              <a:rPr lang="en-US" dirty="0"/>
              <a:t> Storage Tank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Internship 2022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3508834"/>
              </p:ext>
            </p:extLst>
          </p:nvPr>
        </p:nvGraphicFramePr>
        <p:xfrm>
          <a:off x="624840" y="109237"/>
          <a:ext cx="10698481" cy="60046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0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9616">
                  <a:extLst>
                    <a:ext uri="{9D8B030D-6E8A-4147-A177-3AD203B41FA5}">
                      <a16:colId xmlns:a16="http://schemas.microsoft.com/office/drawing/2014/main" val="596241127"/>
                    </a:ext>
                  </a:extLst>
                </a:gridCol>
              </a:tblGrid>
              <a:tr h="35758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TAS-2021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SWP 8: 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EASN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80">
                <a:tc>
                  <a:txBody>
                    <a:bodyPr/>
                    <a:lstStyle/>
                    <a:p>
                      <a:r>
                        <a:rPr lang="en-US" dirty="0"/>
                        <a:t>Reference a/c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135">
                <a:tc>
                  <a:txBody>
                    <a:bodyPr/>
                    <a:lstStyle/>
                    <a:p>
                      <a:r>
                        <a:rPr lang="en-US" dirty="0"/>
                        <a:t>Tank Shape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Cylindrical with hemispherical 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Cylindrical with hemispherical ends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Cylindrical with hemispherical ends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177412"/>
                  </a:ext>
                </a:extLst>
              </a:tr>
              <a:tr h="833527">
                <a:tc>
                  <a:txBody>
                    <a:bodyPr/>
                    <a:lstStyle/>
                    <a:p>
                      <a:r>
                        <a:rPr lang="en-US" dirty="0"/>
                        <a:t>Tank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08373"/>
                  </a:ext>
                </a:extLst>
              </a:tr>
              <a:tr h="357580">
                <a:tc>
                  <a:txBody>
                    <a:bodyPr/>
                    <a:lstStyle/>
                    <a:p>
                      <a:r>
                        <a:rPr lang="en-US" dirty="0"/>
                        <a:t>Number of tanks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56906"/>
                  </a:ext>
                </a:extLst>
              </a:tr>
              <a:tr h="397297">
                <a:tc>
                  <a:txBody>
                    <a:bodyPr/>
                    <a:lstStyle/>
                    <a:p>
                      <a:r>
                        <a:rPr lang="en-US" dirty="0"/>
                        <a:t>Tank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9.79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68">
                <a:tc>
                  <a:txBody>
                    <a:bodyPr/>
                    <a:lstStyle/>
                    <a:p>
                      <a:r>
                        <a:rPr lang="en-US" dirty="0"/>
                        <a:t>Tank 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3.65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3.64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80">
                <a:tc>
                  <a:txBody>
                    <a:bodyPr/>
                    <a:lstStyle/>
                    <a:p>
                      <a:r>
                        <a:rPr lang="en-US" dirty="0"/>
                        <a:t>Tank Thickness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1.61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 mm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46133"/>
                  </a:ext>
                </a:extLst>
              </a:tr>
              <a:tr h="357580">
                <a:tc>
                  <a:txBody>
                    <a:bodyPr/>
                    <a:lstStyle/>
                    <a:p>
                      <a:r>
                        <a:rPr lang="en-US" dirty="0"/>
                        <a:t>Tank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219.63 m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 m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 m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238370"/>
                  </a:ext>
                </a:extLst>
              </a:tr>
              <a:tr h="1162135">
                <a:tc>
                  <a:txBody>
                    <a:bodyPr/>
                    <a:lstStyle/>
                    <a:p>
                      <a:r>
                        <a:rPr lang="en-US" dirty="0"/>
                        <a:t>Tank 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Aluminum (4.4 % Cu) 2014-T6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Al2219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Aluminum (4.4 % Cu) 2014-T6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444505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9F7F5B3C-95C8-7E79-A846-1C27532A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ABD9-A2D4-7F38-05BF-41757385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4356430"/>
              </p:ext>
            </p:extLst>
          </p:nvPr>
        </p:nvGraphicFramePr>
        <p:xfrm>
          <a:off x="853440" y="109237"/>
          <a:ext cx="10469881" cy="603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3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5564">
                  <a:extLst>
                    <a:ext uri="{9D8B030D-6E8A-4147-A177-3AD203B41FA5}">
                      <a16:colId xmlns:a16="http://schemas.microsoft.com/office/drawing/2014/main" val="596241127"/>
                    </a:ext>
                  </a:extLst>
                </a:gridCol>
              </a:tblGrid>
              <a:tr h="35175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TAS-2021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SWP 8: 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EASN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376">
                <a:tc>
                  <a:txBody>
                    <a:bodyPr/>
                    <a:lstStyle/>
                    <a:p>
                      <a:r>
                        <a:rPr lang="en-US" dirty="0"/>
                        <a:t>Empty Tank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2243.36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2277 kg (3720 kg with frames, stringer and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1425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815">
                <a:tc>
                  <a:txBody>
                    <a:bodyPr/>
                    <a:lstStyle/>
                    <a:p>
                      <a:r>
                        <a:rPr lang="en-US" dirty="0"/>
                        <a:t>Tank Insulation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Multi-Layer insulation with Closed cell foam , MAAMF, Open Cell Foam and Composite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Multi-Layer insulation with Closed cell foam , MAAMF, Open Cell Foam and Composite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Multi-Layer insulation with Closed cell foam , MAAMF, Open Cell Foam and Composite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177412"/>
                  </a:ext>
                </a:extLst>
              </a:tr>
              <a:tr h="351750">
                <a:tc>
                  <a:txBody>
                    <a:bodyPr/>
                    <a:lstStyle/>
                    <a:p>
                      <a:r>
                        <a:rPr lang="en-US" dirty="0"/>
                        <a:t>Insulation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1094.85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756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428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662304"/>
                  </a:ext>
                </a:extLst>
              </a:tr>
              <a:tr h="615563">
                <a:tc>
                  <a:txBody>
                    <a:bodyPr/>
                    <a:lstStyle/>
                    <a:p>
                      <a:r>
                        <a:rPr lang="en-US" dirty="0"/>
                        <a:t>Tank Volumetric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08373"/>
                  </a:ext>
                </a:extLst>
              </a:tr>
              <a:tr h="351750">
                <a:tc>
                  <a:txBody>
                    <a:bodyPr/>
                    <a:lstStyle/>
                    <a:p>
                      <a:r>
                        <a:rPr lang="en-US" dirty="0"/>
                        <a:t>Tank Weight Fraction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56906"/>
                  </a:ext>
                </a:extLst>
              </a:tr>
              <a:tr h="615563">
                <a:tc>
                  <a:txBody>
                    <a:bodyPr/>
                    <a:lstStyle/>
                    <a:p>
                      <a:r>
                        <a:rPr lang="en-US" dirty="0"/>
                        <a:t>Total Tank Mass (With Fuel)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15583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11760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8421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563">
                <a:tc>
                  <a:txBody>
                    <a:bodyPr/>
                    <a:lstStyle/>
                    <a:p>
                      <a:r>
                        <a:rPr lang="en-US" dirty="0"/>
                        <a:t>Support Structure for tank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Analysis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36-point truss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Analysis Performed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50">
                <a:tc>
                  <a:txBody>
                    <a:bodyPr/>
                    <a:lstStyle/>
                    <a:p>
                      <a:r>
                        <a:rPr lang="en-US" dirty="0"/>
                        <a:t>Thermal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Performed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6155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C08A2-C2A2-7D8A-A187-7E37977B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dirty="0"/>
              <a:t>Remarks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3196" y="571499"/>
            <a:ext cx="6497683" cy="594061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 b="1" dirty="0"/>
              <a:t>SWP 8 shows good congruence to our objective of designing a storage tank for a hydrogen fueled aircraft with a strutted wing</a:t>
            </a:r>
          </a:p>
          <a:p>
            <a:pPr algn="just"/>
            <a:r>
              <a:rPr lang="en-US" sz="2100" b="1" dirty="0"/>
              <a:t>However, no thermal analysis has been performed and all the calculations are reliant on assumptions</a:t>
            </a:r>
          </a:p>
          <a:p>
            <a:pPr algn="just"/>
            <a:r>
              <a:rPr lang="en-US" sz="2100" b="1" dirty="0"/>
              <a:t>Using TAS 2021 and EASN 2021 as basis for performing thermal calculations, the model can be further refined</a:t>
            </a:r>
          </a:p>
          <a:p>
            <a:pPr algn="just"/>
            <a:r>
              <a:rPr lang="en-US" sz="2100" b="1" dirty="0"/>
              <a:t>Support structures have been analyzed but show poor results under compression </a:t>
            </a:r>
          </a:p>
          <a:p>
            <a:pPr algn="just"/>
            <a:r>
              <a:rPr lang="en-US" sz="2100" b="1" dirty="0"/>
              <a:t>Modifications to the support structures can also be made in order to ensure compliance with certification standards</a:t>
            </a:r>
          </a:p>
          <a:p>
            <a:pPr algn="just"/>
            <a:r>
              <a:rPr lang="en-US" sz="2100" b="1" i="1" dirty="0"/>
              <a:t>Expectation: No radical changes to storage tank design are expected after performing thermal analysis for the tank and structural analysis for support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F46157-3FB3-3839-703F-F4DC47BE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dirty="0"/>
              <a:t>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3196" y="571499"/>
            <a:ext cx="6497683" cy="5940615"/>
          </a:xfrm>
        </p:spPr>
        <p:txBody>
          <a:bodyPr>
            <a:normAutofit/>
          </a:bodyPr>
          <a:lstStyle/>
          <a:p>
            <a:pPr algn="just"/>
            <a:r>
              <a:rPr lang="en-US" sz="2100" b="1" dirty="0"/>
              <a:t>A composite structural design can also be explored</a:t>
            </a:r>
          </a:p>
          <a:p>
            <a:pPr algn="just"/>
            <a:r>
              <a:rPr lang="en-US" sz="2100" b="1" dirty="0"/>
              <a:t>Integral tank design poses major certification issues which are quite hard to resolve</a:t>
            </a:r>
          </a:p>
          <a:p>
            <a:pPr algn="just"/>
            <a:r>
              <a:rPr lang="en-US" sz="2100" b="1" dirty="0"/>
              <a:t>The only option would be to consider a non-integral tank design</a:t>
            </a:r>
          </a:p>
          <a:p>
            <a:pPr algn="just"/>
            <a:r>
              <a:rPr lang="en-US" sz="2100" b="1" dirty="0"/>
              <a:t>Addition of struts to the wing and fuselage should not have a very large consequence to the physical design of the storage tank itself</a:t>
            </a:r>
          </a:p>
          <a:p>
            <a:pPr algn="just"/>
            <a:r>
              <a:rPr lang="en-US" sz="2100" b="1" dirty="0"/>
              <a:t>However, reinforcement maybe needed in certain areas of the fuselage and performance characteristics will alter the sizing criteria of the tank</a:t>
            </a:r>
          </a:p>
          <a:p>
            <a:pPr algn="just"/>
            <a:endParaRPr lang="en-US" sz="2100" b="1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F46157-3FB3-3839-703F-F4DC47BE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Plan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626749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D0B99-BBCD-E7ED-35CD-F1D004AD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87D93-96EA-466A-BDEB-BDFDC45B6B24}"/>
              </a:ext>
            </a:extLst>
          </p:cNvPr>
          <p:cNvSpPr/>
          <p:nvPr/>
        </p:nvSpPr>
        <p:spPr>
          <a:xfrm>
            <a:off x="1162975" y="2396971"/>
            <a:ext cx="3284738" cy="3071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B2980-8381-C55A-AE59-509033ACB875}"/>
              </a:ext>
            </a:extLst>
          </p:cNvPr>
          <p:cNvSpPr/>
          <p:nvPr/>
        </p:nvSpPr>
        <p:spPr>
          <a:xfrm>
            <a:off x="7611862" y="2396971"/>
            <a:ext cx="3284738" cy="3071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20B6A4-DDA6-A069-277B-DF678CB33EA7}"/>
              </a:ext>
            </a:extLst>
          </p:cNvPr>
          <p:cNvCxnSpPr>
            <a:cxnSpLocks/>
          </p:cNvCxnSpPr>
          <p:nvPr/>
        </p:nvCxnSpPr>
        <p:spPr>
          <a:xfrm flipV="1">
            <a:off x="2596347" y="1834054"/>
            <a:ext cx="2295249" cy="485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E90E8-A2F3-7C61-432E-1F37E14D52FC}"/>
              </a:ext>
            </a:extLst>
          </p:cNvPr>
          <p:cNvCxnSpPr>
            <a:cxnSpLocks/>
          </p:cNvCxnSpPr>
          <p:nvPr/>
        </p:nvCxnSpPr>
        <p:spPr>
          <a:xfrm flipH="1" flipV="1">
            <a:off x="7611862" y="1832333"/>
            <a:ext cx="2607073" cy="484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C3C085-3EAA-104F-8D9A-386A8C474467}"/>
              </a:ext>
            </a:extLst>
          </p:cNvPr>
          <p:cNvSpPr txBox="1"/>
          <p:nvPr/>
        </p:nvSpPr>
        <p:spPr>
          <a:xfrm>
            <a:off x="4953741" y="1653627"/>
            <a:ext cx="2858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Scope of Summer internship</a:t>
            </a:r>
          </a:p>
        </p:txBody>
      </p:sp>
      <p:graphicFrame>
        <p:nvGraphicFramePr>
          <p:cNvPr id="16" name="Content Placeholder 3" descr="Process Arrows diagram showing 3 steps arranged from left to right with task descriptions for each group">
            <a:extLst>
              <a:ext uri="{FF2B5EF4-FFF2-40B4-BE49-F238E27FC236}">
                <a16:creationId xmlns:a16="http://schemas.microsoft.com/office/drawing/2014/main" id="{53590C94-64A6-25D5-840A-74D325D1E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626749"/>
              </p:ext>
            </p:extLst>
          </p:nvPr>
        </p:nvGraphicFramePr>
        <p:xfrm>
          <a:off x="1295400" y="1999223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83164AA4-5ABB-2893-2E6D-310E4ADB1661}"/>
              </a:ext>
            </a:extLst>
          </p:cNvPr>
          <p:cNvSpPr/>
          <p:nvPr/>
        </p:nvSpPr>
        <p:spPr>
          <a:xfrm>
            <a:off x="7611862" y="2414994"/>
            <a:ext cx="3284738" cy="3071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5" grpId="0"/>
      <p:bldGraphic spid="1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8DC8D-099F-DC58-4560-4DF50D648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based on,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“Spectral Project- Single-aisle LR H</a:t>
            </a:r>
            <a:r>
              <a:rPr lang="en-US" b="1" baseline="-25000" dirty="0"/>
              <a:t>2</a:t>
            </a:r>
            <a:r>
              <a:rPr lang="en-US" b="1" dirty="0"/>
              <a:t> airliner” </a:t>
            </a:r>
            <a:r>
              <a:rPr lang="en-US" dirty="0"/>
              <a:t>-</a:t>
            </a:r>
            <a:r>
              <a:rPr lang="en-US" i="1" dirty="0"/>
              <a:t>Master TAS Aero Aircraft Design 2020/2021- Report</a:t>
            </a:r>
          </a:p>
          <a:p>
            <a:pPr algn="just"/>
            <a:r>
              <a:rPr lang="en-US" b="1" dirty="0"/>
              <a:t>“SWP 8: Structural Design of a Liquid Hydrogen Tank for a medium-range airliner”</a:t>
            </a:r>
            <a:r>
              <a:rPr lang="en-US" dirty="0"/>
              <a:t>- Master's Research Project 2021- Report</a:t>
            </a:r>
            <a:endParaRPr lang="en-IN" sz="180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en-US" sz="180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“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Application of FAST-OAD code to the conceptual design of a hydrogen-fueled commercial aircraft” </a:t>
            </a:r>
            <a:r>
              <a:rPr lang="en-US" i="0" u="none" strike="noStrike" baseline="0" dirty="0">
                <a:solidFill>
                  <a:srgbClr val="000000"/>
                </a:solidFill>
              </a:rPr>
              <a:t>– EASN Virtual Design Conference 2021- Presentation</a:t>
            </a: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FF5A5-7ECD-9958-654A-4DD833B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1" dirty="0"/>
              <a:t>“Spectral Project- Single-aisle LR H</a:t>
            </a:r>
            <a:r>
              <a:rPr lang="en-US" b="1" baseline="-25000" dirty="0"/>
              <a:t>2</a:t>
            </a:r>
            <a:r>
              <a:rPr lang="en-US" b="1" dirty="0"/>
              <a:t> airliner” </a:t>
            </a:r>
            <a:r>
              <a:rPr lang="en-US" dirty="0"/>
              <a:t>-</a:t>
            </a:r>
            <a:r>
              <a:rPr lang="en-US" i="1" dirty="0"/>
              <a:t>Master TAS Aero Aircraft Design 2020/2021” </a:t>
            </a:r>
            <a:r>
              <a:rPr lang="en-US" b="0" i="1" dirty="0"/>
              <a:t>Report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A321 LR used as reference a/c</a:t>
            </a:r>
          </a:p>
          <a:p>
            <a:pPr algn="just"/>
            <a:r>
              <a:rPr lang="en-US" dirty="0"/>
              <a:t>Boil off: 12% of fuel mass</a:t>
            </a:r>
          </a:p>
          <a:p>
            <a:pPr algn="just"/>
            <a:r>
              <a:rPr lang="en-US" dirty="0"/>
              <a:t>Internal pressure: 3.5 bar</a:t>
            </a:r>
          </a:p>
          <a:p>
            <a:pPr algn="just"/>
            <a:r>
              <a:rPr lang="en-US" dirty="0"/>
              <a:t>2 tanks considered and manual thermal analysis computations made</a:t>
            </a:r>
          </a:p>
          <a:p>
            <a:pPr algn="just"/>
            <a:r>
              <a:rPr lang="en-US" dirty="0"/>
              <a:t>Multi-layer insulation based on polyurethane foam chosen</a:t>
            </a:r>
          </a:p>
          <a:p>
            <a:pPr algn="just"/>
            <a:r>
              <a:rPr lang="en-US" dirty="0"/>
              <a:t>Trade-off with number of passengers to have an acceptable fuselage length</a:t>
            </a:r>
          </a:p>
          <a:p>
            <a:pPr algn="just"/>
            <a:r>
              <a:rPr lang="en-US" dirty="0"/>
              <a:t>FAST-OAD does not consider thermal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931011"/>
              </p:ext>
            </p:extLst>
          </p:nvPr>
        </p:nvGraphicFramePr>
        <p:xfrm>
          <a:off x="6643255" y="1981199"/>
          <a:ext cx="4253345" cy="32655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9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FAST-OAD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ALCAZAR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MTOW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Tank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29.3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22.22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SFC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0.214 </a:t>
                      </a:r>
                      <a:r>
                        <a:rPr lang="en-IN" dirty="0"/>
                        <a:t>kg.daN</a:t>
                      </a:r>
                      <a:r>
                        <a:rPr lang="en-IN" baseline="30000" dirty="0"/>
                        <a:t>-1</a:t>
                      </a:r>
                      <a:r>
                        <a:rPr lang="en-IN" dirty="0"/>
                        <a:t>.hr</a:t>
                      </a:r>
                      <a:r>
                        <a:rPr lang="en-IN" baseline="30000" dirty="0"/>
                        <a:t>-1</a:t>
                      </a:r>
                      <a:r>
                        <a:rPr lang="en-IN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0.219 </a:t>
                      </a:r>
                      <a:r>
                        <a:rPr lang="en-IN" dirty="0"/>
                        <a:t>kg.daN</a:t>
                      </a:r>
                      <a:r>
                        <a:rPr lang="en-IN" baseline="30000" dirty="0"/>
                        <a:t>-1</a:t>
                      </a:r>
                      <a:r>
                        <a:rPr lang="en-IN" dirty="0"/>
                        <a:t>.hr</a:t>
                      </a:r>
                      <a:r>
                        <a:rPr lang="en-IN" baseline="30000" dirty="0"/>
                        <a:t>-1</a:t>
                      </a:r>
                      <a:r>
                        <a:rPr lang="en-IN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Tank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6729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2243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461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447AE-7E60-6E9F-E761-BF8325BD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1" dirty="0"/>
              <a:t>“SWP 8: Structural Design of a Liquid Hydrogen Tank for a medium-range airliner”</a:t>
            </a:r>
            <a:r>
              <a:rPr lang="en-US" dirty="0"/>
              <a:t>- Master's Research Project 2021” </a:t>
            </a:r>
            <a:r>
              <a:rPr lang="en-US" b="0" i="1" dirty="0"/>
              <a:t>Report</a:t>
            </a:r>
            <a:br>
              <a:rPr lang="en-IN" sz="5400" i="0" u="none" strike="noStrike" baseline="0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29965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A318 used as reference a/c</a:t>
            </a:r>
          </a:p>
          <a:p>
            <a:pPr algn="just"/>
            <a:r>
              <a:rPr lang="en-US" dirty="0"/>
              <a:t>Min operating pressure: 1.2 bar</a:t>
            </a:r>
          </a:p>
          <a:p>
            <a:pPr algn="just"/>
            <a:r>
              <a:rPr lang="en-US" dirty="0"/>
              <a:t>Maximum pressure difference: 1.52 bar</a:t>
            </a:r>
          </a:p>
          <a:p>
            <a:pPr algn="just"/>
            <a:r>
              <a:rPr lang="en-US" dirty="0"/>
              <a:t>1 tank considered and no thermal analysis computations made</a:t>
            </a:r>
          </a:p>
          <a:p>
            <a:pPr algn="just"/>
            <a:r>
              <a:rPr lang="en-US" dirty="0"/>
              <a:t>Multi-layer insulation based on polyurethane foam chosen</a:t>
            </a:r>
          </a:p>
          <a:p>
            <a:pPr algn="just"/>
            <a:r>
              <a:rPr lang="en-US" dirty="0"/>
              <a:t>Brewer’s integral concept used for integral tank design</a:t>
            </a:r>
          </a:p>
          <a:p>
            <a:pPr algn="just"/>
            <a:r>
              <a:rPr lang="en-US" dirty="0"/>
              <a:t>2 load cases used for sizing of tank and tank components such as frames and stringers</a:t>
            </a:r>
          </a:p>
          <a:p>
            <a:pPr algn="just"/>
            <a:r>
              <a:rPr lang="en-US" dirty="0"/>
              <a:t>Supporting truss structures analyzed using NASTRAN showing effects of bending and shear and not compression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8910500"/>
              </p:ext>
            </p:extLst>
          </p:nvPr>
        </p:nvGraphicFramePr>
        <p:xfrm>
          <a:off x="6324602" y="1331649"/>
          <a:ext cx="5703900" cy="37746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665">
                  <a:extLst>
                    <a:ext uri="{9D8B030D-6E8A-4147-A177-3AD203B41FA5}">
                      <a16:colId xmlns:a16="http://schemas.microsoft.com/office/drawing/2014/main" val="596241127"/>
                    </a:ext>
                  </a:extLst>
                </a:gridCol>
              </a:tblGrid>
              <a:tr h="880669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Estimated Mass (kg)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Mass (kg)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25">
                <a:tc>
                  <a:txBody>
                    <a:bodyPr/>
                    <a:lstStyle/>
                    <a:p>
                      <a:r>
                        <a:rPr lang="en-US" dirty="0"/>
                        <a:t>Bladder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468">
                <a:tc>
                  <a:txBody>
                    <a:bodyPr/>
                    <a:lstStyle/>
                    <a:p>
                      <a:r>
                        <a:rPr lang="en-US" dirty="0"/>
                        <a:t>Tank Frames &amp; stringers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+1253%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669">
                <a:tc>
                  <a:txBody>
                    <a:bodyPr/>
                    <a:lstStyle/>
                    <a:p>
                      <a:r>
                        <a:rPr lang="en-US" dirty="0"/>
                        <a:t>Interconnected truss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76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25">
                <a:tc>
                  <a:txBody>
                    <a:bodyPr/>
                    <a:lstStyle/>
                    <a:p>
                      <a:r>
                        <a:rPr lang="en-US" dirty="0"/>
                        <a:t>Tank mass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461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FB387-A406-A3DB-EF31-04E3F562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5400" i="0" u="none" strike="noStrike" baseline="0" dirty="0"/>
              <a:t> </a:t>
            </a:r>
            <a:r>
              <a:rPr lang="en-US" sz="5400" b="1" i="0" u="none" strike="noStrike" baseline="0" dirty="0"/>
              <a:t>“</a:t>
            </a:r>
            <a:r>
              <a:rPr lang="en-US" b="1" i="0" u="none" strike="noStrike" baseline="0" dirty="0"/>
              <a:t>Application of FAST-OAD code to the conceptual design of a hydrogen-fueled commercial aircraft” </a:t>
            </a:r>
            <a:r>
              <a:rPr lang="en-US" i="0" u="none" strike="noStrike" baseline="0" dirty="0"/>
              <a:t>– EASN Virtual Design Conference 2021” </a:t>
            </a:r>
            <a:r>
              <a:rPr lang="en-US" b="0" i="1" u="none" strike="noStrike" baseline="0" dirty="0"/>
              <a:t>Presentation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Highlights</a:t>
            </a:r>
          </a:p>
        </p:txBody>
      </p:sp>
    </p:spTree>
    <p:extLst>
      <p:ext uri="{BB962C8B-B14F-4D97-AF65-F5344CB8AC3E}">
        <p14:creationId xmlns:p14="http://schemas.microsoft.com/office/powerpoint/2010/main" val="2883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1622"/>
            <a:ext cx="9601200" cy="1142385"/>
          </a:xfrm>
        </p:spPr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339867"/>
            <a:ext cx="10701528" cy="219886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A318 used as reference a/c</a:t>
            </a:r>
          </a:p>
          <a:p>
            <a:pPr algn="just"/>
            <a:r>
              <a:rPr lang="en-US" dirty="0"/>
              <a:t>Total volume = Mission fuel + boil off+ 14.6% additional volume</a:t>
            </a:r>
          </a:p>
          <a:p>
            <a:pPr algn="just"/>
            <a:r>
              <a:rPr lang="en-US" dirty="0"/>
              <a:t>Vent pressure: 3.5 bar</a:t>
            </a:r>
          </a:p>
          <a:p>
            <a:pPr algn="just"/>
            <a:r>
              <a:rPr lang="en-US" dirty="0"/>
              <a:t>1 tank considered (rear) and thermal analysis computations made</a:t>
            </a:r>
          </a:p>
          <a:p>
            <a:pPr algn="just"/>
            <a:r>
              <a:rPr lang="en-US" dirty="0"/>
              <a:t>Multi-layer insulation based on polyurethane foam chosen</a:t>
            </a:r>
          </a:p>
          <a:p>
            <a:pPr algn="just"/>
            <a:r>
              <a:rPr lang="en-US" dirty="0"/>
              <a:t>Tank material: Aluminum (4.4 % Cu) 2014-T6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72861-EFF4-4D47-F958-49FD0114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39" y="3538729"/>
            <a:ext cx="7229721" cy="2467505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44C9BB7-5FF6-9213-ED0C-E0522239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Comparison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LH</a:t>
            </a:r>
            <a:r>
              <a:rPr lang="en-US" i="1" baseline="-25000" dirty="0"/>
              <a:t>2</a:t>
            </a:r>
            <a:r>
              <a:rPr lang="en-US" i="1" dirty="0"/>
              <a:t> Storage Design Methodology</a:t>
            </a:r>
          </a:p>
        </p:txBody>
      </p:sp>
    </p:spTree>
    <p:extLst>
      <p:ext uri="{BB962C8B-B14F-4D97-AF65-F5344CB8AC3E}">
        <p14:creationId xmlns:p14="http://schemas.microsoft.com/office/powerpoint/2010/main" val="31729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798</TotalTime>
  <Words>900</Words>
  <Application>Microsoft Office PowerPoint</Application>
  <PresentationFormat>Widescreen</PresentationFormat>
  <Paragraphs>192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Diamond Grid 16x9</vt:lpstr>
      <vt:lpstr>Comparison of LH2 Storage Tank Design</vt:lpstr>
      <vt:lpstr>Comparison based on,</vt:lpstr>
      <vt:lpstr>“Spectral Project- Single-aisle LR H2 airliner” -Master TAS Aero Aircraft Design 2020/2021” Report </vt:lpstr>
      <vt:lpstr>Key Points</vt:lpstr>
      <vt:lpstr>“SWP 8: Structural Design of a Liquid Hydrogen Tank for a medium-range airliner”- Master's Research Project 2021” Report </vt:lpstr>
      <vt:lpstr>Key Points</vt:lpstr>
      <vt:lpstr> “Application of FAST-OAD code to the conceptual design of a hydrogen-fueled commercial aircraft” – EASN Virtual Design Conference 2021” Presentation </vt:lpstr>
      <vt:lpstr>Key Points</vt:lpstr>
      <vt:lpstr>Comparison </vt:lpstr>
      <vt:lpstr>PowerPoint Presentation</vt:lpstr>
      <vt:lpstr>PowerPoint Presentation</vt:lpstr>
      <vt:lpstr>Remarks</vt:lpstr>
      <vt:lpstr>Issues</vt:lpstr>
      <vt:lpstr>Proposed Plan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LH2 Storage Tank Design</dc:title>
  <dc:creator>Gautham Gupta</dc:creator>
  <cp:lastModifiedBy>Gautham Gupta</cp:lastModifiedBy>
  <cp:revision>2</cp:revision>
  <dcterms:created xsi:type="dcterms:W3CDTF">2022-07-13T08:47:27Z</dcterms:created>
  <dcterms:modified xsi:type="dcterms:W3CDTF">2022-07-18T08:21:01Z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