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3" r:id="rId5"/>
    <p:sldId id="266" r:id="rId6"/>
    <p:sldId id="259" r:id="rId7"/>
    <p:sldId id="260" r:id="rId8"/>
    <p:sldId id="265" r:id="rId9"/>
    <p:sldId id="261" r:id="rId10"/>
    <p:sldId id="264" r:id="rId11"/>
    <p:sldId id="270" r:id="rId12"/>
    <p:sldId id="269" r:id="rId13"/>
    <p:sldId id="262" r:id="rId14"/>
    <p:sldId id="267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79" autoAdjust="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D98FC-61B9-4387-A3BE-EBD32BF2347A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46236-E1A3-4A8D-A9E1-AE05E4225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82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use Mean for continuous, symmetrical numerical data where all values matter.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236-E1A3-4A8D-A9E1-AE05E42250F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40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• Coefficient of Variation – (</a:t>
            </a:r>
            <a:r>
              <a:rPr lang="en-GB" dirty="0" err="1" smtClean="0"/>
              <a:t>Std</a:t>
            </a:r>
            <a:r>
              <a:rPr lang="en-GB" dirty="0" smtClean="0"/>
              <a:t> Dev / Mean) × 100</a:t>
            </a:r>
          </a:p>
          <a:p>
            <a:r>
              <a:rPr lang="en-GB" dirty="0" smtClean="0"/>
              <a:t>• Skewness – Measure of asymmetry.</a:t>
            </a:r>
          </a:p>
          <a:p>
            <a:r>
              <a:rPr lang="en-GB" dirty="0" smtClean="0"/>
              <a:t>• Kurtosis – Measure of data peak/flatness.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236-E1A3-4A8D-A9E1-AE05E42250F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85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Quartiles in Data Science</a:t>
            </a:r>
          </a:p>
          <a:p>
            <a:r>
              <a:rPr lang="en-GB" dirty="0" smtClean="0"/>
              <a:t>Quartiles are used to </a:t>
            </a:r>
            <a:r>
              <a:rPr lang="en-GB" b="1" dirty="0" smtClean="0"/>
              <a:t>summarize and </a:t>
            </a:r>
            <a:r>
              <a:rPr lang="en-GB" b="1" dirty="0" err="1" smtClean="0"/>
              <a:t>analyze</a:t>
            </a:r>
            <a:r>
              <a:rPr lang="en-GB" b="1" dirty="0" smtClean="0"/>
              <a:t> distributions</a:t>
            </a:r>
            <a:r>
              <a:rPr lang="en-GB" dirty="0" smtClean="0"/>
              <a:t> of data. They split the dataset into </a:t>
            </a:r>
            <a:r>
              <a:rPr lang="en-GB" b="1" dirty="0" smtClean="0"/>
              <a:t>4 equal parts</a:t>
            </a:r>
            <a:r>
              <a:rPr lang="en-GB" dirty="0" smtClean="0"/>
              <a:t> and are crucial for detecting </a:t>
            </a:r>
            <a:r>
              <a:rPr lang="en-GB" b="1" dirty="0" smtClean="0"/>
              <a:t>spread, variability, and outliers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📊 Example Dataset (Salaries of 10 employees in $1000s)</a:t>
            </a:r>
          </a:p>
          <a:p>
            <a:r>
              <a:rPr lang="en-GB" dirty="0" smtClean="0"/>
              <a:t>[25, 28, 30, 35, 40, 45, 50, 60, 80, 120]</a:t>
            </a:r>
          </a:p>
          <a:p>
            <a:r>
              <a:rPr lang="en-GB" b="1" dirty="0" smtClean="0"/>
              <a:t>Q1 (25th percentile):</a:t>
            </a:r>
            <a:r>
              <a:rPr lang="en-GB" dirty="0" smtClean="0"/>
              <a:t> First 25% of values → </a:t>
            </a:r>
            <a:r>
              <a:rPr lang="en-GB" b="1" dirty="0" smtClean="0"/>
              <a:t>30</a:t>
            </a:r>
            <a:endParaRPr lang="en-GB" dirty="0" smtClean="0"/>
          </a:p>
          <a:p>
            <a:r>
              <a:rPr lang="en-GB" b="1" dirty="0" smtClean="0"/>
              <a:t>Q2 (50th percentile / Median):</a:t>
            </a:r>
            <a:r>
              <a:rPr lang="en-GB" dirty="0" smtClean="0"/>
              <a:t> Middle value → </a:t>
            </a:r>
            <a:r>
              <a:rPr lang="en-GB" b="1" dirty="0" smtClean="0"/>
              <a:t>42.5</a:t>
            </a:r>
            <a:endParaRPr lang="en-GB" dirty="0" smtClean="0"/>
          </a:p>
          <a:p>
            <a:r>
              <a:rPr lang="en-GB" b="1" dirty="0" smtClean="0"/>
              <a:t>Q3 (75th percentile):</a:t>
            </a:r>
            <a:r>
              <a:rPr lang="en-GB" dirty="0" smtClean="0"/>
              <a:t> 75% of values below this → </a:t>
            </a:r>
            <a:r>
              <a:rPr lang="en-GB" b="1" dirty="0" smtClean="0"/>
              <a:t>65</a:t>
            </a:r>
            <a:endParaRPr lang="en-GB" dirty="0" smtClean="0"/>
          </a:p>
          <a:p>
            <a:r>
              <a:rPr lang="en-GB" dirty="0" smtClean="0"/>
              <a:t>👉 Interpretation:</a:t>
            </a:r>
          </a:p>
          <a:p>
            <a:r>
              <a:rPr lang="en-GB" dirty="0" smtClean="0"/>
              <a:t>25% of employees earn less than $30k</a:t>
            </a:r>
          </a:p>
          <a:p>
            <a:r>
              <a:rPr lang="en-GB" dirty="0" smtClean="0"/>
              <a:t>50% earn less than $42.5k</a:t>
            </a:r>
          </a:p>
          <a:p>
            <a:r>
              <a:rPr lang="en-GB" dirty="0" smtClean="0"/>
              <a:t>75% earn less than $65k</a:t>
            </a:r>
          </a:p>
          <a:p>
            <a:r>
              <a:rPr lang="en-GB" dirty="0" smtClean="0"/>
              <a:t>Top 25% earn between $65k and $120k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236-E1A3-4A8D-A9E1-AE05E42250F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656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236-E1A3-4A8D-A9E1-AE05E42250F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0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246236-E1A3-4A8D-A9E1-AE05E42250F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92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6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9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268988" cy="3566160"/>
          </a:xfrm>
        </p:spPr>
        <p:txBody>
          <a:bodyPr>
            <a:normAutofit/>
          </a:bodyPr>
          <a:lstStyle/>
          <a:p>
            <a:r>
              <a:rPr lang="en-GB" sz="7200" dirty="0" smtClean="0"/>
              <a:t>Statistics Concepts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528605"/>
            <a:ext cx="7543800" cy="535008"/>
          </a:xfrm>
        </p:spPr>
        <p:txBody>
          <a:bodyPr/>
          <a:lstStyle/>
          <a:p>
            <a:r>
              <a:rPr lang="en-GB" dirty="0" smtClean="0"/>
              <a:t>Instructor: Gulshan </a:t>
            </a:r>
            <a:r>
              <a:rPr lang="en-GB" dirty="0" err="1" smtClean="0"/>
              <a:t>yasmeen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Co-efficient of Variation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Coefficient of Variation (CV)</a:t>
            </a:r>
            <a:r>
              <a:rPr lang="en-GB" dirty="0"/>
              <a:t> measures the relative variability of data. It is the ratio of the </a:t>
            </a:r>
            <a:r>
              <a:rPr lang="en-GB" b="1" dirty="0"/>
              <a:t>standard deviation (σ)</a:t>
            </a:r>
            <a:r>
              <a:rPr lang="en-GB" dirty="0"/>
              <a:t> to the </a:t>
            </a:r>
            <a:r>
              <a:rPr lang="en-GB" b="1" dirty="0"/>
              <a:t>mean (μ)</a:t>
            </a:r>
            <a:r>
              <a:rPr lang="en-GB" dirty="0"/>
              <a:t>, usually expressed as a percentage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sz="1600" i="1" dirty="0"/>
              <a:t>CV is </a:t>
            </a:r>
            <a:r>
              <a:rPr lang="en-GB" sz="1600" b="1" i="1" dirty="0" err="1"/>
              <a:t>unitless</a:t>
            </a:r>
            <a:r>
              <a:rPr lang="en-GB" sz="1600" b="1" i="1" dirty="0"/>
              <a:t> (percentage)</a:t>
            </a:r>
            <a:r>
              <a:rPr lang="en-GB" sz="1600" i="1" dirty="0"/>
              <a:t>, making it easy to compare across different datasets.</a:t>
            </a:r>
          </a:p>
          <a:p>
            <a:r>
              <a:rPr lang="en-GB" b="1" dirty="0"/>
              <a:t>Usage &amp; Importance: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Used to </a:t>
            </a:r>
            <a:r>
              <a:rPr lang="en-GB" b="1" dirty="0"/>
              <a:t>compare variability</a:t>
            </a:r>
            <a:r>
              <a:rPr lang="en-GB" dirty="0"/>
              <a:t> between datasets with different units/scales.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Helpful in </a:t>
            </a:r>
            <a:r>
              <a:rPr lang="en-GB" b="1" dirty="0"/>
              <a:t>finance</a:t>
            </a:r>
            <a:r>
              <a:rPr lang="en-GB" dirty="0"/>
              <a:t> (portfolio risk comparison), </a:t>
            </a:r>
            <a:r>
              <a:rPr lang="en-GB" b="1" dirty="0"/>
              <a:t>manufacturing</a:t>
            </a:r>
            <a:r>
              <a:rPr lang="en-GB" dirty="0"/>
              <a:t> (quality control), and </a:t>
            </a:r>
            <a:r>
              <a:rPr lang="en-GB" b="1" dirty="0"/>
              <a:t>data science</a:t>
            </a:r>
            <a:r>
              <a:rPr lang="en-GB" dirty="0"/>
              <a:t> (choosing stable features).</a:t>
            </a:r>
          </a:p>
          <a:p>
            <a:endParaRPr lang="en-GB" dirty="0" smtClean="0"/>
          </a:p>
          <a:p>
            <a:pPr lvl="3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96" y="2398857"/>
            <a:ext cx="2257425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Co-efficient of Variation Vs Variance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lvl="3"/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41326"/>
              </p:ext>
            </p:extLst>
          </p:nvPr>
        </p:nvGraphicFramePr>
        <p:xfrm>
          <a:off x="822325" y="2302934"/>
          <a:ext cx="7543800" cy="356616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350805042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0176779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22953142"/>
                    </a:ext>
                  </a:extLst>
                </a:gridCol>
              </a:tblGrid>
              <a:tr h="225644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Featureb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Coefficient of Variation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782504"/>
                  </a:ext>
                </a:extLst>
              </a:tr>
              <a:tr h="394876">
                <a:tc>
                  <a:txBody>
                    <a:bodyPr/>
                    <a:lstStyle/>
                    <a:p>
                      <a:r>
                        <a:rPr lang="en-GB" b="1"/>
                        <a:t>What it measures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Absolute spread around the 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Relative spread compared to the 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244966"/>
                  </a:ext>
                </a:extLst>
              </a:tr>
              <a:tr h="394876">
                <a:tc>
                  <a:txBody>
                    <a:bodyPr/>
                    <a:lstStyle/>
                    <a:p>
                      <a:r>
                        <a:rPr lang="en-GB" b="1"/>
                        <a:t>Formula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Avg. of squared deviations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(Standard Deviation ÷ Mean) ×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970124"/>
                  </a:ext>
                </a:extLst>
              </a:tr>
              <a:tr h="225644">
                <a:tc>
                  <a:txBody>
                    <a:bodyPr/>
                    <a:lstStyle/>
                    <a:p>
                      <a:r>
                        <a:rPr lang="en-GB" b="1"/>
                        <a:t>Units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Squared units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Unitless (percentage)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113874"/>
                  </a:ext>
                </a:extLst>
              </a:tr>
              <a:tr h="394876">
                <a:tc>
                  <a:txBody>
                    <a:bodyPr/>
                    <a:lstStyle/>
                    <a:p>
                      <a:r>
                        <a:rPr lang="en-GB" b="1"/>
                        <a:t>Comparison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Only works for same-unit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Can compare across different units/scales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372392"/>
                  </a:ext>
                </a:extLst>
              </a:tr>
              <a:tr h="564109">
                <a:tc>
                  <a:txBody>
                    <a:bodyPr/>
                    <a:lstStyle/>
                    <a:p>
                      <a:r>
                        <a:rPr lang="en-GB" b="1"/>
                        <a:t>Use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Describes data variability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Compares stability/consistency across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067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4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Skewness and Kurtosis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22325" y="2211705"/>
          <a:ext cx="7543800" cy="32918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60295697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12290071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231025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064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What it measures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Asymmetry (left/right lean)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Tailedness (how extreme the outliers are)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338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Focus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Direction</a:t>
                      </a:r>
                      <a:r>
                        <a:rPr lang="en-GB"/>
                        <a:t> of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Intensity</a:t>
                      </a:r>
                      <a:r>
                        <a:rPr lang="en-GB"/>
                        <a:t> of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14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Example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Income distribution (positively skewed)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Stock returns (high kurtosis due to crashes/spikes)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935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Normal distribution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Skewness =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Kurtosis =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91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Interpretation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Are outliers on one side?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Are there too many/few extreme outliers?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222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1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Measures of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39" y="1845733"/>
            <a:ext cx="8321041" cy="4724031"/>
          </a:xfrm>
        </p:spPr>
        <p:txBody>
          <a:bodyPr>
            <a:normAutofit/>
          </a:bodyPr>
          <a:lstStyle/>
          <a:p>
            <a:r>
              <a:rPr lang="en-GB" dirty="0"/>
              <a:t>tell us </a:t>
            </a:r>
            <a:r>
              <a:rPr lang="en-GB" b="1" dirty="0"/>
              <a:t>where a particular value lies in a dataset</a:t>
            </a:r>
            <a:r>
              <a:rPr lang="en-GB" dirty="0"/>
              <a:t> compared to others. They are useful for understanding </a:t>
            </a:r>
            <a:r>
              <a:rPr lang="en-GB" b="1" dirty="0"/>
              <a:t>relative standing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dirty="0" smtClean="0"/>
              <a:t>•</a:t>
            </a:r>
            <a:r>
              <a:rPr b="1" dirty="0" smtClean="0"/>
              <a:t> </a:t>
            </a:r>
            <a:r>
              <a:rPr b="1" dirty="0"/>
              <a:t>Z-Score </a:t>
            </a:r>
            <a:r>
              <a:rPr dirty="0"/>
              <a:t>– Number of standard deviations away from mean.</a:t>
            </a:r>
          </a:p>
          <a:p>
            <a:r>
              <a:rPr dirty="0"/>
              <a:t>  Example: Z = (X - Mean)/</a:t>
            </a:r>
            <a:r>
              <a:rPr dirty="0" err="1"/>
              <a:t>Std</a:t>
            </a:r>
            <a:r>
              <a:rPr dirty="0"/>
              <a:t> </a:t>
            </a:r>
            <a:r>
              <a:rPr dirty="0" smtClean="0"/>
              <a:t>Dev</a:t>
            </a:r>
            <a:endParaRPr lang="en-GB" dirty="0" smtClean="0"/>
          </a:p>
          <a:p>
            <a:r>
              <a:rPr lang="en-GB" b="1" dirty="0"/>
              <a:t>Example:</a:t>
            </a:r>
            <a:r>
              <a:rPr lang="en-GB" dirty="0"/>
              <a:t> If exam mean = 70, SD = 10, and you scored 90 → Z = (90−70)/10 = </a:t>
            </a:r>
            <a:r>
              <a:rPr lang="en-GB" b="1" dirty="0"/>
              <a:t>+2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(You are 2 standard deviations above average.)</a:t>
            </a:r>
            <a:endParaRPr dirty="0"/>
          </a:p>
          <a:p>
            <a:r>
              <a:rPr dirty="0"/>
              <a:t>•</a:t>
            </a:r>
            <a:r>
              <a:rPr b="1" dirty="0"/>
              <a:t> Percentile </a:t>
            </a:r>
            <a:r>
              <a:rPr dirty="0"/>
              <a:t>– </a:t>
            </a:r>
            <a:r>
              <a:rPr lang="en-GB" dirty="0"/>
              <a:t>Divide the data into </a:t>
            </a:r>
            <a:r>
              <a:rPr lang="en-GB" b="1" dirty="0"/>
              <a:t>100 equal parts</a:t>
            </a:r>
            <a:r>
              <a:rPr lang="en-GB" dirty="0" smtClean="0"/>
              <a:t>. </a:t>
            </a:r>
            <a:r>
              <a:rPr dirty="0" smtClean="0"/>
              <a:t>Indicates </a:t>
            </a:r>
            <a:r>
              <a:rPr dirty="0"/>
              <a:t>relative standing.</a:t>
            </a:r>
          </a:p>
          <a:p>
            <a:r>
              <a:rPr dirty="0"/>
              <a:t>  Example: 90th percentile → scored better than 90</a:t>
            </a:r>
            <a:r>
              <a:rPr dirty="0" smtClean="0"/>
              <a:t>%.</a:t>
            </a:r>
            <a:endParaRPr dirty="0"/>
          </a:p>
          <a:p>
            <a:r>
              <a:rPr dirty="0"/>
              <a:t>• </a:t>
            </a:r>
            <a:r>
              <a:rPr b="1" dirty="0"/>
              <a:t>Quartiles</a:t>
            </a:r>
            <a:r>
              <a:rPr dirty="0"/>
              <a:t> – Divide data into 4 equal parts.</a:t>
            </a:r>
          </a:p>
          <a:p>
            <a:r>
              <a:rPr dirty="0"/>
              <a:t>• </a:t>
            </a:r>
            <a:r>
              <a:rPr b="1" dirty="0"/>
              <a:t>Interquartile Range (IQR) </a:t>
            </a:r>
            <a:r>
              <a:rPr dirty="0"/>
              <a:t>= Q3 - Q1.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Measures of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39" y="1845733"/>
            <a:ext cx="8321041" cy="4724031"/>
          </a:xfrm>
        </p:spPr>
        <p:txBody>
          <a:bodyPr>
            <a:normAutofit/>
          </a:bodyPr>
          <a:lstStyle/>
          <a:p>
            <a:r>
              <a:rPr dirty="0" smtClean="0"/>
              <a:t>• </a:t>
            </a:r>
            <a:r>
              <a:rPr b="1" dirty="0"/>
              <a:t>Interquartile Range (IQR) </a:t>
            </a:r>
            <a:r>
              <a:rPr dirty="0"/>
              <a:t>= Q3 - Q1</a:t>
            </a:r>
            <a:r>
              <a:rPr dirty="0" smtClean="0"/>
              <a:t>.</a:t>
            </a:r>
            <a:endParaRPr lang="en-GB" dirty="0" smtClean="0"/>
          </a:p>
          <a:p>
            <a:endParaRPr lang="en-GB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414149"/>
            <a:ext cx="6766271" cy="31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8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Five Number 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39" y="1845733"/>
            <a:ext cx="8321041" cy="4724031"/>
          </a:xfrm>
        </p:spPr>
        <p:txBody>
          <a:bodyPr>
            <a:normAutofit/>
          </a:bodyPr>
          <a:lstStyle/>
          <a:p>
            <a:r>
              <a:rPr lang="en-GB" sz="1800" dirty="0"/>
              <a:t>The </a:t>
            </a:r>
            <a:r>
              <a:rPr lang="en-GB" sz="1800" b="1" dirty="0"/>
              <a:t>five-number summary</a:t>
            </a:r>
            <a:r>
              <a:rPr lang="en-GB" sz="1800" dirty="0"/>
              <a:t> gives a quick overview of how data is spread.</a:t>
            </a:r>
            <a:br>
              <a:rPr lang="en-GB" sz="1800" dirty="0"/>
            </a:br>
            <a:r>
              <a:rPr lang="en-GB" sz="1800" dirty="0"/>
              <a:t>It consists of these five values: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Minimum (Min):</a:t>
            </a:r>
            <a:r>
              <a:rPr lang="en-GB" sz="1800" dirty="0"/>
              <a:t> The smallest value.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Q1 (First Quartile):</a:t>
            </a:r>
            <a:r>
              <a:rPr lang="en-GB" sz="1800" dirty="0"/>
              <a:t> The value at the 25th percentile (25% of data lies below).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Median (Q2):</a:t>
            </a:r>
            <a:r>
              <a:rPr lang="en-GB" sz="1800" dirty="0"/>
              <a:t> The middle value (50th percentile).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Q3 (Third Quartile):</a:t>
            </a:r>
            <a:r>
              <a:rPr lang="en-GB" sz="1800" dirty="0"/>
              <a:t> The value at the 75th percentile (75% of data lies below).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Maximum (Max):</a:t>
            </a:r>
            <a:r>
              <a:rPr lang="en-GB" sz="1800" dirty="0"/>
              <a:t> The largest value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endParaRPr lang="en-GB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Provides a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simple, non-technical summary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of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Basis for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Boxplot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a common visualization.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Used in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exploratory data analysis (EDA)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to quickly detect skewness and outliers.</a:t>
            </a:r>
          </a:p>
          <a:p>
            <a:r>
              <a:rPr lang="en-GB" sz="1600" i="1" dirty="0"/>
              <a:t>It helps you </a:t>
            </a:r>
            <a:r>
              <a:rPr lang="en-GB" sz="1600" b="1" i="1" dirty="0"/>
              <a:t>see the spread, skewness, and detect outliers</a:t>
            </a:r>
            <a:r>
              <a:rPr lang="en-GB" sz="1600" i="1" dirty="0"/>
              <a:t> in a dataset.</a:t>
            </a:r>
          </a:p>
          <a:p>
            <a:endParaRPr lang="en-GB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44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ML &amp;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understanding: Choosing correct algorithms depends on knowing data types.</a:t>
            </a:r>
          </a:p>
          <a:p>
            <a:r>
              <a:t>• Feature scaling: Z-scores used in normalization.</a:t>
            </a:r>
          </a:p>
          <a:p>
            <a:r>
              <a:t>• Model evaluation: Statistics used for hypothesis testing.</a:t>
            </a:r>
          </a:p>
          <a:p>
            <a:r>
              <a:t>• Example: Predicting customer churn using structured + unstructured data.</a:t>
            </a:r>
          </a:p>
          <a:p>
            <a:r>
              <a:t>• Example: Using variance to detect feature importance.</a:t>
            </a:r>
          </a:p>
        </p:txBody>
      </p:sp>
    </p:spTree>
    <p:extLst>
      <p:ext uri="{BB962C8B-B14F-4D97-AF65-F5344CB8AC3E}">
        <p14:creationId xmlns:p14="http://schemas.microsoft.com/office/powerpoint/2010/main" val="20169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Statistics is the branch of mathematics that deals with collecting, analyzing, interpreting, and presenting data.</a:t>
            </a:r>
          </a:p>
          <a:p>
            <a:endParaRPr/>
          </a:p>
          <a:p>
            <a:r>
              <a:t>• Helps summarize large data into meaningful information.</a:t>
            </a:r>
          </a:p>
          <a:p>
            <a:r>
              <a:t>• Example: Calculating the average marks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Data: Raw facts and figures collected for analysis.</a:t>
            </a:r>
          </a:p>
          <a:p>
            <a:endParaRPr/>
          </a:p>
          <a:p>
            <a:r>
              <a:t>Types:</a:t>
            </a:r>
          </a:p>
          <a:p>
            <a:r>
              <a:t>• Structured Data – Organized (tables, databases).</a:t>
            </a:r>
          </a:p>
          <a:p>
            <a:r>
              <a:t>• Unstructured Data – Unorganized (text, images, videos).</a:t>
            </a:r>
          </a:p>
          <a:p>
            <a:endParaRPr/>
          </a:p>
          <a:p>
            <a:r>
              <a:t>Example: Student grades in a table vs. student feedback comments.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6" y="1846263"/>
            <a:ext cx="7119507" cy="43719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05370"/>
          </a:xfrm>
        </p:spPr>
        <p:txBody>
          <a:bodyPr>
            <a:noAutofit/>
          </a:bodyPr>
          <a:lstStyle/>
          <a:p>
            <a:r>
              <a:rPr lang="en-GB" sz="1800" dirty="0"/>
              <a:t>Data can be divided into </a:t>
            </a:r>
            <a:r>
              <a:rPr lang="en-GB" sz="1800" b="1" dirty="0"/>
              <a:t>two broad categories</a:t>
            </a:r>
            <a:r>
              <a:rPr lang="en-GB" sz="18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Structured Data</a:t>
            </a:r>
            <a:r>
              <a:rPr lang="en-GB" sz="1800" dirty="0"/>
              <a:t> (organized, in rows/columns like databases, spreadsheets).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b="1" dirty="0"/>
              <a:t>Unstructured Data</a:t>
            </a:r>
            <a:r>
              <a:rPr lang="en-GB" sz="1800" dirty="0"/>
              <a:t> (raw formats like images, audio, text, videos).</a:t>
            </a:r>
          </a:p>
          <a:p>
            <a:pPr marL="0" indent="0">
              <a:buNone/>
            </a:pPr>
            <a:endParaRPr lang="en-GB" sz="1800" dirty="0"/>
          </a:p>
          <a:p>
            <a:r>
              <a:rPr sz="1800" dirty="0" smtClean="0"/>
              <a:t>1</a:t>
            </a:r>
            <a:r>
              <a:rPr sz="1800" dirty="0"/>
              <a:t>. </a:t>
            </a:r>
            <a:r>
              <a:rPr sz="1800" b="1" dirty="0"/>
              <a:t>Quantitative Data (Numerical)</a:t>
            </a:r>
          </a:p>
          <a:p>
            <a:r>
              <a:rPr sz="1800" dirty="0"/>
              <a:t>   • </a:t>
            </a:r>
            <a:r>
              <a:rPr sz="1800" b="1" dirty="0"/>
              <a:t>Discrete</a:t>
            </a:r>
            <a:r>
              <a:rPr sz="1800" dirty="0"/>
              <a:t> – Countable values (No. of students).</a:t>
            </a:r>
          </a:p>
          <a:p>
            <a:r>
              <a:rPr sz="1800" dirty="0"/>
              <a:t>   • </a:t>
            </a:r>
            <a:r>
              <a:rPr sz="1800" b="1" dirty="0"/>
              <a:t>Continuous</a:t>
            </a:r>
            <a:r>
              <a:rPr sz="1800" dirty="0"/>
              <a:t> – Measured values (Height, Weight</a:t>
            </a:r>
            <a:r>
              <a:rPr sz="1800" dirty="0" smtClean="0"/>
              <a:t>).</a:t>
            </a:r>
            <a:endParaRPr sz="1800" dirty="0"/>
          </a:p>
          <a:p>
            <a:r>
              <a:rPr sz="1800" dirty="0"/>
              <a:t>2. </a:t>
            </a:r>
            <a:r>
              <a:rPr sz="1800" b="1" dirty="0"/>
              <a:t>Qualitative Data (Categorical)</a:t>
            </a:r>
          </a:p>
          <a:p>
            <a:r>
              <a:rPr sz="1800" dirty="0"/>
              <a:t>   • </a:t>
            </a:r>
            <a:r>
              <a:rPr sz="1800" b="1" dirty="0"/>
              <a:t>Nominal</a:t>
            </a:r>
            <a:r>
              <a:rPr sz="1800" dirty="0"/>
              <a:t> – Names/labels (Gender, Color).</a:t>
            </a:r>
          </a:p>
          <a:p>
            <a:r>
              <a:rPr sz="1800" dirty="0"/>
              <a:t>   •</a:t>
            </a:r>
            <a:r>
              <a:rPr sz="1800" b="1" dirty="0"/>
              <a:t> Ordinal </a:t>
            </a:r>
            <a:r>
              <a:rPr sz="1800" dirty="0"/>
              <a:t>– Ordered categories (Rank, Grades).</a:t>
            </a:r>
          </a:p>
          <a:p>
            <a:r>
              <a:rPr sz="1800" dirty="0"/>
              <a:t>   •</a:t>
            </a:r>
            <a:r>
              <a:rPr sz="1800" b="1" dirty="0"/>
              <a:t> Binary </a:t>
            </a:r>
            <a:r>
              <a:rPr sz="1800" dirty="0"/>
              <a:t>– Two categories (Yes/No).</a:t>
            </a:r>
          </a:p>
        </p:txBody>
      </p:sp>
    </p:spTree>
    <p:extLst>
      <p:ext uri="{BB962C8B-B14F-4D97-AF65-F5344CB8AC3E}">
        <p14:creationId xmlns:p14="http://schemas.microsoft.com/office/powerpoint/2010/main" val="65309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Descriptive Statistics – Summarizes data using measures like mean, median, variance.</a:t>
            </a:r>
          </a:p>
          <a:p>
            <a:r>
              <a:t>   Example: Average height of students in a class.</a:t>
            </a:r>
          </a:p>
          <a:p>
            <a:endParaRPr/>
          </a:p>
          <a:p>
            <a:r>
              <a:t>2. Inferential Statistics – Makes predictions or inferences about a population using samples.</a:t>
            </a:r>
          </a:p>
          <a:p>
            <a:r>
              <a:t>   Example: Predicting election results using survey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Descriptive Statistics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1" y="1629954"/>
            <a:ext cx="6587172" cy="470512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845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Central tendency refers to measure used to determine the </a:t>
            </a:r>
            <a:r>
              <a:rPr lang="en-GB" dirty="0" err="1" smtClean="0"/>
              <a:t>center</a:t>
            </a:r>
            <a:r>
              <a:rPr lang="en-GB" dirty="0" smtClean="0"/>
              <a:t> of distribution of data.</a:t>
            </a:r>
          </a:p>
          <a:p>
            <a:endParaRPr lang="en-GB" dirty="0"/>
          </a:p>
          <a:p>
            <a:r>
              <a:rPr dirty="0" smtClean="0"/>
              <a:t>• </a:t>
            </a:r>
            <a:r>
              <a:rPr sz="2400" b="1" dirty="0"/>
              <a:t>Mean </a:t>
            </a:r>
            <a:r>
              <a:rPr dirty="0"/>
              <a:t>– The average of values.</a:t>
            </a:r>
          </a:p>
          <a:p>
            <a:r>
              <a:rPr dirty="0"/>
              <a:t>  Example: (10 + 20 + 30) / 3 = </a:t>
            </a:r>
            <a:r>
              <a:rPr dirty="0" smtClean="0"/>
              <a:t>20</a:t>
            </a:r>
            <a:endParaRPr dirty="0"/>
          </a:p>
          <a:p>
            <a:r>
              <a:rPr dirty="0"/>
              <a:t>•</a:t>
            </a:r>
            <a:r>
              <a:rPr sz="2400" b="1" dirty="0"/>
              <a:t> Median </a:t>
            </a:r>
            <a:r>
              <a:rPr dirty="0"/>
              <a:t>– The middle value when data is ordered</a:t>
            </a:r>
            <a:r>
              <a:rPr dirty="0" smtClean="0"/>
              <a:t>.</a:t>
            </a:r>
            <a:r>
              <a:rPr lang="en-GB" dirty="0" smtClean="0"/>
              <a:t> Useful if we have outliers</a:t>
            </a:r>
            <a:endParaRPr dirty="0"/>
          </a:p>
          <a:p>
            <a:r>
              <a:rPr dirty="0"/>
              <a:t>  Example: [1, 3, 5, 7, 9] → Median = </a:t>
            </a:r>
            <a:r>
              <a:rPr dirty="0" smtClean="0"/>
              <a:t>5</a:t>
            </a:r>
            <a:endParaRPr dirty="0"/>
          </a:p>
          <a:p>
            <a:r>
              <a:rPr dirty="0"/>
              <a:t>• </a:t>
            </a:r>
            <a:r>
              <a:rPr sz="2400" b="1" dirty="0"/>
              <a:t>Mode</a:t>
            </a:r>
            <a:r>
              <a:rPr dirty="0"/>
              <a:t> – The most frequent value</a:t>
            </a:r>
            <a:r>
              <a:rPr dirty="0" smtClean="0"/>
              <a:t>.</a:t>
            </a:r>
            <a:r>
              <a:rPr lang="en-GB" dirty="0" smtClean="0"/>
              <a:t> Works well with the categorical data</a:t>
            </a:r>
            <a:endParaRPr dirty="0"/>
          </a:p>
          <a:p>
            <a:r>
              <a:rPr dirty="0"/>
              <a:t>  Example: [2, 2, 3, 4] → Mode = </a:t>
            </a:r>
            <a:r>
              <a:rPr dirty="0" smtClean="0"/>
              <a:t>2</a:t>
            </a:r>
            <a:endParaRPr lang="en-GB" dirty="0" smtClean="0"/>
          </a:p>
          <a:p>
            <a:pPr lvl="1"/>
            <a:r>
              <a:rPr lang="en-GB" dirty="0" err="1" smtClean="0"/>
              <a:t>E.g</a:t>
            </a:r>
            <a:r>
              <a:rPr lang="en-GB" dirty="0"/>
              <a:t> In marketing: Find the most purchased product.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Measures of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604762"/>
          </a:xfrm>
        </p:spPr>
        <p:txBody>
          <a:bodyPr>
            <a:normAutofit/>
          </a:bodyPr>
          <a:lstStyle/>
          <a:p>
            <a:r>
              <a:rPr lang="en-GB" dirty="0" smtClean="0"/>
              <a:t>Dispersion used to measure spread of data.</a:t>
            </a:r>
          </a:p>
          <a:p>
            <a:r>
              <a:rPr dirty="0" smtClean="0"/>
              <a:t>• </a:t>
            </a:r>
            <a:r>
              <a:rPr sz="2600" b="1" dirty="0"/>
              <a:t>Range</a:t>
            </a:r>
            <a:r>
              <a:rPr dirty="0"/>
              <a:t> – Difference between maximum and minimum.</a:t>
            </a:r>
          </a:p>
          <a:p>
            <a:r>
              <a:rPr dirty="0"/>
              <a:t>  Example: [3, 7, 10] → Range = 10 - 3 = </a:t>
            </a:r>
            <a:r>
              <a:rPr dirty="0" smtClean="0"/>
              <a:t>7</a:t>
            </a:r>
            <a:endParaRPr dirty="0"/>
          </a:p>
          <a:p>
            <a:r>
              <a:rPr dirty="0"/>
              <a:t>•</a:t>
            </a:r>
            <a:r>
              <a:rPr sz="2600" b="1" dirty="0"/>
              <a:t> </a:t>
            </a:r>
            <a:r>
              <a:rPr lang="en-GB" sz="2600" b="1" dirty="0" smtClean="0"/>
              <a:t>Standard Deviation</a:t>
            </a:r>
            <a:r>
              <a:rPr sz="2600" b="1" dirty="0" smtClean="0"/>
              <a:t> </a:t>
            </a:r>
            <a:r>
              <a:rPr dirty="0"/>
              <a:t>– </a:t>
            </a:r>
            <a:r>
              <a:rPr lang="en-GB" dirty="0" smtClean="0"/>
              <a:t>square root of variance. </a:t>
            </a:r>
          </a:p>
          <a:p>
            <a:pPr lvl="1"/>
            <a:r>
              <a:rPr lang="en-GB" dirty="0" err="1" smtClean="0"/>
              <a:t>E.g</a:t>
            </a:r>
            <a:r>
              <a:rPr lang="en-GB" dirty="0" smtClean="0"/>
              <a:t> understanding </a:t>
            </a:r>
            <a:r>
              <a:rPr lang="en-GB" b="1" dirty="0"/>
              <a:t>variability in student scores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In ML: used in </a:t>
            </a:r>
            <a:r>
              <a:rPr lang="en-GB" b="1" dirty="0"/>
              <a:t>feature scaling (z-score normalization)</a:t>
            </a:r>
            <a:r>
              <a:rPr lang="en-GB" dirty="0"/>
              <a:t>.</a:t>
            </a:r>
            <a:endParaRPr dirty="0"/>
          </a:p>
          <a:p>
            <a:r>
              <a:rPr dirty="0"/>
              <a:t>• </a:t>
            </a:r>
            <a:r>
              <a:rPr lang="en-GB" sz="2600" b="1" dirty="0" smtClean="0"/>
              <a:t>Variance</a:t>
            </a:r>
            <a:r>
              <a:rPr dirty="0" smtClean="0"/>
              <a:t>– </a:t>
            </a:r>
            <a:r>
              <a:rPr lang="en-GB" dirty="0" smtClean="0"/>
              <a:t>to calculate how far each data value in a dataset is from mean . Larger </a:t>
            </a:r>
            <a:r>
              <a:rPr lang="en-GB" dirty="0" err="1" smtClean="0"/>
              <a:t>variance</a:t>
            </a:r>
            <a:r>
              <a:rPr lang="en-GB" dirty="0" err="1" smtClean="0">
                <a:sym typeface="Wingdings" panose="05000000000000000000" pitchFamily="2" charset="2"/>
              </a:rPr>
              <a:t>more</a:t>
            </a:r>
            <a:r>
              <a:rPr lang="en-GB" dirty="0" smtClean="0">
                <a:sym typeface="Wingdings" panose="05000000000000000000" pitchFamily="2" charset="2"/>
              </a:rPr>
              <a:t> spread</a:t>
            </a:r>
            <a:endParaRPr dirty="0"/>
          </a:p>
          <a:p>
            <a:r>
              <a:rPr lang="en-GB" dirty="0"/>
              <a:t>where </a:t>
            </a:r>
            <a:r>
              <a:rPr lang="en-GB" dirty="0" smtClean="0"/>
              <a:t>xi = </a:t>
            </a:r>
            <a:r>
              <a:rPr lang="en-GB" dirty="0"/>
              <a:t>each data point, </a:t>
            </a:r>
            <a:r>
              <a:rPr lang="en-GB" dirty="0" smtClean="0"/>
              <a:t>μ </a:t>
            </a:r>
            <a:r>
              <a:rPr lang="en-GB" dirty="0"/>
              <a:t>= mean, </a:t>
            </a:r>
            <a:endParaRPr lang="en-GB" dirty="0" smtClean="0"/>
          </a:p>
          <a:p>
            <a:r>
              <a:rPr lang="en-GB" dirty="0" smtClean="0"/>
              <a:t>N </a:t>
            </a:r>
            <a:r>
              <a:rPr lang="en-GB" dirty="0"/>
              <a:t>= number of data points.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49" y="4958590"/>
            <a:ext cx="2867025" cy="1095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190" y="3433740"/>
            <a:ext cx="1762125" cy="714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421</TotalTime>
  <Words>1061</Words>
  <Application>Microsoft Office PowerPoint</Application>
  <PresentationFormat>On-screen Show (4:3)</PresentationFormat>
  <Paragraphs>151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Retrospect</vt:lpstr>
      <vt:lpstr>Statistics Concepts</vt:lpstr>
      <vt:lpstr>What is Statistics?</vt:lpstr>
      <vt:lpstr>What is Data?</vt:lpstr>
      <vt:lpstr>Types of Data</vt:lpstr>
      <vt:lpstr>Types of Data</vt:lpstr>
      <vt:lpstr>Types of Statistics</vt:lpstr>
      <vt:lpstr>Descriptive Statistics</vt:lpstr>
      <vt:lpstr>Measures of Central Tendency</vt:lpstr>
      <vt:lpstr>Measures of Dispersion</vt:lpstr>
      <vt:lpstr>Co-efficient of Variation</vt:lpstr>
      <vt:lpstr>Co-efficient of Variation Vs Variance</vt:lpstr>
      <vt:lpstr>Skewness and Kurtosis</vt:lpstr>
      <vt:lpstr>Measures of Position</vt:lpstr>
      <vt:lpstr>Measures of Position</vt:lpstr>
      <vt:lpstr>Five Number Summary</vt:lpstr>
      <vt:lpstr>Applications in ML &amp; Data Science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Concepts</dc:title>
  <dc:subject/>
  <dc:creator/>
  <cp:keywords/>
  <dc:description>generated using python-pptx</dc:description>
  <cp:lastModifiedBy>A4TECH</cp:lastModifiedBy>
  <cp:revision>17</cp:revision>
  <dcterms:created xsi:type="dcterms:W3CDTF">2013-01-27T09:14:16Z</dcterms:created>
  <dcterms:modified xsi:type="dcterms:W3CDTF">2025-09-18T13:30:30Z</dcterms:modified>
  <cp:category/>
</cp:coreProperties>
</file>