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jpg"/>
  <Override PartName="/ppt/media/image7.jpg" ContentType="image/jpg"/>
  <Override PartName="/ppt/media/image12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9" r:id="rId4"/>
    <p:sldId id="260" r:id="rId5"/>
    <p:sldId id="287" r:id="rId6"/>
    <p:sldId id="266" r:id="rId7"/>
    <p:sldId id="267" r:id="rId8"/>
    <p:sldId id="288" r:id="rId9"/>
    <p:sldId id="271" r:id="rId10"/>
    <p:sldId id="272" r:id="rId11"/>
    <p:sldId id="273" r:id="rId12"/>
    <p:sldId id="274" r:id="rId13"/>
    <p:sldId id="275" r:id="rId14"/>
    <p:sldId id="277" r:id="rId15"/>
    <p:sldId id="278" r:id="rId16"/>
    <p:sldId id="279" r:id="rId17"/>
    <p:sldId id="280" r:id="rId18"/>
    <p:sldId id="286" r:id="rId19"/>
    <p:sldId id="289" r:id="rId2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8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1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0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5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2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8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1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7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3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5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88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rtificial_neuron" TargetMode="External"/><Relationship Id="rId3" Type="http://schemas.openxmlformats.org/officeDocument/2006/relationships/hyperlink" Target="https://en.wikipedia.org/wiki/Neural_network_(machine_learning)" TargetMode="External"/><Relationship Id="rId7" Type="http://schemas.openxmlformats.org/officeDocument/2006/relationships/hyperlink" Target="https://en.wikipedia.org/wiki/Neuroscience" TargetMode="External"/><Relationship Id="rId2" Type="http://schemas.openxmlformats.org/officeDocument/2006/relationships/hyperlink" Target="https://en.wikipedia.org/wiki/Machine_lear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epresentation_learning" TargetMode="External"/><Relationship Id="rId5" Type="http://schemas.openxmlformats.org/officeDocument/2006/relationships/hyperlink" Target="https://en.wikipedia.org/wiki/Regression_analysis" TargetMode="External"/><Relationship Id="rId4" Type="http://schemas.openxmlformats.org/officeDocument/2006/relationships/hyperlink" Target="https://en.wikipedia.org/wiki/Statistical_classific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55"/>
            <a:ext cx="9144000" cy="2421255"/>
          </a:xfrm>
          <a:custGeom>
            <a:avLst/>
            <a:gdLst/>
            <a:ahLst/>
            <a:cxnLst/>
            <a:rect l="l" t="t" r="r" b="b"/>
            <a:pathLst>
              <a:path w="9144000" h="2421255">
                <a:moveTo>
                  <a:pt x="9144000" y="0"/>
                </a:moveTo>
                <a:lnTo>
                  <a:pt x="0" y="0"/>
                </a:lnTo>
                <a:lnTo>
                  <a:pt x="0" y="2421001"/>
                </a:lnTo>
                <a:lnTo>
                  <a:pt x="4572000" y="2421001"/>
                </a:lnTo>
                <a:lnTo>
                  <a:pt x="9144000" y="2421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605638"/>
            <a:ext cx="9139555" cy="252729"/>
          </a:xfrm>
          <a:custGeom>
            <a:avLst/>
            <a:gdLst/>
            <a:ahLst/>
            <a:cxnLst/>
            <a:rect l="l" t="t" r="r" b="b"/>
            <a:pathLst>
              <a:path w="9139555" h="252729">
                <a:moveTo>
                  <a:pt x="0" y="0"/>
                </a:moveTo>
                <a:lnTo>
                  <a:pt x="9138958" y="0"/>
                </a:lnTo>
                <a:lnTo>
                  <a:pt x="9138958" y="252361"/>
                </a:lnTo>
                <a:lnTo>
                  <a:pt x="0" y="252361"/>
                </a:lnTo>
                <a:lnTo>
                  <a:pt x="0" y="0"/>
                </a:lnTo>
                <a:close/>
              </a:path>
            </a:pathLst>
          </a:custGeom>
          <a:solidFill>
            <a:srgbClr val="001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421001"/>
            <a:ext cx="9144000" cy="216535"/>
          </a:xfrm>
          <a:custGeom>
            <a:avLst/>
            <a:gdLst/>
            <a:ahLst/>
            <a:cxnLst/>
            <a:rect l="l" t="t" r="r" b="b"/>
            <a:pathLst>
              <a:path w="9144000" h="216535">
                <a:moveTo>
                  <a:pt x="9143644" y="0"/>
                </a:moveTo>
                <a:lnTo>
                  <a:pt x="0" y="0"/>
                </a:lnTo>
                <a:lnTo>
                  <a:pt x="0" y="216001"/>
                </a:lnTo>
                <a:lnTo>
                  <a:pt x="9143644" y="216001"/>
                </a:lnTo>
                <a:lnTo>
                  <a:pt x="9143644" y="0"/>
                </a:lnTo>
                <a:close/>
              </a:path>
            </a:pathLst>
          </a:custGeom>
          <a:solidFill>
            <a:srgbClr val="0018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7458" y="838339"/>
            <a:ext cx="5590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Introduction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Deep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Learning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9998" y="4823637"/>
            <a:ext cx="1420558" cy="14205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Types</a:t>
            </a:r>
            <a:r>
              <a:rPr spc="-75" dirty="0"/>
              <a:t> </a:t>
            </a:r>
            <a:r>
              <a:rPr spc="250" dirty="0"/>
              <a:t>of</a:t>
            </a:r>
            <a:r>
              <a:rPr spc="-60" dirty="0"/>
              <a:t> </a:t>
            </a:r>
            <a:r>
              <a:rPr dirty="0"/>
              <a:t>Neural</a:t>
            </a:r>
            <a:r>
              <a:rPr spc="-60" dirty="0"/>
              <a:t> </a:t>
            </a:r>
            <a:r>
              <a:rPr spc="125" dirty="0"/>
              <a:t>Network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D6EECF-0399-4FFD-8078-EEAACEFDFAEA}"/>
              </a:ext>
            </a:extLst>
          </p:cNvPr>
          <p:cNvGrpSpPr/>
          <p:nvPr/>
        </p:nvGrpSpPr>
        <p:grpSpPr>
          <a:xfrm>
            <a:off x="1295400" y="2819400"/>
            <a:ext cx="7162800" cy="2019300"/>
            <a:chOff x="535940" y="1397212"/>
            <a:chExt cx="5140342" cy="2019300"/>
          </a:xfrm>
        </p:grpSpPr>
        <p:sp>
          <p:nvSpPr>
            <p:cNvPr id="3" name="object 3"/>
            <p:cNvSpPr txBox="1"/>
            <p:nvPr/>
          </p:nvSpPr>
          <p:spPr>
            <a:xfrm>
              <a:off x="535940" y="1397212"/>
              <a:ext cx="140970" cy="2019300"/>
            </a:xfrm>
            <a:prstGeom prst="rect">
              <a:avLst/>
            </a:prstGeom>
          </p:spPr>
          <p:txBody>
            <a:bodyPr vert="horz" wrap="square" lIns="0" tIns="1149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5"/>
                </a:spcBef>
              </a:pPr>
              <a:r>
                <a:rPr sz="2600" spc="-50" dirty="0">
                  <a:solidFill>
                    <a:srgbClr val="6697CC"/>
                  </a:solidFill>
                  <a:latin typeface="Arial MT"/>
                  <a:cs typeface="Arial MT"/>
                </a:rPr>
                <a:t>•</a:t>
              </a:r>
              <a:endParaRPr sz="2600" dirty="0">
                <a:latin typeface="Arial MT"/>
                <a:cs typeface="Arial MT"/>
              </a:endParaRPr>
            </a:p>
            <a:p>
              <a:pPr marL="12700">
                <a:lnSpc>
                  <a:spcPct val="100000"/>
                </a:lnSpc>
                <a:spcBef>
                  <a:spcPts val="810"/>
                </a:spcBef>
              </a:pPr>
              <a:r>
                <a:rPr sz="2600" spc="-50" dirty="0">
                  <a:solidFill>
                    <a:srgbClr val="6697CC"/>
                  </a:solidFill>
                  <a:latin typeface="Arial MT"/>
                  <a:cs typeface="Arial MT"/>
                </a:rPr>
                <a:t>•</a:t>
              </a:r>
              <a:endParaRPr sz="2600" dirty="0">
                <a:latin typeface="Arial MT"/>
                <a:cs typeface="Arial MT"/>
              </a:endParaRPr>
            </a:p>
            <a:p>
              <a:pPr marL="12700">
                <a:lnSpc>
                  <a:spcPct val="100000"/>
                </a:lnSpc>
                <a:spcBef>
                  <a:spcPts val="800"/>
                </a:spcBef>
              </a:pPr>
              <a:r>
                <a:rPr sz="2600" spc="-50" dirty="0">
                  <a:solidFill>
                    <a:srgbClr val="6697CC"/>
                  </a:solidFill>
                  <a:latin typeface="Arial MT"/>
                  <a:cs typeface="Arial MT"/>
                </a:rPr>
                <a:t>•</a:t>
              </a:r>
              <a:endParaRPr sz="2600" dirty="0">
                <a:latin typeface="Arial MT"/>
                <a:cs typeface="Arial MT"/>
              </a:endParaRPr>
            </a:p>
            <a:p>
              <a:pPr marL="12700">
                <a:lnSpc>
                  <a:spcPct val="100000"/>
                </a:lnSpc>
                <a:spcBef>
                  <a:spcPts val="800"/>
                </a:spcBef>
              </a:pPr>
              <a:endParaRPr sz="2600" dirty="0">
                <a:latin typeface="Arial MT"/>
                <a:cs typeface="Arial MT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855362" y="1422824"/>
              <a:ext cx="4820920" cy="147277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5080">
                <a:lnSpc>
                  <a:spcPct val="125699"/>
                </a:lnSpc>
                <a:spcBef>
                  <a:spcPts val="95"/>
                </a:spcBef>
              </a:pPr>
              <a:r>
                <a:rPr sz="2600" spc="85" dirty="0">
                  <a:latin typeface="Microsoft Sans Serif"/>
                  <a:cs typeface="Microsoft Sans Serif"/>
                </a:rPr>
                <a:t>Artificial</a:t>
              </a:r>
              <a:r>
                <a:rPr sz="2600" spc="-15" dirty="0">
                  <a:latin typeface="Microsoft Sans Serif"/>
                  <a:cs typeface="Microsoft Sans Serif"/>
                </a:rPr>
                <a:t> </a:t>
              </a:r>
              <a:r>
                <a:rPr sz="2600" dirty="0">
                  <a:latin typeface="Microsoft Sans Serif"/>
                  <a:cs typeface="Microsoft Sans Serif"/>
                </a:rPr>
                <a:t>Neural</a:t>
              </a:r>
              <a:r>
                <a:rPr sz="2600" spc="-5" dirty="0">
                  <a:latin typeface="Microsoft Sans Serif"/>
                  <a:cs typeface="Microsoft Sans Serif"/>
                </a:rPr>
                <a:t> </a:t>
              </a:r>
              <a:r>
                <a:rPr sz="2600" spc="90" dirty="0">
                  <a:latin typeface="Microsoft Sans Serif"/>
                  <a:cs typeface="Microsoft Sans Serif"/>
                </a:rPr>
                <a:t>Network</a:t>
              </a:r>
              <a:r>
                <a:rPr lang="en-US" sz="2600" spc="90" dirty="0">
                  <a:latin typeface="Microsoft Sans Serif"/>
                  <a:cs typeface="Microsoft Sans Serif"/>
                </a:rPr>
                <a:t> (ANN)</a:t>
              </a:r>
              <a:r>
                <a:rPr sz="2600" spc="90" dirty="0">
                  <a:latin typeface="Microsoft Sans Serif"/>
                  <a:cs typeface="Microsoft Sans Serif"/>
                </a:rPr>
                <a:t> </a:t>
              </a:r>
              <a:r>
                <a:rPr sz="2600" dirty="0">
                  <a:latin typeface="Microsoft Sans Serif"/>
                  <a:cs typeface="Microsoft Sans Serif"/>
                </a:rPr>
                <a:t>Convolutional</a:t>
              </a:r>
              <a:r>
                <a:rPr sz="2600" spc="270" dirty="0">
                  <a:latin typeface="Microsoft Sans Serif"/>
                  <a:cs typeface="Microsoft Sans Serif"/>
                </a:rPr>
                <a:t> </a:t>
              </a:r>
              <a:r>
                <a:rPr sz="2600" dirty="0">
                  <a:latin typeface="Microsoft Sans Serif"/>
                  <a:cs typeface="Microsoft Sans Serif"/>
                </a:rPr>
                <a:t>Neural</a:t>
              </a:r>
              <a:r>
                <a:rPr sz="2600" spc="270" dirty="0">
                  <a:latin typeface="Microsoft Sans Serif"/>
                  <a:cs typeface="Microsoft Sans Serif"/>
                </a:rPr>
                <a:t> </a:t>
              </a:r>
              <a:r>
                <a:rPr sz="2600" spc="90" dirty="0">
                  <a:latin typeface="Microsoft Sans Serif"/>
                  <a:cs typeface="Microsoft Sans Serif"/>
                </a:rPr>
                <a:t>Network </a:t>
              </a:r>
              <a:r>
                <a:rPr lang="en-US" sz="2600" spc="90" dirty="0">
                  <a:latin typeface="Microsoft Sans Serif"/>
                  <a:cs typeface="Microsoft Sans Serif"/>
                </a:rPr>
                <a:t>(CNN)</a:t>
              </a:r>
            </a:p>
            <a:p>
              <a:pPr marL="12700" marR="5080">
                <a:lnSpc>
                  <a:spcPct val="125699"/>
                </a:lnSpc>
                <a:spcBef>
                  <a:spcPts val="95"/>
                </a:spcBef>
              </a:pPr>
              <a:r>
                <a:rPr sz="2600" dirty="0">
                  <a:latin typeface="Microsoft Sans Serif"/>
                  <a:cs typeface="Microsoft Sans Serif"/>
                </a:rPr>
                <a:t>Recurrent</a:t>
              </a:r>
              <a:r>
                <a:rPr sz="2600" spc="155" dirty="0">
                  <a:latin typeface="Microsoft Sans Serif"/>
                  <a:cs typeface="Microsoft Sans Serif"/>
                </a:rPr>
                <a:t> </a:t>
              </a:r>
              <a:r>
                <a:rPr sz="2600" dirty="0">
                  <a:latin typeface="Microsoft Sans Serif"/>
                  <a:cs typeface="Microsoft Sans Serif"/>
                </a:rPr>
                <a:t>Neural</a:t>
              </a:r>
              <a:r>
                <a:rPr sz="2600" spc="155" dirty="0">
                  <a:latin typeface="Microsoft Sans Serif"/>
                  <a:cs typeface="Microsoft Sans Serif"/>
                </a:rPr>
                <a:t> </a:t>
              </a:r>
              <a:r>
                <a:rPr sz="2600" spc="85" dirty="0">
                  <a:latin typeface="Microsoft Sans Serif"/>
                  <a:cs typeface="Microsoft Sans Serif"/>
                </a:rPr>
                <a:t>Network</a:t>
              </a:r>
              <a:r>
                <a:rPr lang="en-US" sz="2600" spc="85" dirty="0">
                  <a:latin typeface="Microsoft Sans Serif"/>
                  <a:cs typeface="Microsoft Sans Serif"/>
                </a:rPr>
                <a:t> (RNN)</a:t>
              </a:r>
              <a:endParaRPr sz="2600" dirty="0">
                <a:latin typeface="Microsoft Sans Serif"/>
                <a:cs typeface="Microsoft Sans Serif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990600"/>
            <a:ext cx="974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CNN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990600" y="2015733"/>
            <a:ext cx="7086599" cy="2768580"/>
          </a:xfrm>
          <a:prstGeom prst="rect">
            <a:avLst/>
          </a:prstGeom>
        </p:spPr>
        <p:txBody>
          <a:bodyPr vert="horz" wrap="square" lIns="0" tIns="10020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spc="-10" dirty="0"/>
              <a:t>The</a:t>
            </a:r>
            <a:r>
              <a:rPr spc="35" dirty="0"/>
              <a:t> </a:t>
            </a:r>
            <a:r>
              <a:rPr dirty="0"/>
              <a:t>Convolutional</a:t>
            </a:r>
            <a:r>
              <a:rPr spc="25" dirty="0"/>
              <a:t> </a:t>
            </a:r>
            <a:r>
              <a:rPr dirty="0"/>
              <a:t>Neural</a:t>
            </a:r>
            <a:r>
              <a:rPr spc="25" dirty="0"/>
              <a:t> </a:t>
            </a:r>
            <a:r>
              <a:rPr spc="65" dirty="0"/>
              <a:t>Networks</a:t>
            </a:r>
            <a:r>
              <a:rPr spc="25" dirty="0"/>
              <a:t> </a:t>
            </a:r>
            <a:r>
              <a:rPr spc="105" dirty="0"/>
              <a:t>or</a:t>
            </a:r>
            <a:r>
              <a:rPr spc="25" dirty="0"/>
              <a:t> </a:t>
            </a:r>
            <a:r>
              <a:rPr spc="-110" dirty="0"/>
              <a:t>CNNs</a:t>
            </a:r>
            <a:r>
              <a:rPr spc="25" dirty="0"/>
              <a:t> </a:t>
            </a:r>
            <a:r>
              <a:rPr spc="-25" dirty="0"/>
              <a:t>are </a:t>
            </a:r>
            <a:r>
              <a:rPr spc="60" dirty="0"/>
              <a:t>primarily</a:t>
            </a:r>
            <a:r>
              <a:rPr spc="-95" dirty="0"/>
              <a:t> </a:t>
            </a:r>
            <a:r>
              <a:rPr dirty="0"/>
              <a:t>used</a:t>
            </a:r>
            <a:r>
              <a:rPr spc="-80" dirty="0"/>
              <a:t> </a:t>
            </a:r>
            <a:r>
              <a:rPr spc="155" dirty="0"/>
              <a:t>for</a:t>
            </a:r>
            <a:r>
              <a:rPr spc="-80" dirty="0"/>
              <a:t> </a:t>
            </a:r>
            <a:r>
              <a:rPr dirty="0"/>
              <a:t>tasks</a:t>
            </a:r>
            <a:r>
              <a:rPr spc="-90" dirty="0"/>
              <a:t> </a:t>
            </a:r>
            <a:r>
              <a:rPr spc="70" dirty="0"/>
              <a:t>related</a:t>
            </a:r>
            <a:r>
              <a:rPr spc="-75" dirty="0"/>
              <a:t> </a:t>
            </a:r>
            <a:r>
              <a:rPr spc="190" dirty="0"/>
              <a:t>to</a:t>
            </a:r>
            <a:r>
              <a:rPr spc="-85" dirty="0"/>
              <a:t> </a:t>
            </a:r>
            <a:r>
              <a:rPr spc="70" dirty="0"/>
              <a:t>computer</a:t>
            </a:r>
            <a:r>
              <a:rPr spc="-80" dirty="0"/>
              <a:t> </a:t>
            </a:r>
            <a:r>
              <a:rPr spc="-10" dirty="0"/>
              <a:t>vision </a:t>
            </a:r>
            <a:r>
              <a:rPr spc="100" dirty="0"/>
              <a:t>or</a:t>
            </a:r>
            <a:r>
              <a:rPr spc="-55" dirty="0"/>
              <a:t> </a:t>
            </a:r>
            <a:r>
              <a:rPr dirty="0"/>
              <a:t>image</a:t>
            </a:r>
            <a:r>
              <a:rPr spc="-60" dirty="0"/>
              <a:t> </a:t>
            </a:r>
            <a:r>
              <a:rPr spc="-10" dirty="0"/>
              <a:t>processing.</a:t>
            </a:r>
          </a:p>
          <a:p>
            <a:pPr marL="12700" marR="47625">
              <a:lnSpc>
                <a:spcPct val="100000"/>
              </a:lnSpc>
              <a:spcBef>
                <a:spcPts val="800"/>
              </a:spcBef>
            </a:pPr>
            <a:r>
              <a:rPr spc="-110" dirty="0"/>
              <a:t>CNNs</a:t>
            </a:r>
            <a:r>
              <a:rPr spc="-45" dirty="0"/>
              <a:t> </a:t>
            </a:r>
            <a:r>
              <a:rPr dirty="0"/>
              <a:t>are</a:t>
            </a:r>
            <a:r>
              <a:rPr spc="-50" dirty="0"/>
              <a:t> </a:t>
            </a:r>
            <a:r>
              <a:rPr spc="70" dirty="0"/>
              <a:t>extremely</a:t>
            </a:r>
            <a:r>
              <a:rPr spc="-45" dirty="0"/>
              <a:t> </a:t>
            </a:r>
            <a:r>
              <a:rPr spc="60" dirty="0"/>
              <a:t>good</a:t>
            </a:r>
            <a:r>
              <a:rPr spc="-40" dirty="0"/>
              <a:t> </a:t>
            </a:r>
            <a:r>
              <a:rPr spc="50" dirty="0"/>
              <a:t>in</a:t>
            </a:r>
            <a:r>
              <a:rPr spc="-40" dirty="0"/>
              <a:t> </a:t>
            </a:r>
            <a:r>
              <a:rPr spc="55" dirty="0"/>
              <a:t>modeling</a:t>
            </a:r>
            <a:r>
              <a:rPr spc="-55" dirty="0"/>
              <a:t> </a:t>
            </a:r>
            <a:r>
              <a:rPr dirty="0"/>
              <a:t>spatial</a:t>
            </a:r>
            <a:r>
              <a:rPr spc="-50" dirty="0"/>
              <a:t> </a:t>
            </a:r>
            <a:r>
              <a:rPr spc="-20" dirty="0"/>
              <a:t>data </a:t>
            </a:r>
            <a:r>
              <a:rPr spc="-45" dirty="0"/>
              <a:t>such</a:t>
            </a:r>
            <a:r>
              <a:rPr spc="-135" dirty="0"/>
              <a:t> </a:t>
            </a:r>
            <a:r>
              <a:rPr spc="-130" dirty="0"/>
              <a:t>as</a:t>
            </a:r>
            <a:r>
              <a:rPr spc="-95" dirty="0"/>
              <a:t> </a:t>
            </a:r>
            <a:r>
              <a:rPr dirty="0"/>
              <a:t>2D</a:t>
            </a:r>
            <a:r>
              <a:rPr spc="-105" dirty="0"/>
              <a:t> </a:t>
            </a:r>
            <a:r>
              <a:rPr spc="100" dirty="0"/>
              <a:t>or</a:t>
            </a:r>
            <a:r>
              <a:rPr spc="-105" dirty="0"/>
              <a:t> </a:t>
            </a:r>
            <a:r>
              <a:rPr dirty="0"/>
              <a:t>3D</a:t>
            </a:r>
            <a:r>
              <a:rPr spc="-114" dirty="0"/>
              <a:t> </a:t>
            </a:r>
            <a:r>
              <a:rPr dirty="0"/>
              <a:t>images</a:t>
            </a:r>
            <a:r>
              <a:rPr spc="-110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spc="-10" dirty="0"/>
              <a:t>videos.</a:t>
            </a:r>
          </a:p>
          <a:p>
            <a:pPr marL="12700" marR="176530">
              <a:lnSpc>
                <a:spcPct val="100000"/>
              </a:lnSpc>
              <a:spcBef>
                <a:spcPts val="810"/>
              </a:spcBef>
            </a:pPr>
            <a:r>
              <a:rPr spc="-20" dirty="0"/>
              <a:t>They</a:t>
            </a:r>
            <a:r>
              <a:rPr spc="-80" dirty="0"/>
              <a:t> </a:t>
            </a:r>
            <a:r>
              <a:rPr spc="-45" dirty="0"/>
              <a:t>can</a:t>
            </a:r>
            <a:r>
              <a:rPr spc="-80" dirty="0"/>
              <a:t> </a:t>
            </a:r>
            <a:r>
              <a:rPr spc="80" dirty="0"/>
              <a:t>extract</a:t>
            </a:r>
            <a:r>
              <a:rPr spc="-85" dirty="0"/>
              <a:t> </a:t>
            </a:r>
            <a:r>
              <a:rPr spc="60" dirty="0"/>
              <a:t>features</a:t>
            </a:r>
            <a:r>
              <a:rPr spc="-9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75" dirty="0"/>
              <a:t>patterns</a:t>
            </a:r>
            <a:r>
              <a:rPr spc="-80" dirty="0"/>
              <a:t> </a:t>
            </a:r>
            <a:r>
              <a:rPr spc="105" dirty="0"/>
              <a:t>within</a:t>
            </a:r>
            <a:r>
              <a:rPr spc="-80" dirty="0"/>
              <a:t> </a:t>
            </a:r>
            <a:r>
              <a:rPr spc="-25" dirty="0"/>
              <a:t>an </a:t>
            </a:r>
            <a:r>
              <a:rPr dirty="0"/>
              <a:t>image,</a:t>
            </a:r>
            <a:r>
              <a:rPr spc="-60" dirty="0"/>
              <a:t> </a:t>
            </a:r>
            <a:r>
              <a:rPr dirty="0"/>
              <a:t>enabling</a:t>
            </a:r>
            <a:r>
              <a:rPr spc="-60" dirty="0"/>
              <a:t> </a:t>
            </a:r>
            <a:r>
              <a:rPr dirty="0"/>
              <a:t>tasks</a:t>
            </a:r>
            <a:r>
              <a:rPr spc="-60" dirty="0"/>
              <a:t> </a:t>
            </a:r>
            <a:r>
              <a:rPr spc="-35" dirty="0"/>
              <a:t>such</a:t>
            </a:r>
            <a:r>
              <a:rPr spc="-55" dirty="0"/>
              <a:t> </a:t>
            </a:r>
            <a:r>
              <a:rPr spc="-130" dirty="0"/>
              <a:t>as</a:t>
            </a:r>
            <a:r>
              <a:rPr spc="-50" dirty="0"/>
              <a:t> </a:t>
            </a:r>
            <a:r>
              <a:rPr dirty="0"/>
              <a:t>image</a:t>
            </a:r>
            <a:r>
              <a:rPr spc="-60" dirty="0"/>
              <a:t> </a:t>
            </a:r>
            <a:r>
              <a:rPr spc="-10" dirty="0"/>
              <a:t>classification </a:t>
            </a:r>
            <a:r>
              <a:rPr spc="100" dirty="0"/>
              <a:t>or</a:t>
            </a:r>
            <a:r>
              <a:rPr spc="-85" dirty="0"/>
              <a:t> </a:t>
            </a:r>
            <a:r>
              <a:rPr spc="70" dirty="0"/>
              <a:t>object</a:t>
            </a:r>
            <a:r>
              <a:rPr spc="-95" dirty="0"/>
              <a:t> </a:t>
            </a:r>
            <a:r>
              <a:rPr spc="55" dirty="0"/>
              <a:t>detection.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884" y="2009356"/>
            <a:ext cx="8627739" cy="33507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457200"/>
            <a:ext cx="977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RNN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57200" y="1143000"/>
            <a:ext cx="8000999" cy="1743300"/>
          </a:xfrm>
          <a:prstGeom prst="rect">
            <a:avLst/>
          </a:prstGeom>
        </p:spPr>
        <p:txBody>
          <a:bodyPr vert="horz" wrap="square" lIns="0" tIns="10084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spc="-10" dirty="0"/>
              <a:t>The</a:t>
            </a:r>
            <a:r>
              <a:rPr spc="-5" dirty="0"/>
              <a:t> </a:t>
            </a:r>
            <a:r>
              <a:rPr dirty="0"/>
              <a:t>Recurrent</a:t>
            </a:r>
            <a:r>
              <a:rPr spc="-25" dirty="0"/>
              <a:t> </a:t>
            </a:r>
            <a:r>
              <a:rPr dirty="0"/>
              <a:t>Neural</a:t>
            </a:r>
            <a:r>
              <a:rPr spc="-15" dirty="0"/>
              <a:t> </a:t>
            </a:r>
            <a:r>
              <a:rPr spc="65" dirty="0"/>
              <a:t>Networks</a:t>
            </a:r>
            <a:r>
              <a:rPr spc="-5" dirty="0"/>
              <a:t> </a:t>
            </a:r>
            <a:r>
              <a:rPr spc="100" dirty="0"/>
              <a:t>or</a:t>
            </a:r>
            <a:r>
              <a:rPr spc="-10" dirty="0"/>
              <a:t> </a:t>
            </a:r>
            <a:r>
              <a:rPr spc="-90" dirty="0"/>
              <a:t>RNN</a:t>
            </a:r>
            <a:r>
              <a:rPr spc="-5" dirty="0"/>
              <a:t> </a:t>
            </a:r>
            <a:r>
              <a:rPr spc="-25" dirty="0"/>
              <a:t>are </a:t>
            </a:r>
            <a:r>
              <a:rPr spc="60" dirty="0"/>
              <a:t>primarily</a:t>
            </a:r>
            <a:r>
              <a:rPr spc="-4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spc="190" dirty="0"/>
              <a:t>to</a:t>
            </a:r>
            <a:r>
              <a:rPr spc="-30" dirty="0"/>
              <a:t> </a:t>
            </a:r>
            <a:r>
              <a:rPr spc="60" dirty="0"/>
              <a:t>model</a:t>
            </a:r>
            <a:r>
              <a:rPr spc="-30" dirty="0"/>
              <a:t> </a:t>
            </a:r>
            <a:r>
              <a:rPr dirty="0"/>
              <a:t>sequential</a:t>
            </a:r>
            <a:r>
              <a:rPr spc="-45" dirty="0"/>
              <a:t> </a:t>
            </a:r>
            <a:r>
              <a:rPr dirty="0"/>
              <a:t>data,</a:t>
            </a:r>
            <a:r>
              <a:rPr spc="-45" dirty="0"/>
              <a:t> </a:t>
            </a:r>
            <a:r>
              <a:rPr spc="-35" dirty="0"/>
              <a:t>such</a:t>
            </a:r>
            <a:r>
              <a:rPr spc="-25" dirty="0"/>
              <a:t> as </a:t>
            </a:r>
            <a:r>
              <a:rPr spc="110" dirty="0"/>
              <a:t>text,</a:t>
            </a:r>
            <a:r>
              <a:rPr spc="-75" dirty="0"/>
              <a:t> </a:t>
            </a:r>
            <a:r>
              <a:rPr dirty="0"/>
              <a:t>audio,</a:t>
            </a:r>
            <a:r>
              <a:rPr spc="-70" dirty="0"/>
              <a:t> </a:t>
            </a:r>
            <a:r>
              <a:rPr spc="105" dirty="0"/>
              <a:t>or</a:t>
            </a:r>
            <a:r>
              <a:rPr spc="-70" dirty="0"/>
              <a:t> </a:t>
            </a:r>
            <a:r>
              <a:rPr dirty="0"/>
              <a:t>any</a:t>
            </a:r>
            <a:r>
              <a:rPr spc="-60" dirty="0"/>
              <a:t> </a:t>
            </a:r>
            <a:r>
              <a:rPr spc="90" dirty="0"/>
              <a:t>type</a:t>
            </a:r>
            <a:r>
              <a:rPr spc="-60" dirty="0"/>
              <a:t> </a:t>
            </a:r>
            <a:r>
              <a:rPr spc="165" dirty="0"/>
              <a:t>of</a:t>
            </a:r>
            <a:r>
              <a:rPr spc="-65" dirty="0"/>
              <a:t> </a:t>
            </a:r>
            <a:r>
              <a:rPr dirty="0"/>
              <a:t>data</a:t>
            </a:r>
            <a:r>
              <a:rPr spc="-70" dirty="0"/>
              <a:t> </a:t>
            </a:r>
            <a:r>
              <a:rPr spc="135" dirty="0"/>
              <a:t>that</a:t>
            </a:r>
            <a:r>
              <a:rPr spc="-75" dirty="0"/>
              <a:t> </a:t>
            </a:r>
            <a:r>
              <a:rPr spc="-10" dirty="0"/>
              <a:t>represents sequence</a:t>
            </a:r>
            <a:r>
              <a:rPr spc="-105" dirty="0"/>
              <a:t> </a:t>
            </a:r>
            <a:r>
              <a:rPr spc="100" dirty="0"/>
              <a:t>or</a:t>
            </a:r>
            <a:r>
              <a:rPr spc="-105" dirty="0"/>
              <a:t> </a:t>
            </a:r>
            <a:r>
              <a:rPr spc="50" dirty="0"/>
              <a:t>time.</a:t>
            </a:r>
          </a:p>
          <a:p>
            <a:pPr marL="12700" marR="281940">
              <a:lnSpc>
                <a:spcPct val="100000"/>
              </a:lnSpc>
              <a:spcBef>
                <a:spcPts val="800"/>
              </a:spcBef>
            </a:pPr>
            <a:r>
              <a:rPr spc="-20" dirty="0"/>
              <a:t>They</a:t>
            </a:r>
            <a:r>
              <a:rPr spc="-90" dirty="0"/>
              <a:t> </a:t>
            </a:r>
            <a:r>
              <a:rPr dirty="0"/>
              <a:t>are</a:t>
            </a:r>
            <a:r>
              <a:rPr spc="-95" dirty="0"/>
              <a:t> </a:t>
            </a:r>
            <a:r>
              <a:rPr spc="135" dirty="0"/>
              <a:t>often</a:t>
            </a:r>
            <a:r>
              <a:rPr spc="-85" dirty="0"/>
              <a:t> </a:t>
            </a:r>
            <a:r>
              <a:rPr dirty="0"/>
              <a:t>used</a:t>
            </a:r>
            <a:r>
              <a:rPr spc="-85" dirty="0"/>
              <a:t> </a:t>
            </a:r>
            <a:r>
              <a:rPr spc="50" dirty="0"/>
              <a:t>in</a:t>
            </a:r>
            <a:r>
              <a:rPr spc="-85" dirty="0"/>
              <a:t> </a:t>
            </a:r>
            <a:r>
              <a:rPr dirty="0"/>
              <a:t>tasks</a:t>
            </a:r>
            <a:r>
              <a:rPr spc="-95" dirty="0"/>
              <a:t> </a:t>
            </a:r>
            <a:r>
              <a:rPr spc="70" dirty="0"/>
              <a:t>related</a:t>
            </a:r>
            <a:r>
              <a:rPr spc="-85" dirty="0"/>
              <a:t> </a:t>
            </a:r>
            <a:r>
              <a:rPr spc="190" dirty="0"/>
              <a:t>to</a:t>
            </a:r>
            <a:r>
              <a:rPr spc="-90" dirty="0"/>
              <a:t> </a:t>
            </a:r>
            <a:r>
              <a:rPr spc="45" dirty="0"/>
              <a:t>natural </a:t>
            </a:r>
            <a:r>
              <a:rPr dirty="0"/>
              <a:t>language</a:t>
            </a:r>
            <a:r>
              <a:rPr spc="-50" dirty="0"/>
              <a:t> </a:t>
            </a:r>
            <a:r>
              <a:rPr dirty="0"/>
              <a:t>processing</a:t>
            </a:r>
            <a:r>
              <a:rPr spc="-50" dirty="0"/>
              <a:t> </a:t>
            </a:r>
            <a:r>
              <a:rPr spc="-10" dirty="0"/>
              <a:t>(NLP).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502D8-D808-4231-85E9-F4658A6B9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48000"/>
            <a:ext cx="60960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533400"/>
            <a:ext cx="969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GAN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0022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017" y="1519097"/>
            <a:ext cx="7472045" cy="2903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0010">
              <a:lnSpc>
                <a:spcPct val="100200"/>
              </a:lnSpc>
              <a:spcBef>
                <a:spcPts val="90"/>
              </a:spcBef>
            </a:pPr>
            <a:r>
              <a:rPr sz="2600" dirty="0">
                <a:latin typeface="Microsoft Sans Serif"/>
                <a:cs typeface="Microsoft Sans Serif"/>
              </a:rPr>
              <a:t>Generative</a:t>
            </a:r>
            <a:r>
              <a:rPr sz="2600" spc="-4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adversarial</a:t>
            </a:r>
            <a:r>
              <a:rPr sz="2600" spc="-45" dirty="0">
                <a:latin typeface="Microsoft Sans Serif"/>
                <a:cs typeface="Microsoft Sans Serif"/>
              </a:rPr>
              <a:t> </a:t>
            </a:r>
            <a:r>
              <a:rPr sz="2600" spc="70" dirty="0">
                <a:latin typeface="Microsoft Sans Serif"/>
                <a:cs typeface="Microsoft Sans Serif"/>
              </a:rPr>
              <a:t>networks</a:t>
            </a:r>
            <a:r>
              <a:rPr sz="2600" spc="-40" dirty="0">
                <a:latin typeface="Microsoft Sans Serif"/>
                <a:cs typeface="Microsoft Sans Serif"/>
              </a:rPr>
              <a:t> </a:t>
            </a:r>
            <a:r>
              <a:rPr sz="2600" spc="105" dirty="0">
                <a:latin typeface="Microsoft Sans Serif"/>
                <a:cs typeface="Microsoft Sans Serif"/>
              </a:rPr>
              <a:t>or</a:t>
            </a:r>
            <a:r>
              <a:rPr sz="2600" spc="-30" dirty="0">
                <a:latin typeface="Microsoft Sans Serif"/>
                <a:cs typeface="Microsoft Sans Serif"/>
              </a:rPr>
              <a:t> </a:t>
            </a:r>
            <a:r>
              <a:rPr sz="2600" spc="-120" dirty="0">
                <a:latin typeface="Microsoft Sans Serif"/>
                <a:cs typeface="Microsoft Sans Serif"/>
              </a:rPr>
              <a:t>GANs</a:t>
            </a:r>
            <a:r>
              <a:rPr sz="2600" spc="-25" dirty="0">
                <a:latin typeface="Microsoft Sans Serif"/>
                <a:cs typeface="Microsoft Sans Serif"/>
              </a:rPr>
              <a:t> are </a:t>
            </a:r>
            <a:r>
              <a:rPr sz="2600" spc="55" dirty="0">
                <a:latin typeface="Microsoft Sans Serif"/>
                <a:cs typeface="Microsoft Sans Serif"/>
              </a:rPr>
              <a:t>frameworks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spc="135" dirty="0">
                <a:latin typeface="Microsoft Sans Serif"/>
                <a:cs typeface="Microsoft Sans Serif"/>
              </a:rPr>
              <a:t>that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are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used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155" dirty="0">
                <a:latin typeface="Microsoft Sans Serif"/>
                <a:cs typeface="Microsoft Sans Serif"/>
              </a:rPr>
              <a:t>for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spc="110" dirty="0">
                <a:latin typeface="Microsoft Sans Serif"/>
                <a:cs typeface="Microsoft Sans Serif"/>
              </a:rPr>
              <a:t>the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tasks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spc="75" dirty="0">
                <a:latin typeface="Microsoft Sans Serif"/>
                <a:cs typeface="Microsoft Sans Serif"/>
              </a:rPr>
              <a:t>related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spc="170" dirty="0">
                <a:latin typeface="Microsoft Sans Serif"/>
                <a:cs typeface="Microsoft Sans Serif"/>
              </a:rPr>
              <a:t>to </a:t>
            </a:r>
            <a:r>
              <a:rPr sz="2600" dirty="0">
                <a:latin typeface="Microsoft Sans Serif"/>
                <a:cs typeface="Microsoft Sans Serif"/>
              </a:rPr>
              <a:t>unsupervised</a:t>
            </a:r>
            <a:r>
              <a:rPr sz="2600" spc="8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learning.</a:t>
            </a:r>
            <a:endParaRPr sz="26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800"/>
              </a:spcBef>
            </a:pPr>
            <a:r>
              <a:rPr sz="2600" spc="-40" dirty="0">
                <a:latin typeface="Microsoft Sans Serif"/>
                <a:cs typeface="Microsoft Sans Serif"/>
              </a:rPr>
              <a:t>This</a:t>
            </a:r>
            <a:r>
              <a:rPr sz="2600" spc="-45" dirty="0">
                <a:latin typeface="Microsoft Sans Serif"/>
                <a:cs typeface="Microsoft Sans Serif"/>
              </a:rPr>
              <a:t> </a:t>
            </a:r>
            <a:r>
              <a:rPr sz="2600" spc="90" dirty="0">
                <a:latin typeface="Microsoft Sans Serif"/>
                <a:cs typeface="Microsoft Sans Serif"/>
              </a:rPr>
              <a:t>type</a:t>
            </a:r>
            <a:r>
              <a:rPr sz="2600" spc="-50" dirty="0">
                <a:latin typeface="Microsoft Sans Serif"/>
                <a:cs typeface="Microsoft Sans Serif"/>
              </a:rPr>
              <a:t> </a:t>
            </a:r>
            <a:r>
              <a:rPr sz="2600" spc="170" dirty="0">
                <a:latin typeface="Microsoft Sans Serif"/>
                <a:cs typeface="Microsoft Sans Serif"/>
              </a:rPr>
              <a:t>of</a:t>
            </a:r>
            <a:r>
              <a:rPr sz="2600" spc="-45" dirty="0">
                <a:latin typeface="Microsoft Sans Serif"/>
                <a:cs typeface="Microsoft Sans Serif"/>
              </a:rPr>
              <a:t> </a:t>
            </a:r>
            <a:r>
              <a:rPr sz="2600" spc="105" dirty="0">
                <a:latin typeface="Microsoft Sans Serif"/>
                <a:cs typeface="Microsoft Sans Serif"/>
              </a:rPr>
              <a:t>network</a:t>
            </a:r>
            <a:r>
              <a:rPr sz="2600" spc="-5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essentially</a:t>
            </a:r>
            <a:r>
              <a:rPr sz="2600" spc="-4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learns</a:t>
            </a:r>
            <a:r>
              <a:rPr sz="2600" spc="-55" dirty="0">
                <a:latin typeface="Microsoft Sans Serif"/>
                <a:cs typeface="Microsoft Sans Serif"/>
              </a:rPr>
              <a:t> </a:t>
            </a:r>
            <a:r>
              <a:rPr sz="2600" spc="90" dirty="0">
                <a:latin typeface="Microsoft Sans Serif"/>
                <a:cs typeface="Microsoft Sans Serif"/>
              </a:rPr>
              <a:t>the </a:t>
            </a:r>
            <a:r>
              <a:rPr sz="2600" spc="75" dirty="0">
                <a:latin typeface="Microsoft Sans Serif"/>
                <a:cs typeface="Microsoft Sans Serif"/>
              </a:rPr>
              <a:t>structure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spc="170" dirty="0">
                <a:latin typeface="Microsoft Sans Serif"/>
                <a:cs typeface="Microsoft Sans Serif"/>
              </a:rPr>
              <a:t>of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spc="114" dirty="0">
                <a:latin typeface="Microsoft Sans Serif"/>
                <a:cs typeface="Microsoft Sans Serif"/>
              </a:rPr>
              <a:t>the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data,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and</a:t>
            </a:r>
            <a:r>
              <a:rPr sz="2600" spc="-65" dirty="0">
                <a:latin typeface="Microsoft Sans Serif"/>
                <a:cs typeface="Microsoft Sans Serif"/>
              </a:rPr>
              <a:t> </a:t>
            </a:r>
            <a:r>
              <a:rPr sz="2600" spc="75" dirty="0">
                <a:latin typeface="Microsoft Sans Serif"/>
                <a:cs typeface="Microsoft Sans Serif"/>
              </a:rPr>
              <a:t>patterns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50" dirty="0">
                <a:latin typeface="Microsoft Sans Serif"/>
                <a:cs typeface="Microsoft Sans Serif"/>
              </a:rPr>
              <a:t>in</a:t>
            </a:r>
            <a:r>
              <a:rPr sz="2600" spc="-70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a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way</a:t>
            </a:r>
            <a:r>
              <a:rPr sz="2600" spc="-65" dirty="0">
                <a:latin typeface="Microsoft Sans Serif"/>
                <a:cs typeface="Microsoft Sans Serif"/>
              </a:rPr>
              <a:t> </a:t>
            </a:r>
            <a:r>
              <a:rPr sz="2600" spc="135" dirty="0">
                <a:latin typeface="Microsoft Sans Serif"/>
                <a:cs typeface="Microsoft Sans Serif"/>
              </a:rPr>
              <a:t>that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spc="165" dirty="0">
                <a:latin typeface="Microsoft Sans Serif"/>
                <a:cs typeface="Microsoft Sans Serif"/>
              </a:rPr>
              <a:t>it </a:t>
            </a:r>
            <a:r>
              <a:rPr sz="2600" spc="-45" dirty="0">
                <a:latin typeface="Microsoft Sans Serif"/>
                <a:cs typeface="Microsoft Sans Serif"/>
              </a:rPr>
              <a:t>can</a:t>
            </a:r>
            <a:r>
              <a:rPr sz="2600" spc="-7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be</a:t>
            </a:r>
            <a:r>
              <a:rPr sz="2600" spc="-6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used</a:t>
            </a:r>
            <a:r>
              <a:rPr sz="2600" spc="-65" dirty="0">
                <a:latin typeface="Microsoft Sans Serif"/>
                <a:cs typeface="Microsoft Sans Serif"/>
              </a:rPr>
              <a:t> </a:t>
            </a:r>
            <a:r>
              <a:rPr sz="2600" spc="190" dirty="0">
                <a:latin typeface="Microsoft Sans Serif"/>
                <a:cs typeface="Microsoft Sans Serif"/>
              </a:rPr>
              <a:t>to</a:t>
            </a:r>
            <a:r>
              <a:rPr sz="2600" spc="-70" dirty="0">
                <a:latin typeface="Microsoft Sans Serif"/>
                <a:cs typeface="Microsoft Sans Serif"/>
              </a:rPr>
              <a:t> </a:t>
            </a:r>
            <a:r>
              <a:rPr sz="2600" spc="50" dirty="0">
                <a:latin typeface="Microsoft Sans Serif"/>
                <a:cs typeface="Microsoft Sans Serif"/>
              </a:rPr>
              <a:t>generate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spc="50" dirty="0">
                <a:latin typeface="Microsoft Sans Serif"/>
                <a:cs typeface="Microsoft Sans Serif"/>
              </a:rPr>
              <a:t>new</a:t>
            </a:r>
            <a:r>
              <a:rPr sz="2600" spc="-6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examples,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similar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170" dirty="0">
                <a:latin typeface="Microsoft Sans Serif"/>
                <a:cs typeface="Microsoft Sans Serif"/>
              </a:rPr>
              <a:t>to </a:t>
            </a:r>
            <a:r>
              <a:rPr sz="2600" spc="135" dirty="0">
                <a:latin typeface="Microsoft Sans Serif"/>
                <a:cs typeface="Microsoft Sans Serif"/>
              </a:rPr>
              <a:t>that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170" dirty="0">
                <a:latin typeface="Microsoft Sans Serif"/>
                <a:cs typeface="Microsoft Sans Serif"/>
              </a:rPr>
              <a:t>of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110" dirty="0">
                <a:latin typeface="Microsoft Sans Serif"/>
                <a:cs typeface="Microsoft Sans Serif"/>
              </a:rPr>
              <a:t>the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spc="55" dirty="0">
                <a:latin typeface="Microsoft Sans Serif"/>
                <a:cs typeface="Microsoft Sans Serif"/>
              </a:rPr>
              <a:t>original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dataset.</a:t>
            </a:r>
            <a:endParaRPr sz="26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791701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761" y="1996198"/>
            <a:ext cx="7934045" cy="29714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Transformers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C0C461-A53A-4D28-B59F-A94B9CC2D4B8}"/>
              </a:ext>
            </a:extLst>
          </p:cNvPr>
          <p:cNvGrpSpPr/>
          <p:nvPr/>
        </p:nvGrpSpPr>
        <p:grpSpPr>
          <a:xfrm>
            <a:off x="704443" y="2057400"/>
            <a:ext cx="7729397" cy="3420135"/>
            <a:chOff x="535940" y="1500022"/>
            <a:chExt cx="7729397" cy="3420135"/>
          </a:xfrm>
        </p:grpSpPr>
        <p:sp>
          <p:nvSpPr>
            <p:cNvPr id="3" name="object 3"/>
            <p:cNvSpPr txBox="1"/>
            <p:nvPr/>
          </p:nvSpPr>
          <p:spPr>
            <a:xfrm>
              <a:off x="535940" y="1500022"/>
              <a:ext cx="140970" cy="4216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600" spc="-50" dirty="0">
                  <a:solidFill>
                    <a:srgbClr val="6697CC"/>
                  </a:solidFill>
                  <a:latin typeface="Arial MT"/>
                  <a:cs typeface="Arial MT"/>
                </a:rPr>
                <a:t>•</a:t>
              </a:r>
              <a:endParaRPr sz="2600">
                <a:latin typeface="Arial MT"/>
                <a:cs typeface="Arial MT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879017" y="1519097"/>
              <a:ext cx="7386320" cy="340106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 marR="5080">
                <a:lnSpc>
                  <a:spcPct val="100200"/>
                </a:lnSpc>
                <a:spcBef>
                  <a:spcPts val="90"/>
                </a:spcBef>
              </a:pPr>
              <a:r>
                <a:rPr sz="2600" dirty="0">
                  <a:latin typeface="Microsoft Sans Serif"/>
                  <a:cs typeface="Microsoft Sans Serif"/>
                </a:rPr>
                <a:t>Transformers</a:t>
              </a:r>
              <a:r>
                <a:rPr sz="2600" spc="-5" dirty="0">
                  <a:latin typeface="Microsoft Sans Serif"/>
                  <a:cs typeface="Microsoft Sans Serif"/>
                </a:rPr>
                <a:t> </a:t>
              </a:r>
              <a:r>
                <a:rPr sz="2600" dirty="0">
                  <a:latin typeface="Microsoft Sans Serif"/>
                  <a:cs typeface="Microsoft Sans Serif"/>
                </a:rPr>
                <a:t>are</a:t>
              </a:r>
              <a:r>
                <a:rPr sz="2600" spc="-5" dirty="0">
                  <a:latin typeface="Microsoft Sans Serif"/>
                  <a:cs typeface="Microsoft Sans Serif"/>
                </a:rPr>
                <a:t> </a:t>
              </a:r>
              <a:r>
                <a:rPr sz="2600" spc="110" dirty="0">
                  <a:latin typeface="Microsoft Sans Serif"/>
                  <a:cs typeface="Microsoft Sans Serif"/>
                </a:rPr>
                <a:t>the</a:t>
              </a:r>
              <a:r>
                <a:rPr sz="2600" spc="-5" dirty="0">
                  <a:latin typeface="Microsoft Sans Serif"/>
                  <a:cs typeface="Microsoft Sans Serif"/>
                </a:rPr>
                <a:t> </a:t>
              </a:r>
              <a:r>
                <a:rPr sz="2600" spc="55" dirty="0">
                  <a:latin typeface="Microsoft Sans Serif"/>
                  <a:cs typeface="Microsoft Sans Serif"/>
                </a:rPr>
                <a:t>new</a:t>
              </a:r>
              <a:r>
                <a:rPr sz="2600" spc="-5" dirty="0">
                  <a:latin typeface="Microsoft Sans Serif"/>
                  <a:cs typeface="Microsoft Sans Serif"/>
                </a:rPr>
                <a:t> </a:t>
              </a:r>
              <a:r>
                <a:rPr sz="2600" spc="-70" dirty="0">
                  <a:latin typeface="Microsoft Sans Serif"/>
                  <a:cs typeface="Microsoft Sans Serif"/>
                </a:rPr>
                <a:t>class</a:t>
              </a:r>
              <a:r>
                <a:rPr sz="2600" spc="5" dirty="0">
                  <a:latin typeface="Microsoft Sans Serif"/>
                  <a:cs typeface="Microsoft Sans Serif"/>
                </a:rPr>
                <a:t> </a:t>
              </a:r>
              <a:r>
                <a:rPr sz="2600" dirty="0">
                  <a:latin typeface="Microsoft Sans Serif"/>
                  <a:cs typeface="Microsoft Sans Serif"/>
                </a:rPr>
                <a:t>deep </a:t>
              </a:r>
              <a:r>
                <a:rPr sz="2600" spc="-10" dirty="0">
                  <a:latin typeface="Microsoft Sans Serif"/>
                  <a:cs typeface="Microsoft Sans Serif"/>
                </a:rPr>
                <a:t>learning </a:t>
              </a:r>
              <a:r>
                <a:rPr sz="2600" spc="65" dirty="0">
                  <a:latin typeface="Microsoft Sans Serif"/>
                  <a:cs typeface="Microsoft Sans Serif"/>
                </a:rPr>
                <a:t>model</a:t>
              </a:r>
              <a:r>
                <a:rPr sz="2600" spc="-114" dirty="0">
                  <a:latin typeface="Microsoft Sans Serif"/>
                  <a:cs typeface="Microsoft Sans Serif"/>
                </a:rPr>
                <a:t> </a:t>
              </a:r>
              <a:r>
                <a:rPr sz="2600" spc="135" dirty="0">
                  <a:latin typeface="Microsoft Sans Serif"/>
                  <a:cs typeface="Microsoft Sans Serif"/>
                </a:rPr>
                <a:t>that</a:t>
              </a:r>
              <a:r>
                <a:rPr sz="2600" spc="-100" dirty="0">
                  <a:latin typeface="Microsoft Sans Serif"/>
                  <a:cs typeface="Microsoft Sans Serif"/>
                </a:rPr>
                <a:t> </a:t>
              </a:r>
              <a:r>
                <a:rPr sz="2600" dirty="0">
                  <a:latin typeface="Microsoft Sans Serif"/>
                  <a:cs typeface="Microsoft Sans Serif"/>
                </a:rPr>
                <a:t>is</a:t>
              </a:r>
              <a:r>
                <a:rPr sz="2600" spc="-100" dirty="0">
                  <a:latin typeface="Microsoft Sans Serif"/>
                  <a:cs typeface="Microsoft Sans Serif"/>
                </a:rPr>
                <a:t> </a:t>
              </a:r>
              <a:r>
                <a:rPr sz="2600" dirty="0">
                  <a:latin typeface="Microsoft Sans Serif"/>
                  <a:cs typeface="Microsoft Sans Serif"/>
                </a:rPr>
                <a:t>used</a:t>
              </a:r>
              <a:r>
                <a:rPr sz="2600" spc="-105" dirty="0">
                  <a:latin typeface="Microsoft Sans Serif"/>
                  <a:cs typeface="Microsoft Sans Serif"/>
                </a:rPr>
                <a:t> </a:t>
              </a:r>
              <a:r>
                <a:rPr sz="2600" spc="65" dirty="0">
                  <a:latin typeface="Microsoft Sans Serif"/>
                  <a:cs typeface="Microsoft Sans Serif"/>
                </a:rPr>
                <a:t>mostly</a:t>
              </a:r>
              <a:r>
                <a:rPr sz="2600" spc="-105" dirty="0">
                  <a:latin typeface="Microsoft Sans Serif"/>
                  <a:cs typeface="Microsoft Sans Serif"/>
                </a:rPr>
                <a:t> </a:t>
              </a:r>
              <a:r>
                <a:rPr sz="2600" spc="160" dirty="0">
                  <a:latin typeface="Microsoft Sans Serif"/>
                  <a:cs typeface="Microsoft Sans Serif"/>
                </a:rPr>
                <a:t>for</a:t>
              </a:r>
              <a:r>
                <a:rPr sz="2600" spc="-100" dirty="0">
                  <a:latin typeface="Microsoft Sans Serif"/>
                  <a:cs typeface="Microsoft Sans Serif"/>
                </a:rPr>
                <a:t> </a:t>
              </a:r>
              <a:r>
                <a:rPr sz="2600" spc="110" dirty="0">
                  <a:latin typeface="Microsoft Sans Serif"/>
                  <a:cs typeface="Microsoft Sans Serif"/>
                </a:rPr>
                <a:t>the</a:t>
              </a:r>
              <a:r>
                <a:rPr sz="2600" spc="-105" dirty="0">
                  <a:latin typeface="Microsoft Sans Serif"/>
                  <a:cs typeface="Microsoft Sans Serif"/>
                </a:rPr>
                <a:t> </a:t>
              </a:r>
              <a:r>
                <a:rPr sz="2600" dirty="0">
                  <a:latin typeface="Microsoft Sans Serif"/>
                  <a:cs typeface="Microsoft Sans Serif"/>
                </a:rPr>
                <a:t>tasks</a:t>
              </a:r>
              <a:r>
                <a:rPr sz="2600" spc="-100" dirty="0">
                  <a:latin typeface="Microsoft Sans Serif"/>
                  <a:cs typeface="Microsoft Sans Serif"/>
                </a:rPr>
                <a:t> </a:t>
              </a:r>
              <a:r>
                <a:rPr sz="2600" spc="75" dirty="0">
                  <a:latin typeface="Microsoft Sans Serif"/>
                  <a:cs typeface="Microsoft Sans Serif"/>
                </a:rPr>
                <a:t>related</a:t>
              </a:r>
              <a:r>
                <a:rPr sz="2600" spc="-105" dirty="0">
                  <a:latin typeface="Microsoft Sans Serif"/>
                  <a:cs typeface="Microsoft Sans Serif"/>
                </a:rPr>
                <a:t> </a:t>
              </a:r>
              <a:r>
                <a:rPr sz="2600" spc="170" dirty="0">
                  <a:latin typeface="Microsoft Sans Serif"/>
                  <a:cs typeface="Microsoft Sans Serif"/>
                </a:rPr>
                <a:t>to </a:t>
              </a:r>
              <a:r>
                <a:rPr sz="2600" spc="55" dirty="0">
                  <a:latin typeface="Microsoft Sans Serif"/>
                  <a:cs typeface="Microsoft Sans Serif"/>
                </a:rPr>
                <a:t>modeling</a:t>
              </a:r>
              <a:r>
                <a:rPr sz="2600" spc="-15" dirty="0">
                  <a:latin typeface="Microsoft Sans Serif"/>
                  <a:cs typeface="Microsoft Sans Serif"/>
                </a:rPr>
                <a:t> </a:t>
              </a:r>
              <a:r>
                <a:rPr sz="2600" dirty="0">
                  <a:latin typeface="Microsoft Sans Serif"/>
                  <a:cs typeface="Microsoft Sans Serif"/>
                </a:rPr>
                <a:t>sequential</a:t>
              </a:r>
              <a:r>
                <a:rPr sz="2600" spc="-5" dirty="0">
                  <a:latin typeface="Microsoft Sans Serif"/>
                  <a:cs typeface="Microsoft Sans Serif"/>
                </a:rPr>
                <a:t> </a:t>
              </a:r>
              <a:r>
                <a:rPr sz="2600" dirty="0">
                  <a:latin typeface="Microsoft Sans Serif"/>
                  <a:cs typeface="Microsoft Sans Serif"/>
                </a:rPr>
                <a:t>data,</a:t>
              </a:r>
              <a:r>
                <a:rPr sz="2600" spc="-20" dirty="0">
                  <a:latin typeface="Microsoft Sans Serif"/>
                  <a:cs typeface="Microsoft Sans Serif"/>
                </a:rPr>
                <a:t> </a:t>
              </a:r>
              <a:r>
                <a:rPr sz="2600" spc="55" dirty="0">
                  <a:latin typeface="Microsoft Sans Serif"/>
                  <a:cs typeface="Microsoft Sans Serif"/>
                </a:rPr>
                <a:t>like</a:t>
              </a:r>
              <a:r>
                <a:rPr sz="2600" spc="-5" dirty="0">
                  <a:latin typeface="Microsoft Sans Serif"/>
                  <a:cs typeface="Microsoft Sans Serif"/>
                </a:rPr>
                <a:t> </a:t>
              </a:r>
              <a:r>
                <a:rPr sz="2600" spc="135" dirty="0">
                  <a:latin typeface="Microsoft Sans Serif"/>
                  <a:cs typeface="Microsoft Sans Serif"/>
                </a:rPr>
                <a:t>that</a:t>
              </a:r>
              <a:r>
                <a:rPr sz="2600" spc="-15" dirty="0">
                  <a:latin typeface="Microsoft Sans Serif"/>
                  <a:cs typeface="Microsoft Sans Serif"/>
                </a:rPr>
                <a:t> </a:t>
              </a:r>
              <a:r>
                <a:rPr sz="2600" spc="50" dirty="0">
                  <a:latin typeface="Microsoft Sans Serif"/>
                  <a:cs typeface="Microsoft Sans Serif"/>
                </a:rPr>
                <a:t>in</a:t>
              </a:r>
              <a:r>
                <a:rPr sz="2600" spc="5" dirty="0">
                  <a:latin typeface="Microsoft Sans Serif"/>
                  <a:cs typeface="Microsoft Sans Serif"/>
                </a:rPr>
                <a:t> </a:t>
              </a:r>
              <a:r>
                <a:rPr sz="2600" spc="-20" dirty="0">
                  <a:latin typeface="Microsoft Sans Serif"/>
                  <a:cs typeface="Microsoft Sans Serif"/>
                </a:rPr>
                <a:t>NLP.</a:t>
              </a:r>
              <a:endParaRPr sz="2600" dirty="0">
                <a:latin typeface="Microsoft Sans Serif"/>
                <a:cs typeface="Microsoft Sans Serif"/>
              </a:endParaRPr>
            </a:p>
            <a:p>
              <a:pPr marL="12700" marR="22225">
                <a:lnSpc>
                  <a:spcPct val="100000"/>
                </a:lnSpc>
                <a:spcBef>
                  <a:spcPts val="800"/>
                </a:spcBef>
              </a:pPr>
              <a:r>
                <a:rPr sz="2600" spc="145" dirty="0">
                  <a:latin typeface="Microsoft Sans Serif"/>
                  <a:cs typeface="Microsoft Sans Serif"/>
                </a:rPr>
                <a:t>It</a:t>
              </a:r>
              <a:r>
                <a:rPr sz="2600" spc="-100" dirty="0">
                  <a:latin typeface="Microsoft Sans Serif"/>
                  <a:cs typeface="Microsoft Sans Serif"/>
                </a:rPr>
                <a:t> </a:t>
              </a:r>
              <a:r>
                <a:rPr sz="2600" dirty="0">
                  <a:latin typeface="Microsoft Sans Serif"/>
                  <a:cs typeface="Microsoft Sans Serif"/>
                </a:rPr>
                <a:t>is</a:t>
              </a:r>
              <a:r>
                <a:rPr sz="2600" spc="-90" dirty="0">
                  <a:latin typeface="Microsoft Sans Serif"/>
                  <a:cs typeface="Microsoft Sans Serif"/>
                </a:rPr>
                <a:t> </a:t>
              </a:r>
              <a:r>
                <a:rPr sz="2600" dirty="0">
                  <a:latin typeface="Microsoft Sans Serif"/>
                  <a:cs typeface="Microsoft Sans Serif"/>
                </a:rPr>
                <a:t>much</a:t>
              </a:r>
              <a:r>
                <a:rPr sz="2600" spc="-90" dirty="0">
                  <a:latin typeface="Microsoft Sans Serif"/>
                  <a:cs typeface="Microsoft Sans Serif"/>
                </a:rPr>
                <a:t> </a:t>
              </a:r>
              <a:r>
                <a:rPr sz="2600" spc="70" dirty="0">
                  <a:latin typeface="Microsoft Sans Serif"/>
                  <a:cs typeface="Microsoft Sans Serif"/>
                </a:rPr>
                <a:t>more</a:t>
              </a:r>
              <a:r>
                <a:rPr sz="2600" spc="-90" dirty="0">
                  <a:latin typeface="Microsoft Sans Serif"/>
                  <a:cs typeface="Microsoft Sans Serif"/>
                </a:rPr>
                <a:t> </a:t>
              </a:r>
              <a:r>
                <a:rPr sz="2600" spc="100" dirty="0">
                  <a:latin typeface="Microsoft Sans Serif"/>
                  <a:cs typeface="Microsoft Sans Serif"/>
                </a:rPr>
                <a:t>powerful</a:t>
              </a:r>
              <a:r>
                <a:rPr sz="2600" spc="-90" dirty="0">
                  <a:latin typeface="Microsoft Sans Serif"/>
                  <a:cs typeface="Microsoft Sans Serif"/>
                </a:rPr>
                <a:t> </a:t>
              </a:r>
              <a:r>
                <a:rPr sz="2600" spc="70" dirty="0">
                  <a:latin typeface="Microsoft Sans Serif"/>
                  <a:cs typeface="Microsoft Sans Serif"/>
                </a:rPr>
                <a:t>than</a:t>
              </a:r>
              <a:r>
                <a:rPr sz="2600" spc="-85" dirty="0">
                  <a:latin typeface="Microsoft Sans Serif"/>
                  <a:cs typeface="Microsoft Sans Serif"/>
                </a:rPr>
                <a:t> </a:t>
              </a:r>
              <a:r>
                <a:rPr sz="2600" spc="-105" dirty="0">
                  <a:latin typeface="Microsoft Sans Serif"/>
                  <a:cs typeface="Microsoft Sans Serif"/>
                </a:rPr>
                <a:t>RNNs</a:t>
              </a:r>
              <a:r>
                <a:rPr sz="2600" spc="-90" dirty="0">
                  <a:latin typeface="Microsoft Sans Serif"/>
                  <a:cs typeface="Microsoft Sans Serif"/>
                </a:rPr>
                <a:t> </a:t>
              </a:r>
              <a:r>
                <a:rPr sz="2600" dirty="0">
                  <a:latin typeface="Microsoft Sans Serif"/>
                  <a:cs typeface="Microsoft Sans Serif"/>
                </a:rPr>
                <a:t>and</a:t>
              </a:r>
              <a:r>
                <a:rPr sz="2600" spc="-95" dirty="0">
                  <a:latin typeface="Microsoft Sans Serif"/>
                  <a:cs typeface="Microsoft Sans Serif"/>
                </a:rPr>
                <a:t> </a:t>
              </a:r>
              <a:r>
                <a:rPr sz="2600" spc="80" dirty="0">
                  <a:latin typeface="Microsoft Sans Serif"/>
                  <a:cs typeface="Microsoft Sans Serif"/>
                </a:rPr>
                <a:t>they</a:t>
              </a:r>
              <a:r>
                <a:rPr sz="2600" spc="-90" dirty="0">
                  <a:latin typeface="Microsoft Sans Serif"/>
                  <a:cs typeface="Microsoft Sans Serif"/>
                </a:rPr>
                <a:t> </a:t>
              </a:r>
              <a:r>
                <a:rPr sz="2600" spc="-25" dirty="0">
                  <a:latin typeface="Microsoft Sans Serif"/>
                  <a:cs typeface="Microsoft Sans Serif"/>
                </a:rPr>
                <a:t>are </a:t>
              </a:r>
              <a:r>
                <a:rPr sz="2600" dirty="0">
                  <a:latin typeface="Microsoft Sans Serif"/>
                  <a:cs typeface="Microsoft Sans Serif"/>
                </a:rPr>
                <a:t>replacing </a:t>
              </a:r>
              <a:r>
                <a:rPr sz="2600" spc="100" dirty="0">
                  <a:latin typeface="Microsoft Sans Serif"/>
                  <a:cs typeface="Microsoft Sans Serif"/>
                </a:rPr>
                <a:t>them</a:t>
              </a:r>
              <a:r>
                <a:rPr sz="2600" dirty="0">
                  <a:latin typeface="Microsoft Sans Serif"/>
                  <a:cs typeface="Microsoft Sans Serif"/>
                </a:rPr>
                <a:t> </a:t>
              </a:r>
              <a:r>
                <a:rPr sz="2600" spc="50" dirty="0">
                  <a:latin typeface="Microsoft Sans Serif"/>
                  <a:cs typeface="Microsoft Sans Serif"/>
                </a:rPr>
                <a:t>in</a:t>
              </a:r>
              <a:r>
                <a:rPr sz="2600" spc="15" dirty="0">
                  <a:latin typeface="Microsoft Sans Serif"/>
                  <a:cs typeface="Microsoft Sans Serif"/>
                </a:rPr>
                <a:t> </a:t>
              </a:r>
              <a:r>
                <a:rPr sz="2600" dirty="0">
                  <a:latin typeface="Microsoft Sans Serif"/>
                  <a:cs typeface="Microsoft Sans Serif"/>
                </a:rPr>
                <a:t>every</a:t>
              </a:r>
              <a:r>
                <a:rPr sz="2600" spc="5" dirty="0">
                  <a:latin typeface="Microsoft Sans Serif"/>
                  <a:cs typeface="Microsoft Sans Serif"/>
                </a:rPr>
                <a:t> </a:t>
              </a:r>
              <a:r>
                <a:rPr sz="2600" spc="-10" dirty="0">
                  <a:latin typeface="Microsoft Sans Serif"/>
                  <a:cs typeface="Microsoft Sans Serif"/>
                </a:rPr>
                <a:t>task.</a:t>
              </a:r>
              <a:endParaRPr sz="2600" dirty="0">
                <a:latin typeface="Microsoft Sans Serif"/>
                <a:cs typeface="Microsoft Sans Serif"/>
              </a:endParaRPr>
            </a:p>
            <a:p>
              <a:pPr marL="12700" marR="92710">
                <a:lnSpc>
                  <a:spcPct val="100000"/>
                </a:lnSpc>
                <a:spcBef>
                  <a:spcPts val="810"/>
                </a:spcBef>
              </a:pPr>
              <a:r>
                <a:rPr sz="2600" dirty="0">
                  <a:latin typeface="Microsoft Sans Serif"/>
                  <a:cs typeface="Microsoft Sans Serif"/>
                </a:rPr>
                <a:t>Recently,</a:t>
              </a:r>
              <a:r>
                <a:rPr sz="2600" spc="-10" dirty="0">
                  <a:latin typeface="Microsoft Sans Serif"/>
                  <a:cs typeface="Microsoft Sans Serif"/>
                </a:rPr>
                <a:t> </a:t>
              </a:r>
              <a:r>
                <a:rPr sz="2600" spc="65" dirty="0">
                  <a:latin typeface="Microsoft Sans Serif"/>
                  <a:cs typeface="Microsoft Sans Serif"/>
                </a:rPr>
                <a:t>transformers</a:t>
              </a:r>
              <a:r>
                <a:rPr sz="2600" spc="-5" dirty="0">
                  <a:latin typeface="Microsoft Sans Serif"/>
                  <a:cs typeface="Microsoft Sans Serif"/>
                </a:rPr>
                <a:t> </a:t>
              </a:r>
              <a:r>
                <a:rPr sz="2600" dirty="0">
                  <a:latin typeface="Microsoft Sans Serif"/>
                  <a:cs typeface="Microsoft Sans Serif"/>
                </a:rPr>
                <a:t>are</a:t>
              </a:r>
              <a:r>
                <a:rPr sz="2600" spc="-5" dirty="0">
                  <a:latin typeface="Microsoft Sans Serif"/>
                  <a:cs typeface="Microsoft Sans Serif"/>
                </a:rPr>
                <a:t> </a:t>
              </a:r>
              <a:r>
                <a:rPr sz="2600" dirty="0">
                  <a:latin typeface="Microsoft Sans Serif"/>
                  <a:cs typeface="Microsoft Sans Serif"/>
                </a:rPr>
                <a:t>also</a:t>
              </a:r>
              <a:r>
                <a:rPr sz="2600" spc="-15" dirty="0">
                  <a:latin typeface="Microsoft Sans Serif"/>
                  <a:cs typeface="Microsoft Sans Serif"/>
                </a:rPr>
                <a:t> </a:t>
              </a:r>
              <a:r>
                <a:rPr sz="2600" dirty="0">
                  <a:latin typeface="Microsoft Sans Serif"/>
                  <a:cs typeface="Microsoft Sans Serif"/>
                </a:rPr>
                <a:t>being</a:t>
              </a:r>
              <a:r>
                <a:rPr sz="2600" spc="-5" dirty="0">
                  <a:latin typeface="Microsoft Sans Serif"/>
                  <a:cs typeface="Microsoft Sans Serif"/>
                </a:rPr>
                <a:t> </a:t>
              </a:r>
              <a:r>
                <a:rPr sz="2600" dirty="0">
                  <a:latin typeface="Microsoft Sans Serif"/>
                  <a:cs typeface="Microsoft Sans Serif"/>
                </a:rPr>
                <a:t>applied</a:t>
              </a:r>
              <a:r>
                <a:rPr sz="2600" spc="5" dirty="0">
                  <a:latin typeface="Microsoft Sans Serif"/>
                  <a:cs typeface="Microsoft Sans Serif"/>
                </a:rPr>
                <a:t> </a:t>
              </a:r>
              <a:r>
                <a:rPr sz="2600" spc="25" dirty="0">
                  <a:latin typeface="Microsoft Sans Serif"/>
                  <a:cs typeface="Microsoft Sans Serif"/>
                </a:rPr>
                <a:t>in </a:t>
              </a:r>
              <a:r>
                <a:rPr sz="2600" spc="70" dirty="0">
                  <a:latin typeface="Microsoft Sans Serif"/>
                  <a:cs typeface="Microsoft Sans Serif"/>
                </a:rPr>
                <a:t>computer</a:t>
              </a:r>
              <a:r>
                <a:rPr sz="2600" spc="-65" dirty="0">
                  <a:latin typeface="Microsoft Sans Serif"/>
                  <a:cs typeface="Microsoft Sans Serif"/>
                </a:rPr>
                <a:t> </a:t>
              </a:r>
              <a:r>
                <a:rPr sz="2600" dirty="0">
                  <a:latin typeface="Microsoft Sans Serif"/>
                  <a:cs typeface="Microsoft Sans Serif"/>
                </a:rPr>
                <a:t>vision</a:t>
              </a:r>
              <a:r>
                <a:rPr sz="2600" spc="-60" dirty="0">
                  <a:latin typeface="Microsoft Sans Serif"/>
                  <a:cs typeface="Microsoft Sans Serif"/>
                </a:rPr>
                <a:t> </a:t>
              </a:r>
              <a:r>
                <a:rPr sz="2600" dirty="0">
                  <a:latin typeface="Microsoft Sans Serif"/>
                  <a:cs typeface="Microsoft Sans Serif"/>
                </a:rPr>
                <a:t>tasks</a:t>
              </a:r>
              <a:r>
                <a:rPr sz="2600" spc="-70" dirty="0">
                  <a:latin typeface="Microsoft Sans Serif"/>
                  <a:cs typeface="Microsoft Sans Serif"/>
                </a:rPr>
                <a:t> </a:t>
              </a:r>
              <a:r>
                <a:rPr sz="2600" dirty="0">
                  <a:latin typeface="Microsoft Sans Serif"/>
                  <a:cs typeface="Microsoft Sans Serif"/>
                </a:rPr>
                <a:t>and</a:t>
              </a:r>
              <a:r>
                <a:rPr sz="2600" spc="-75" dirty="0">
                  <a:latin typeface="Microsoft Sans Serif"/>
                  <a:cs typeface="Microsoft Sans Serif"/>
                </a:rPr>
                <a:t> </a:t>
              </a:r>
              <a:r>
                <a:rPr sz="2600" spc="80" dirty="0">
                  <a:latin typeface="Microsoft Sans Serif"/>
                  <a:cs typeface="Microsoft Sans Serif"/>
                </a:rPr>
                <a:t>they</a:t>
              </a:r>
              <a:r>
                <a:rPr sz="2600" spc="-60" dirty="0">
                  <a:latin typeface="Microsoft Sans Serif"/>
                  <a:cs typeface="Microsoft Sans Serif"/>
                </a:rPr>
                <a:t> </a:t>
              </a:r>
              <a:r>
                <a:rPr sz="2600" dirty="0">
                  <a:latin typeface="Microsoft Sans Serif"/>
                  <a:cs typeface="Microsoft Sans Serif"/>
                </a:rPr>
                <a:t>are</a:t>
              </a:r>
              <a:r>
                <a:rPr sz="2600" spc="-70" dirty="0">
                  <a:latin typeface="Microsoft Sans Serif"/>
                  <a:cs typeface="Microsoft Sans Serif"/>
                </a:rPr>
                <a:t> </a:t>
              </a:r>
              <a:r>
                <a:rPr sz="2600" spc="60" dirty="0">
                  <a:latin typeface="Microsoft Sans Serif"/>
                  <a:cs typeface="Microsoft Sans Serif"/>
                </a:rPr>
                <a:t>proving</a:t>
              </a:r>
              <a:r>
                <a:rPr sz="2600" spc="-70" dirty="0">
                  <a:latin typeface="Microsoft Sans Serif"/>
                  <a:cs typeface="Microsoft Sans Serif"/>
                </a:rPr>
                <a:t> </a:t>
              </a:r>
              <a:r>
                <a:rPr sz="2600" spc="190" dirty="0">
                  <a:latin typeface="Microsoft Sans Serif"/>
                  <a:cs typeface="Microsoft Sans Serif"/>
                </a:rPr>
                <a:t>to</a:t>
              </a:r>
              <a:r>
                <a:rPr sz="2600" spc="-65" dirty="0">
                  <a:latin typeface="Microsoft Sans Serif"/>
                  <a:cs typeface="Microsoft Sans Serif"/>
                </a:rPr>
                <a:t> </a:t>
              </a:r>
              <a:r>
                <a:rPr sz="2600" spc="-25" dirty="0">
                  <a:latin typeface="Microsoft Sans Serif"/>
                  <a:cs typeface="Microsoft Sans Serif"/>
                </a:rPr>
                <a:t>be </a:t>
              </a:r>
              <a:r>
                <a:rPr sz="2600" spc="95" dirty="0">
                  <a:latin typeface="Microsoft Sans Serif"/>
                  <a:cs typeface="Microsoft Sans Serif"/>
                </a:rPr>
                <a:t>quite</a:t>
              </a:r>
              <a:r>
                <a:rPr sz="2600" spc="-80" dirty="0">
                  <a:latin typeface="Microsoft Sans Serif"/>
                  <a:cs typeface="Microsoft Sans Serif"/>
                </a:rPr>
                <a:t> </a:t>
              </a:r>
              <a:r>
                <a:rPr sz="2600" spc="90" dirty="0">
                  <a:latin typeface="Microsoft Sans Serif"/>
                  <a:cs typeface="Microsoft Sans Serif"/>
                </a:rPr>
                <a:t>effective</a:t>
              </a:r>
              <a:r>
                <a:rPr sz="2600" spc="-65" dirty="0">
                  <a:latin typeface="Microsoft Sans Serif"/>
                  <a:cs typeface="Microsoft Sans Serif"/>
                </a:rPr>
                <a:t> </a:t>
              </a:r>
              <a:r>
                <a:rPr sz="2600" spc="60" dirty="0">
                  <a:latin typeface="Microsoft Sans Serif"/>
                  <a:cs typeface="Microsoft Sans Serif"/>
                </a:rPr>
                <a:t>than</a:t>
              </a:r>
              <a:r>
                <a:rPr sz="2600" spc="-70" dirty="0">
                  <a:latin typeface="Microsoft Sans Serif"/>
                  <a:cs typeface="Microsoft Sans Serif"/>
                </a:rPr>
                <a:t> </a:t>
              </a:r>
              <a:r>
                <a:rPr sz="2600" spc="114" dirty="0">
                  <a:latin typeface="Microsoft Sans Serif"/>
                  <a:cs typeface="Microsoft Sans Serif"/>
                </a:rPr>
                <a:t>the</a:t>
              </a:r>
              <a:r>
                <a:rPr sz="2600" spc="-75" dirty="0">
                  <a:latin typeface="Microsoft Sans Serif"/>
                  <a:cs typeface="Microsoft Sans Serif"/>
                </a:rPr>
                <a:t> </a:t>
              </a:r>
              <a:r>
                <a:rPr sz="2600" spc="85" dirty="0">
                  <a:latin typeface="Microsoft Sans Serif"/>
                  <a:cs typeface="Microsoft Sans Serif"/>
                </a:rPr>
                <a:t>traditional</a:t>
              </a:r>
              <a:r>
                <a:rPr sz="2600" spc="-75" dirty="0">
                  <a:latin typeface="Microsoft Sans Serif"/>
                  <a:cs typeface="Microsoft Sans Serif"/>
                </a:rPr>
                <a:t> </a:t>
              </a:r>
              <a:r>
                <a:rPr sz="2600" spc="-10" dirty="0">
                  <a:latin typeface="Microsoft Sans Serif"/>
                  <a:cs typeface="Microsoft Sans Serif"/>
                </a:rPr>
                <a:t>CNNs.</a:t>
              </a:r>
              <a:endParaRPr sz="2600" dirty="0">
                <a:latin typeface="Microsoft Sans Serif"/>
                <a:cs typeface="Microsoft Sans Serif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535940" y="2791701"/>
              <a:ext cx="140970" cy="4216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600" spc="-50" dirty="0">
                  <a:solidFill>
                    <a:srgbClr val="6697CC"/>
                  </a:solidFill>
                  <a:latin typeface="Arial MT"/>
                  <a:cs typeface="Arial MT"/>
                </a:rPr>
                <a:t>•</a:t>
              </a:r>
              <a:endParaRPr sz="2600">
                <a:latin typeface="Arial MT"/>
                <a:cs typeface="Arial MT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535940" y="3687013"/>
              <a:ext cx="140970" cy="4216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600" spc="-50" dirty="0">
                  <a:solidFill>
                    <a:srgbClr val="6697CC"/>
                  </a:solidFill>
                  <a:latin typeface="Arial MT"/>
                  <a:cs typeface="Arial MT"/>
                </a:rPr>
                <a:t>•</a:t>
              </a:r>
              <a:endParaRPr sz="2600">
                <a:latin typeface="Arial MT"/>
                <a:cs typeface="Arial MT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Deep</a:t>
            </a:r>
            <a:r>
              <a:rPr spc="-70" dirty="0"/>
              <a:t> </a:t>
            </a:r>
            <a:r>
              <a:rPr dirty="0"/>
              <a:t>Learning:</a:t>
            </a:r>
            <a:r>
              <a:rPr spc="-60" dirty="0"/>
              <a:t> </a:t>
            </a:r>
            <a:r>
              <a:rPr spc="70" dirty="0"/>
              <a:t>Limitations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166FB1-96AE-4560-8E5D-917C6F2A5D2C}"/>
              </a:ext>
            </a:extLst>
          </p:cNvPr>
          <p:cNvGrpSpPr/>
          <p:nvPr/>
        </p:nvGrpSpPr>
        <p:grpSpPr>
          <a:xfrm>
            <a:off x="1443491" y="2168772"/>
            <a:ext cx="6705962" cy="2546184"/>
            <a:chOff x="535940" y="1397212"/>
            <a:chExt cx="6705962" cy="2546184"/>
          </a:xfrm>
        </p:grpSpPr>
        <p:sp>
          <p:nvSpPr>
            <p:cNvPr id="3" name="object 3"/>
            <p:cNvSpPr txBox="1"/>
            <p:nvPr/>
          </p:nvSpPr>
          <p:spPr>
            <a:xfrm>
              <a:off x="535940" y="1397212"/>
              <a:ext cx="140970" cy="2518410"/>
            </a:xfrm>
            <a:prstGeom prst="rect">
              <a:avLst/>
            </a:prstGeom>
          </p:spPr>
          <p:txBody>
            <a:bodyPr vert="horz" wrap="square" lIns="0" tIns="1149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5"/>
                </a:spcBef>
              </a:pPr>
              <a:r>
                <a:rPr sz="2600" spc="-50" dirty="0">
                  <a:solidFill>
                    <a:srgbClr val="6697CC"/>
                  </a:solidFill>
                  <a:latin typeface="Arial MT"/>
                  <a:cs typeface="Arial MT"/>
                </a:rPr>
                <a:t>•</a:t>
              </a:r>
              <a:endParaRPr sz="2600">
                <a:latin typeface="Arial MT"/>
                <a:cs typeface="Arial MT"/>
              </a:endParaRPr>
            </a:p>
            <a:p>
              <a:pPr marL="12700">
                <a:lnSpc>
                  <a:spcPct val="100000"/>
                </a:lnSpc>
                <a:spcBef>
                  <a:spcPts val="810"/>
                </a:spcBef>
              </a:pPr>
              <a:r>
                <a:rPr sz="2600" spc="-50" dirty="0">
                  <a:solidFill>
                    <a:srgbClr val="6697CC"/>
                  </a:solidFill>
                  <a:latin typeface="Arial MT"/>
                  <a:cs typeface="Arial MT"/>
                </a:rPr>
                <a:t>•</a:t>
              </a:r>
              <a:endParaRPr sz="2600">
                <a:latin typeface="Arial MT"/>
                <a:cs typeface="Arial MT"/>
              </a:endParaRPr>
            </a:p>
            <a:p>
              <a:pPr marL="12700">
                <a:lnSpc>
                  <a:spcPct val="100000"/>
                </a:lnSpc>
                <a:spcBef>
                  <a:spcPts val="800"/>
                </a:spcBef>
              </a:pPr>
              <a:r>
                <a:rPr sz="2600" spc="-50" dirty="0">
                  <a:solidFill>
                    <a:srgbClr val="6697CC"/>
                  </a:solidFill>
                  <a:latin typeface="Arial MT"/>
                  <a:cs typeface="Arial MT"/>
                </a:rPr>
                <a:t>•</a:t>
              </a:r>
              <a:endParaRPr sz="2600">
                <a:latin typeface="Arial MT"/>
                <a:cs typeface="Arial MT"/>
              </a:endParaRPr>
            </a:p>
            <a:p>
              <a:pPr marL="12700">
                <a:lnSpc>
                  <a:spcPct val="100000"/>
                </a:lnSpc>
                <a:spcBef>
                  <a:spcPts val="800"/>
                </a:spcBef>
              </a:pPr>
              <a:r>
                <a:rPr sz="2600" spc="-50" dirty="0">
                  <a:solidFill>
                    <a:srgbClr val="6697CC"/>
                  </a:solidFill>
                  <a:latin typeface="Arial MT"/>
                  <a:cs typeface="Arial MT"/>
                </a:rPr>
                <a:t>•</a:t>
              </a:r>
              <a:endParaRPr sz="2600">
                <a:latin typeface="Arial MT"/>
                <a:cs typeface="Arial MT"/>
              </a:endParaRPr>
            </a:p>
            <a:p>
              <a:pPr marL="12700">
                <a:lnSpc>
                  <a:spcPct val="100000"/>
                </a:lnSpc>
                <a:spcBef>
                  <a:spcPts val="810"/>
                </a:spcBef>
              </a:pPr>
              <a:r>
                <a:rPr sz="2600" spc="-50" dirty="0">
                  <a:solidFill>
                    <a:srgbClr val="6697CC"/>
                  </a:solidFill>
                  <a:latin typeface="Arial MT"/>
                  <a:cs typeface="Arial MT"/>
                </a:rPr>
                <a:t>•</a:t>
              </a:r>
              <a:endParaRPr sz="2600">
                <a:latin typeface="Arial MT"/>
                <a:cs typeface="Arial MT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990600" y="1401162"/>
              <a:ext cx="6251302" cy="2542234"/>
            </a:xfrm>
            <a:prstGeom prst="rect">
              <a:avLst/>
            </a:prstGeom>
          </p:spPr>
          <p:txBody>
            <a:bodyPr vert="horz" wrap="square" lIns="0" tIns="1143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0"/>
                </a:spcBef>
              </a:pPr>
              <a:r>
                <a:rPr sz="2600" dirty="0">
                  <a:latin typeface="Microsoft Sans Serif"/>
                  <a:cs typeface="Microsoft Sans Serif"/>
                </a:rPr>
                <a:t>Data</a:t>
              </a:r>
              <a:r>
                <a:rPr sz="2600" spc="-35" dirty="0">
                  <a:latin typeface="Microsoft Sans Serif"/>
                  <a:cs typeface="Microsoft Sans Serif"/>
                </a:rPr>
                <a:t> </a:t>
              </a:r>
              <a:r>
                <a:rPr sz="2600" spc="-10" dirty="0">
                  <a:latin typeface="Microsoft Sans Serif"/>
                  <a:cs typeface="Microsoft Sans Serif"/>
                </a:rPr>
                <a:t>availability</a:t>
              </a:r>
              <a:endParaRPr sz="2600" dirty="0">
                <a:latin typeface="Microsoft Sans Serif"/>
                <a:cs typeface="Microsoft Sans Serif"/>
              </a:endParaRPr>
            </a:p>
            <a:p>
              <a:pPr marL="12700" marR="5080">
                <a:lnSpc>
                  <a:spcPts val="3920"/>
                </a:lnSpc>
                <a:spcBef>
                  <a:spcPts val="265"/>
                </a:spcBef>
              </a:pPr>
              <a:r>
                <a:rPr sz="2600" spc="-10" dirty="0">
                  <a:latin typeface="Microsoft Sans Serif"/>
                  <a:cs typeface="Microsoft Sans Serif"/>
                </a:rPr>
                <a:t>The</a:t>
              </a:r>
              <a:r>
                <a:rPr sz="2600" spc="-95" dirty="0">
                  <a:latin typeface="Microsoft Sans Serif"/>
                  <a:cs typeface="Microsoft Sans Serif"/>
                </a:rPr>
                <a:t> </a:t>
              </a:r>
              <a:r>
                <a:rPr sz="2600" spc="60" dirty="0">
                  <a:latin typeface="Microsoft Sans Serif"/>
                  <a:cs typeface="Microsoft Sans Serif"/>
                </a:rPr>
                <a:t>complexity</a:t>
              </a:r>
              <a:r>
                <a:rPr sz="2600" spc="-110" dirty="0">
                  <a:latin typeface="Microsoft Sans Serif"/>
                  <a:cs typeface="Microsoft Sans Serif"/>
                </a:rPr>
                <a:t> </a:t>
              </a:r>
              <a:r>
                <a:rPr sz="2600" spc="170" dirty="0">
                  <a:latin typeface="Microsoft Sans Serif"/>
                  <a:cs typeface="Microsoft Sans Serif"/>
                </a:rPr>
                <a:t>of</a:t>
              </a:r>
              <a:r>
                <a:rPr sz="2600" spc="-100" dirty="0">
                  <a:latin typeface="Microsoft Sans Serif"/>
                  <a:cs typeface="Microsoft Sans Serif"/>
                </a:rPr>
                <a:t> </a:t>
              </a:r>
              <a:r>
                <a:rPr sz="2600" spc="110" dirty="0">
                  <a:latin typeface="Microsoft Sans Serif"/>
                  <a:cs typeface="Microsoft Sans Serif"/>
                </a:rPr>
                <a:t>the</a:t>
              </a:r>
              <a:r>
                <a:rPr sz="2600" spc="-100" dirty="0">
                  <a:latin typeface="Microsoft Sans Serif"/>
                  <a:cs typeface="Microsoft Sans Serif"/>
                </a:rPr>
                <a:t> </a:t>
              </a:r>
              <a:r>
                <a:rPr sz="2600" spc="50" dirty="0">
                  <a:latin typeface="Microsoft Sans Serif"/>
                  <a:cs typeface="Microsoft Sans Serif"/>
                </a:rPr>
                <a:t>model </a:t>
              </a:r>
              <a:endParaRPr lang="en-US" sz="2600" spc="50" dirty="0">
                <a:latin typeface="Microsoft Sans Serif"/>
                <a:cs typeface="Microsoft Sans Serif"/>
              </a:endParaRPr>
            </a:p>
            <a:p>
              <a:pPr marL="12700" marR="5080">
                <a:lnSpc>
                  <a:spcPts val="3920"/>
                </a:lnSpc>
                <a:spcBef>
                  <a:spcPts val="265"/>
                </a:spcBef>
              </a:pPr>
              <a:r>
                <a:rPr sz="2600" spc="-85" dirty="0">
                  <a:latin typeface="Microsoft Sans Serif"/>
                  <a:cs typeface="Microsoft Sans Serif"/>
                </a:rPr>
                <a:t>Lacks</a:t>
              </a:r>
              <a:r>
                <a:rPr sz="2600" spc="-90" dirty="0">
                  <a:latin typeface="Microsoft Sans Serif"/>
                  <a:cs typeface="Microsoft Sans Serif"/>
                </a:rPr>
                <a:t> </a:t>
              </a:r>
              <a:r>
                <a:rPr sz="2600" spc="55" dirty="0">
                  <a:latin typeface="Microsoft Sans Serif"/>
                  <a:cs typeface="Microsoft Sans Serif"/>
                </a:rPr>
                <a:t>global</a:t>
              </a:r>
              <a:r>
                <a:rPr sz="2600" spc="-85" dirty="0">
                  <a:latin typeface="Microsoft Sans Serif"/>
                  <a:cs typeface="Microsoft Sans Serif"/>
                </a:rPr>
                <a:t> </a:t>
              </a:r>
              <a:r>
                <a:rPr sz="2600" spc="-10" dirty="0">
                  <a:latin typeface="Microsoft Sans Serif"/>
                  <a:cs typeface="Microsoft Sans Serif"/>
                </a:rPr>
                <a:t>generalization</a:t>
              </a:r>
              <a:endParaRPr sz="2600" dirty="0">
                <a:latin typeface="Microsoft Sans Serif"/>
                <a:cs typeface="Microsoft Sans Serif"/>
              </a:endParaRPr>
            </a:p>
            <a:p>
              <a:pPr marL="12700" marR="509905">
                <a:lnSpc>
                  <a:spcPts val="3920"/>
                </a:lnSpc>
              </a:pPr>
              <a:r>
                <a:rPr sz="2600" dirty="0">
                  <a:latin typeface="Microsoft Sans Serif"/>
                  <a:cs typeface="Microsoft Sans Serif"/>
                </a:rPr>
                <a:t>Incapable</a:t>
              </a:r>
              <a:r>
                <a:rPr sz="2600" spc="-110" dirty="0">
                  <a:latin typeface="Microsoft Sans Serif"/>
                  <a:cs typeface="Microsoft Sans Serif"/>
                </a:rPr>
                <a:t> </a:t>
              </a:r>
              <a:r>
                <a:rPr sz="2600" spc="170" dirty="0">
                  <a:latin typeface="Microsoft Sans Serif"/>
                  <a:cs typeface="Microsoft Sans Serif"/>
                </a:rPr>
                <a:t>of</a:t>
              </a:r>
              <a:r>
                <a:rPr sz="2600" spc="-95" dirty="0">
                  <a:latin typeface="Microsoft Sans Serif"/>
                  <a:cs typeface="Microsoft Sans Serif"/>
                </a:rPr>
                <a:t> </a:t>
              </a:r>
              <a:r>
                <a:rPr sz="2600" spc="60" dirty="0">
                  <a:latin typeface="Microsoft Sans Serif"/>
                  <a:cs typeface="Microsoft Sans Serif"/>
                </a:rPr>
                <a:t>Multitasking </a:t>
              </a:r>
              <a:endParaRPr lang="en-US" sz="2600" spc="60" dirty="0">
                <a:latin typeface="Microsoft Sans Serif"/>
                <a:cs typeface="Microsoft Sans Serif"/>
              </a:endParaRPr>
            </a:p>
            <a:p>
              <a:pPr marL="12700" marR="509905">
                <a:lnSpc>
                  <a:spcPts val="3920"/>
                </a:lnSpc>
              </a:pPr>
              <a:r>
                <a:rPr sz="2600" dirty="0">
                  <a:latin typeface="Microsoft Sans Serif"/>
                  <a:cs typeface="Microsoft Sans Serif"/>
                </a:rPr>
                <a:t>Hardware</a:t>
              </a:r>
              <a:r>
                <a:rPr sz="2600" spc="125" dirty="0">
                  <a:latin typeface="Microsoft Sans Serif"/>
                  <a:cs typeface="Microsoft Sans Serif"/>
                </a:rPr>
                <a:t> </a:t>
              </a:r>
              <a:r>
                <a:rPr sz="2600" spc="-10" dirty="0">
                  <a:latin typeface="Microsoft Sans Serif"/>
                  <a:cs typeface="Microsoft Sans Serif"/>
                </a:rPr>
                <a:t>dependence</a:t>
              </a:r>
              <a:endParaRPr sz="2600" dirty="0">
                <a:latin typeface="Microsoft Sans Serif"/>
                <a:cs typeface="Microsoft Sans Serif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844" y="1548015"/>
            <a:ext cx="7248220" cy="46324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6302" y="381000"/>
            <a:ext cx="6251303" cy="104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Deep</a:t>
            </a:r>
            <a:r>
              <a:rPr spc="-70" dirty="0"/>
              <a:t> </a:t>
            </a:r>
            <a:r>
              <a:rPr dirty="0"/>
              <a:t>Learning:</a:t>
            </a:r>
            <a:r>
              <a:rPr spc="-60" dirty="0"/>
              <a:t> </a:t>
            </a:r>
            <a:r>
              <a:rPr spc="45" dirty="0"/>
              <a:t>Applications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7FB3-02D4-40B1-BDA6-CA6BF5C7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348" y="457200"/>
            <a:ext cx="6251303" cy="1049235"/>
          </a:xfrm>
        </p:spPr>
        <p:txBody>
          <a:bodyPr/>
          <a:lstStyle/>
          <a:p>
            <a:r>
              <a:rPr lang="en-US" dirty="0"/>
              <a:t>Frameworks/libraries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6A6BC-8013-4874-A305-EF0A83BE7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17865"/>
            <a:ext cx="3840982" cy="251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682B94-E996-40ED-A507-005A1C807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65" y="2417865"/>
            <a:ext cx="393491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0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What</a:t>
            </a:r>
            <a:r>
              <a:rPr spc="-145" dirty="0"/>
              <a:t> </a:t>
            </a:r>
            <a:r>
              <a:rPr spc="-10" dirty="0"/>
              <a:t>is</a:t>
            </a:r>
            <a:r>
              <a:rPr spc="-140" dirty="0"/>
              <a:t> </a:t>
            </a:r>
            <a:r>
              <a:rPr dirty="0"/>
              <a:t>Deep</a:t>
            </a:r>
            <a:r>
              <a:rPr spc="-135" dirty="0"/>
              <a:t> </a:t>
            </a:r>
            <a:r>
              <a:rPr spc="-25" dirty="0"/>
              <a:t>Learning?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533400" y="2015733"/>
            <a:ext cx="8153399" cy="3277053"/>
          </a:xfrm>
          <a:prstGeom prst="rect">
            <a:avLst/>
          </a:prstGeom>
        </p:spPr>
        <p:txBody>
          <a:bodyPr vert="horz" wrap="square" lIns="0" tIns="10020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In </a:t>
            </a:r>
            <a:r>
              <a:rPr lang="en-US" b="0" i="0" strike="noStrike" dirty="0">
                <a:effectLst/>
                <a:latin typeface="Arial" panose="020B0604020202020204" pitchFamily="34" charset="0"/>
                <a:hlinkClick r:id="rId2" tooltip="Machine lear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b="1" i="0" dirty="0">
                <a:effectLst/>
                <a:latin typeface="Arial" panose="020B0604020202020204" pitchFamily="34" charset="0"/>
              </a:rPr>
              <a:t>deep learning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 focuses on utilizing multilayered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3" tooltip="Neural network (machine learning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neural networks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to perform tasks such as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4" tooltip="Statistical classific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classification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5" tooltip="Regression analys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regression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6" tooltip="Representation lear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representation learning</a:t>
            </a:r>
            <a:r>
              <a:rPr lang="en-US" b="0" i="0" dirty="0">
                <a:effectLst/>
                <a:latin typeface="Arial" panose="020B0604020202020204" pitchFamily="34" charset="0"/>
              </a:rPr>
              <a:t>. The field takes inspiration from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7" tooltip="Neurosci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biological neuroscience</a:t>
            </a:r>
            <a:r>
              <a:rPr lang="en-US" b="0" i="0" dirty="0">
                <a:effectLst/>
                <a:latin typeface="Arial" panose="020B0604020202020204" pitchFamily="34" charset="0"/>
              </a:rPr>
              <a:t> and is centered around stacking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8" tooltip="Artificial neur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artificial neurons</a:t>
            </a:r>
            <a:r>
              <a:rPr lang="en-US" b="0" i="0" dirty="0">
                <a:effectLst/>
                <a:latin typeface="Arial" panose="020B0604020202020204" pitchFamily="34" charset="0"/>
              </a:rPr>
              <a:t> into layers and "training" them to process data. The adjective "deep" refers to the use of multiple layers (ranging from three to several hundred or thousands) in the network</a:t>
            </a:r>
            <a:endParaRPr spc="4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5854" y="304800"/>
            <a:ext cx="6251303" cy="104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Deep</a:t>
            </a:r>
            <a:r>
              <a:rPr spc="-65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1101"/>
            <a:ext cx="135255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021" y="1519097"/>
            <a:ext cx="7760970" cy="4363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90880">
              <a:lnSpc>
                <a:spcPct val="100899"/>
              </a:lnSpc>
              <a:spcBef>
                <a:spcPts val="90"/>
              </a:spcBef>
            </a:pPr>
            <a:r>
              <a:rPr sz="2450" spc="75" dirty="0">
                <a:latin typeface="Microsoft Sans Serif"/>
                <a:cs typeface="Microsoft Sans Serif"/>
              </a:rPr>
              <a:t>Modern</a:t>
            </a:r>
            <a:r>
              <a:rPr sz="2450" spc="-2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deep</a:t>
            </a:r>
            <a:r>
              <a:rPr sz="2450" spc="-15" dirty="0">
                <a:latin typeface="Microsoft Sans Serif"/>
                <a:cs typeface="Microsoft Sans Serif"/>
              </a:rPr>
              <a:t> </a:t>
            </a:r>
            <a:r>
              <a:rPr sz="2450" spc="45" dirty="0">
                <a:latin typeface="Microsoft Sans Serif"/>
                <a:cs typeface="Microsoft Sans Serif"/>
              </a:rPr>
              <a:t>learning</a:t>
            </a:r>
            <a:r>
              <a:rPr sz="2450" spc="-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models</a:t>
            </a:r>
            <a:r>
              <a:rPr sz="2450" spc="-1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use</a:t>
            </a:r>
            <a:r>
              <a:rPr sz="2450" spc="-10" dirty="0">
                <a:latin typeface="Microsoft Sans Serif"/>
                <a:cs typeface="Microsoft Sans Serif"/>
              </a:rPr>
              <a:t> </a:t>
            </a:r>
            <a:r>
              <a:rPr sz="2450" spc="75" dirty="0">
                <a:latin typeface="Microsoft Sans Serif"/>
                <a:cs typeface="Microsoft Sans Serif"/>
              </a:rPr>
              <a:t>artificial</a:t>
            </a:r>
            <a:r>
              <a:rPr sz="2450" spc="-10" dirty="0">
                <a:latin typeface="Microsoft Sans Serif"/>
                <a:cs typeface="Microsoft Sans Serif"/>
              </a:rPr>
              <a:t> neural </a:t>
            </a:r>
            <a:r>
              <a:rPr sz="2450" spc="80" dirty="0">
                <a:latin typeface="Microsoft Sans Serif"/>
                <a:cs typeface="Microsoft Sans Serif"/>
              </a:rPr>
              <a:t>networks</a:t>
            </a:r>
            <a:r>
              <a:rPr sz="2450" spc="5" dirty="0">
                <a:latin typeface="Microsoft Sans Serif"/>
                <a:cs typeface="Microsoft Sans Serif"/>
              </a:rPr>
              <a:t> </a:t>
            </a:r>
            <a:r>
              <a:rPr sz="2450" spc="110" dirty="0">
                <a:latin typeface="Microsoft Sans Serif"/>
                <a:cs typeface="Microsoft Sans Serif"/>
              </a:rPr>
              <a:t>or</a:t>
            </a:r>
            <a:r>
              <a:rPr sz="2450" spc="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simply neural</a:t>
            </a:r>
            <a:r>
              <a:rPr sz="2450" spc="5" dirty="0">
                <a:latin typeface="Microsoft Sans Serif"/>
                <a:cs typeface="Microsoft Sans Serif"/>
              </a:rPr>
              <a:t> </a:t>
            </a:r>
            <a:r>
              <a:rPr sz="2450" spc="80" dirty="0">
                <a:latin typeface="Microsoft Sans Serif"/>
                <a:cs typeface="Microsoft Sans Serif"/>
              </a:rPr>
              <a:t>networks</a:t>
            </a:r>
            <a:r>
              <a:rPr sz="2450" spc="5" dirty="0">
                <a:latin typeface="Microsoft Sans Serif"/>
                <a:cs typeface="Microsoft Sans Serif"/>
              </a:rPr>
              <a:t> </a:t>
            </a:r>
            <a:r>
              <a:rPr sz="2450" spc="195" dirty="0">
                <a:latin typeface="Microsoft Sans Serif"/>
                <a:cs typeface="Microsoft Sans Serif"/>
              </a:rPr>
              <a:t>to</a:t>
            </a:r>
            <a:r>
              <a:rPr sz="2450" spc="20" dirty="0">
                <a:latin typeface="Microsoft Sans Serif"/>
                <a:cs typeface="Microsoft Sans Serif"/>
              </a:rPr>
              <a:t> </a:t>
            </a:r>
            <a:r>
              <a:rPr sz="2450" spc="80" dirty="0">
                <a:latin typeface="Microsoft Sans Serif"/>
                <a:cs typeface="Microsoft Sans Serif"/>
              </a:rPr>
              <a:t>extract </a:t>
            </a:r>
            <a:r>
              <a:rPr sz="2450" spc="75" dirty="0">
                <a:latin typeface="Microsoft Sans Serif"/>
                <a:cs typeface="Microsoft Sans Serif"/>
              </a:rPr>
              <a:t>information.</a:t>
            </a:r>
            <a:endParaRPr sz="2450" dirty="0">
              <a:latin typeface="Microsoft Sans Serif"/>
              <a:cs typeface="Microsoft Sans Serif"/>
            </a:endParaRPr>
          </a:p>
          <a:p>
            <a:pPr marL="12700" marR="14604">
              <a:lnSpc>
                <a:spcPct val="100899"/>
              </a:lnSpc>
              <a:spcBef>
                <a:spcPts val="765"/>
              </a:spcBef>
            </a:pPr>
            <a:r>
              <a:rPr sz="2450" spc="-30" dirty="0">
                <a:latin typeface="Microsoft Sans Serif"/>
                <a:cs typeface="Microsoft Sans Serif"/>
              </a:rPr>
              <a:t>These</a:t>
            </a:r>
            <a:r>
              <a:rPr sz="2450" spc="-3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neural</a:t>
            </a:r>
            <a:r>
              <a:rPr sz="2450" spc="-35" dirty="0">
                <a:latin typeface="Microsoft Sans Serif"/>
                <a:cs typeface="Microsoft Sans Serif"/>
              </a:rPr>
              <a:t> </a:t>
            </a:r>
            <a:r>
              <a:rPr sz="2450" spc="80" dirty="0">
                <a:latin typeface="Microsoft Sans Serif"/>
                <a:cs typeface="Microsoft Sans Serif"/>
              </a:rPr>
              <a:t>networks</a:t>
            </a:r>
            <a:r>
              <a:rPr sz="2450" spc="-4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are</a:t>
            </a:r>
            <a:r>
              <a:rPr sz="2450" spc="-3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made</a:t>
            </a:r>
            <a:r>
              <a:rPr sz="2450" spc="-35" dirty="0">
                <a:latin typeface="Microsoft Sans Serif"/>
                <a:cs typeface="Microsoft Sans Serif"/>
              </a:rPr>
              <a:t> </a:t>
            </a:r>
            <a:r>
              <a:rPr sz="2450" spc="60" dirty="0">
                <a:latin typeface="Microsoft Sans Serif"/>
                <a:cs typeface="Microsoft Sans Serif"/>
              </a:rPr>
              <a:t>up</a:t>
            </a:r>
            <a:r>
              <a:rPr sz="2450" spc="-35" dirty="0">
                <a:latin typeface="Microsoft Sans Serif"/>
                <a:cs typeface="Microsoft Sans Serif"/>
              </a:rPr>
              <a:t> </a:t>
            </a:r>
            <a:r>
              <a:rPr sz="2450" spc="180" dirty="0">
                <a:latin typeface="Microsoft Sans Serif"/>
                <a:cs typeface="Microsoft Sans Serif"/>
              </a:rPr>
              <a:t>of</a:t>
            </a:r>
            <a:r>
              <a:rPr sz="2450" spc="-4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a</a:t>
            </a:r>
            <a:r>
              <a:rPr sz="2450" spc="-30" dirty="0">
                <a:latin typeface="Microsoft Sans Serif"/>
                <a:cs typeface="Microsoft Sans Serif"/>
              </a:rPr>
              <a:t> </a:t>
            </a:r>
            <a:r>
              <a:rPr sz="2450" spc="-10" dirty="0">
                <a:latin typeface="Microsoft Sans Serif"/>
                <a:cs typeface="Microsoft Sans Serif"/>
              </a:rPr>
              <a:t>simple </a:t>
            </a:r>
            <a:r>
              <a:rPr sz="2450" spc="55" dirty="0">
                <a:latin typeface="Microsoft Sans Serif"/>
                <a:cs typeface="Microsoft Sans Serif"/>
              </a:rPr>
              <a:t>mathematical</a:t>
            </a:r>
            <a:r>
              <a:rPr sz="2450" spc="-50" dirty="0">
                <a:latin typeface="Microsoft Sans Serif"/>
                <a:cs typeface="Microsoft Sans Serif"/>
              </a:rPr>
              <a:t> </a:t>
            </a:r>
            <a:r>
              <a:rPr sz="2450" spc="100" dirty="0">
                <a:latin typeface="Microsoft Sans Serif"/>
                <a:cs typeface="Microsoft Sans Serif"/>
              </a:rPr>
              <a:t>function</a:t>
            </a:r>
            <a:r>
              <a:rPr sz="2450" spc="-50" dirty="0">
                <a:latin typeface="Microsoft Sans Serif"/>
                <a:cs typeface="Microsoft Sans Serif"/>
              </a:rPr>
              <a:t> </a:t>
            </a:r>
            <a:r>
              <a:rPr sz="2450" spc="150" dirty="0">
                <a:latin typeface="Microsoft Sans Serif"/>
                <a:cs typeface="Microsoft Sans Serif"/>
              </a:rPr>
              <a:t>that</a:t>
            </a:r>
            <a:r>
              <a:rPr sz="2450" spc="-50" dirty="0">
                <a:latin typeface="Microsoft Sans Serif"/>
                <a:cs typeface="Microsoft Sans Serif"/>
              </a:rPr>
              <a:t> </a:t>
            </a:r>
            <a:r>
              <a:rPr sz="2450" spc="-10" dirty="0">
                <a:latin typeface="Microsoft Sans Serif"/>
                <a:cs typeface="Microsoft Sans Serif"/>
              </a:rPr>
              <a:t>can</a:t>
            </a:r>
            <a:r>
              <a:rPr sz="2450" spc="-5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be</a:t>
            </a:r>
            <a:r>
              <a:rPr sz="2450" spc="-4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stacked</a:t>
            </a:r>
            <a:r>
              <a:rPr sz="2450" spc="-50" dirty="0">
                <a:latin typeface="Microsoft Sans Serif"/>
                <a:cs typeface="Microsoft Sans Serif"/>
              </a:rPr>
              <a:t> </a:t>
            </a:r>
            <a:r>
              <a:rPr sz="2450" spc="70" dirty="0">
                <a:latin typeface="Microsoft Sans Serif"/>
                <a:cs typeface="Microsoft Sans Serif"/>
              </a:rPr>
              <a:t>on</a:t>
            </a:r>
            <a:r>
              <a:rPr sz="2450" spc="-50" dirty="0">
                <a:latin typeface="Microsoft Sans Serif"/>
                <a:cs typeface="Microsoft Sans Serif"/>
              </a:rPr>
              <a:t> </a:t>
            </a:r>
            <a:r>
              <a:rPr sz="2450" spc="160" dirty="0">
                <a:latin typeface="Microsoft Sans Serif"/>
                <a:cs typeface="Microsoft Sans Serif"/>
              </a:rPr>
              <a:t>top</a:t>
            </a:r>
            <a:r>
              <a:rPr sz="2450" spc="-45" dirty="0">
                <a:latin typeface="Microsoft Sans Serif"/>
                <a:cs typeface="Microsoft Sans Serif"/>
              </a:rPr>
              <a:t> </a:t>
            </a:r>
            <a:r>
              <a:rPr sz="2450" spc="155" dirty="0">
                <a:latin typeface="Microsoft Sans Serif"/>
                <a:cs typeface="Microsoft Sans Serif"/>
              </a:rPr>
              <a:t>of </a:t>
            </a:r>
            <a:r>
              <a:rPr sz="2450" spc="-20" dirty="0">
                <a:latin typeface="Microsoft Sans Serif"/>
                <a:cs typeface="Microsoft Sans Serif"/>
              </a:rPr>
              <a:t>each</a:t>
            </a:r>
            <a:r>
              <a:rPr sz="2450" spc="-40" dirty="0">
                <a:latin typeface="Microsoft Sans Serif"/>
                <a:cs typeface="Microsoft Sans Serif"/>
              </a:rPr>
              <a:t> </a:t>
            </a:r>
            <a:r>
              <a:rPr sz="2450" spc="114" dirty="0">
                <a:latin typeface="Microsoft Sans Serif"/>
                <a:cs typeface="Microsoft Sans Serif"/>
              </a:rPr>
              <a:t>other</a:t>
            </a:r>
            <a:r>
              <a:rPr sz="2450" spc="-4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and</a:t>
            </a:r>
            <a:r>
              <a:rPr sz="2450" spc="-5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arranged</a:t>
            </a:r>
            <a:r>
              <a:rPr sz="2450" spc="-45" dirty="0">
                <a:latin typeface="Microsoft Sans Serif"/>
                <a:cs typeface="Microsoft Sans Serif"/>
              </a:rPr>
              <a:t> </a:t>
            </a:r>
            <a:r>
              <a:rPr sz="2450" spc="55" dirty="0">
                <a:latin typeface="Microsoft Sans Serif"/>
                <a:cs typeface="Microsoft Sans Serif"/>
              </a:rPr>
              <a:t>in</a:t>
            </a:r>
            <a:r>
              <a:rPr sz="2450" spc="-40" dirty="0">
                <a:latin typeface="Microsoft Sans Serif"/>
                <a:cs typeface="Microsoft Sans Serif"/>
              </a:rPr>
              <a:t> </a:t>
            </a:r>
            <a:r>
              <a:rPr sz="2450" spc="120" dirty="0">
                <a:latin typeface="Microsoft Sans Serif"/>
                <a:cs typeface="Microsoft Sans Serif"/>
              </a:rPr>
              <a:t>the</a:t>
            </a:r>
            <a:r>
              <a:rPr sz="2450" spc="-50" dirty="0">
                <a:latin typeface="Microsoft Sans Serif"/>
                <a:cs typeface="Microsoft Sans Serif"/>
              </a:rPr>
              <a:t> </a:t>
            </a:r>
            <a:r>
              <a:rPr sz="2450" spc="145" dirty="0">
                <a:latin typeface="Microsoft Sans Serif"/>
                <a:cs typeface="Microsoft Sans Serif"/>
              </a:rPr>
              <a:t>form</a:t>
            </a:r>
            <a:r>
              <a:rPr sz="2450" spc="-50" dirty="0">
                <a:latin typeface="Microsoft Sans Serif"/>
                <a:cs typeface="Microsoft Sans Serif"/>
              </a:rPr>
              <a:t> </a:t>
            </a:r>
            <a:r>
              <a:rPr sz="2450" spc="180" dirty="0">
                <a:latin typeface="Microsoft Sans Serif"/>
                <a:cs typeface="Microsoft Sans Serif"/>
              </a:rPr>
              <a:t>of</a:t>
            </a:r>
            <a:r>
              <a:rPr sz="2450" spc="-3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layers,</a:t>
            </a:r>
            <a:r>
              <a:rPr sz="2450" spc="-40" dirty="0">
                <a:latin typeface="Microsoft Sans Serif"/>
                <a:cs typeface="Microsoft Sans Serif"/>
              </a:rPr>
              <a:t> </a:t>
            </a:r>
            <a:r>
              <a:rPr sz="2450" spc="-10" dirty="0">
                <a:latin typeface="Microsoft Sans Serif"/>
                <a:cs typeface="Microsoft Sans Serif"/>
              </a:rPr>
              <a:t>giving </a:t>
            </a:r>
            <a:r>
              <a:rPr sz="2450" spc="110" dirty="0">
                <a:latin typeface="Microsoft Sans Serif"/>
                <a:cs typeface="Microsoft Sans Serif"/>
              </a:rPr>
              <a:t>them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a</a:t>
            </a:r>
            <a:r>
              <a:rPr sz="2450" spc="-60" dirty="0">
                <a:latin typeface="Microsoft Sans Serif"/>
                <a:cs typeface="Microsoft Sans Serif"/>
              </a:rPr>
              <a:t> </a:t>
            </a:r>
            <a:r>
              <a:rPr sz="2450" spc="-40" dirty="0">
                <a:latin typeface="Microsoft Sans Serif"/>
                <a:cs typeface="Microsoft Sans Serif"/>
              </a:rPr>
              <a:t>sense</a:t>
            </a:r>
            <a:r>
              <a:rPr sz="2450" spc="-60" dirty="0">
                <a:latin typeface="Microsoft Sans Serif"/>
                <a:cs typeface="Microsoft Sans Serif"/>
              </a:rPr>
              <a:t> </a:t>
            </a:r>
            <a:r>
              <a:rPr sz="2450" spc="180" dirty="0">
                <a:latin typeface="Microsoft Sans Serif"/>
                <a:cs typeface="Microsoft Sans Serif"/>
              </a:rPr>
              <a:t>of</a:t>
            </a:r>
            <a:r>
              <a:rPr sz="2450" spc="-60" dirty="0">
                <a:latin typeface="Microsoft Sans Serif"/>
                <a:cs typeface="Microsoft Sans Serif"/>
              </a:rPr>
              <a:t> </a:t>
            </a:r>
            <a:r>
              <a:rPr sz="2450" spc="75" dirty="0">
                <a:latin typeface="Microsoft Sans Serif"/>
                <a:cs typeface="Microsoft Sans Serif"/>
              </a:rPr>
              <a:t>depth,</a:t>
            </a:r>
            <a:r>
              <a:rPr sz="2450" spc="-6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hence</a:t>
            </a:r>
            <a:r>
              <a:rPr sz="2450" spc="-65" dirty="0">
                <a:latin typeface="Microsoft Sans Serif"/>
                <a:cs typeface="Microsoft Sans Serif"/>
              </a:rPr>
              <a:t> </a:t>
            </a:r>
            <a:r>
              <a:rPr sz="2450" spc="120" dirty="0">
                <a:latin typeface="Microsoft Sans Serif"/>
                <a:cs typeface="Microsoft Sans Serif"/>
              </a:rPr>
              <a:t>the</a:t>
            </a:r>
            <a:r>
              <a:rPr sz="2450" spc="-60" dirty="0">
                <a:latin typeface="Microsoft Sans Serif"/>
                <a:cs typeface="Microsoft Sans Serif"/>
              </a:rPr>
              <a:t> </a:t>
            </a:r>
            <a:r>
              <a:rPr sz="2450" spc="135" dirty="0">
                <a:latin typeface="Microsoft Sans Serif"/>
                <a:cs typeface="Microsoft Sans Serif"/>
              </a:rPr>
              <a:t>term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Deep</a:t>
            </a:r>
            <a:r>
              <a:rPr sz="2450" spc="-65" dirty="0">
                <a:latin typeface="Microsoft Sans Serif"/>
                <a:cs typeface="Microsoft Sans Serif"/>
              </a:rPr>
              <a:t> </a:t>
            </a:r>
            <a:r>
              <a:rPr sz="2450" spc="-10" dirty="0">
                <a:latin typeface="Microsoft Sans Serif"/>
                <a:cs typeface="Microsoft Sans Serif"/>
              </a:rPr>
              <a:t>Learning.</a:t>
            </a:r>
            <a:endParaRPr sz="245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0899"/>
              </a:lnSpc>
              <a:spcBef>
                <a:spcPts val="765"/>
              </a:spcBef>
            </a:pPr>
            <a:r>
              <a:rPr sz="2450" dirty="0">
                <a:latin typeface="Microsoft Sans Serif"/>
                <a:cs typeface="Microsoft Sans Serif"/>
              </a:rPr>
              <a:t>Deep</a:t>
            </a:r>
            <a:r>
              <a:rPr sz="2450" spc="-3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learning</a:t>
            </a:r>
            <a:r>
              <a:rPr sz="2450" spc="-25" dirty="0">
                <a:latin typeface="Microsoft Sans Serif"/>
                <a:cs typeface="Microsoft Sans Serif"/>
              </a:rPr>
              <a:t> </a:t>
            </a:r>
            <a:r>
              <a:rPr sz="2450" spc="-20" dirty="0">
                <a:latin typeface="Microsoft Sans Serif"/>
                <a:cs typeface="Microsoft Sans Serif"/>
              </a:rPr>
              <a:t>can</a:t>
            </a:r>
            <a:r>
              <a:rPr sz="2450" spc="-2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also</a:t>
            </a:r>
            <a:r>
              <a:rPr sz="2450" spc="-1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be</a:t>
            </a:r>
            <a:r>
              <a:rPr sz="2450" spc="-25" dirty="0">
                <a:latin typeface="Microsoft Sans Serif"/>
                <a:cs typeface="Microsoft Sans Serif"/>
              </a:rPr>
              <a:t> </a:t>
            </a:r>
            <a:r>
              <a:rPr sz="2450" spc="130" dirty="0">
                <a:latin typeface="Microsoft Sans Serif"/>
                <a:cs typeface="Microsoft Sans Serif"/>
              </a:rPr>
              <a:t>thought</a:t>
            </a:r>
            <a:r>
              <a:rPr sz="2450" spc="-15" dirty="0">
                <a:latin typeface="Microsoft Sans Serif"/>
                <a:cs typeface="Microsoft Sans Serif"/>
              </a:rPr>
              <a:t> </a:t>
            </a:r>
            <a:r>
              <a:rPr sz="2450" spc="180" dirty="0">
                <a:latin typeface="Microsoft Sans Serif"/>
                <a:cs typeface="Microsoft Sans Serif"/>
              </a:rPr>
              <a:t>of</a:t>
            </a:r>
            <a:r>
              <a:rPr sz="2450" spc="-20" dirty="0">
                <a:latin typeface="Microsoft Sans Serif"/>
                <a:cs typeface="Microsoft Sans Serif"/>
              </a:rPr>
              <a:t> </a:t>
            </a:r>
            <a:r>
              <a:rPr sz="2450" spc="-114" dirty="0">
                <a:latin typeface="Microsoft Sans Serif"/>
                <a:cs typeface="Microsoft Sans Serif"/>
              </a:rPr>
              <a:t>as</a:t>
            </a:r>
            <a:r>
              <a:rPr sz="2450" spc="-2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an</a:t>
            </a:r>
            <a:r>
              <a:rPr sz="2450" spc="-25" dirty="0">
                <a:latin typeface="Microsoft Sans Serif"/>
                <a:cs typeface="Microsoft Sans Serif"/>
              </a:rPr>
              <a:t> </a:t>
            </a:r>
            <a:r>
              <a:rPr sz="2450" spc="-10" dirty="0">
                <a:latin typeface="Microsoft Sans Serif"/>
                <a:cs typeface="Microsoft Sans Serif"/>
              </a:rPr>
              <a:t>approach </a:t>
            </a:r>
            <a:r>
              <a:rPr sz="2450" spc="195" dirty="0">
                <a:latin typeface="Microsoft Sans Serif"/>
                <a:cs typeface="Microsoft Sans Serif"/>
              </a:rPr>
              <a:t>to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spc="85" dirty="0">
                <a:latin typeface="Microsoft Sans Serif"/>
                <a:cs typeface="Microsoft Sans Serif"/>
              </a:rPr>
              <a:t>Artificial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spc="45" dirty="0">
                <a:latin typeface="Microsoft Sans Serif"/>
                <a:cs typeface="Microsoft Sans Serif"/>
              </a:rPr>
              <a:t>Intelligence,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a</a:t>
            </a:r>
            <a:r>
              <a:rPr sz="2450" spc="-75" dirty="0">
                <a:latin typeface="Microsoft Sans Serif"/>
                <a:cs typeface="Microsoft Sans Serif"/>
              </a:rPr>
              <a:t> </a:t>
            </a:r>
            <a:r>
              <a:rPr sz="2450" spc="60" dirty="0">
                <a:latin typeface="Microsoft Sans Serif"/>
                <a:cs typeface="Microsoft Sans Serif"/>
              </a:rPr>
              <a:t>smart</a:t>
            </a:r>
            <a:r>
              <a:rPr sz="2450" spc="-80" dirty="0">
                <a:latin typeface="Microsoft Sans Serif"/>
                <a:cs typeface="Microsoft Sans Serif"/>
              </a:rPr>
              <a:t> </a:t>
            </a:r>
            <a:r>
              <a:rPr sz="2450" spc="60" dirty="0">
                <a:latin typeface="Microsoft Sans Serif"/>
                <a:cs typeface="Microsoft Sans Serif"/>
              </a:rPr>
              <a:t>combination</a:t>
            </a:r>
            <a:r>
              <a:rPr sz="2450" spc="-85" dirty="0">
                <a:latin typeface="Microsoft Sans Serif"/>
                <a:cs typeface="Microsoft Sans Serif"/>
              </a:rPr>
              <a:t> </a:t>
            </a:r>
            <a:r>
              <a:rPr sz="2450" spc="155" dirty="0">
                <a:latin typeface="Microsoft Sans Serif"/>
                <a:cs typeface="Microsoft Sans Serif"/>
              </a:rPr>
              <a:t>of </a:t>
            </a:r>
            <a:r>
              <a:rPr sz="2450" spc="45" dirty="0">
                <a:latin typeface="Microsoft Sans Serif"/>
                <a:cs typeface="Microsoft Sans Serif"/>
              </a:rPr>
              <a:t>hardware</a:t>
            </a:r>
            <a:r>
              <a:rPr sz="2450" spc="-4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and</a:t>
            </a:r>
            <a:r>
              <a:rPr sz="2450" spc="-45" dirty="0">
                <a:latin typeface="Microsoft Sans Serif"/>
                <a:cs typeface="Microsoft Sans Serif"/>
              </a:rPr>
              <a:t> </a:t>
            </a:r>
            <a:r>
              <a:rPr sz="2450" spc="90" dirty="0">
                <a:latin typeface="Microsoft Sans Serif"/>
                <a:cs typeface="Microsoft Sans Serif"/>
              </a:rPr>
              <a:t>software</a:t>
            </a:r>
            <a:r>
              <a:rPr sz="2450" spc="-50" dirty="0">
                <a:latin typeface="Microsoft Sans Serif"/>
                <a:cs typeface="Microsoft Sans Serif"/>
              </a:rPr>
              <a:t> </a:t>
            </a:r>
            <a:r>
              <a:rPr sz="2450" spc="195" dirty="0">
                <a:latin typeface="Microsoft Sans Serif"/>
                <a:cs typeface="Microsoft Sans Serif"/>
              </a:rPr>
              <a:t>to</a:t>
            </a:r>
            <a:r>
              <a:rPr sz="2450" spc="-35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solve</a:t>
            </a:r>
            <a:r>
              <a:rPr sz="2450" spc="-50" dirty="0">
                <a:latin typeface="Microsoft Sans Serif"/>
                <a:cs typeface="Microsoft Sans Serif"/>
              </a:rPr>
              <a:t> </a:t>
            </a:r>
            <a:r>
              <a:rPr sz="2450" dirty="0">
                <a:latin typeface="Microsoft Sans Serif"/>
                <a:cs typeface="Microsoft Sans Serif"/>
              </a:rPr>
              <a:t>tasks</a:t>
            </a:r>
            <a:r>
              <a:rPr sz="2450" spc="-50" dirty="0">
                <a:latin typeface="Microsoft Sans Serif"/>
                <a:cs typeface="Microsoft Sans Serif"/>
              </a:rPr>
              <a:t> </a:t>
            </a:r>
            <a:r>
              <a:rPr sz="2450" spc="70" dirty="0">
                <a:latin typeface="Microsoft Sans Serif"/>
                <a:cs typeface="Microsoft Sans Serif"/>
              </a:rPr>
              <a:t>requiring</a:t>
            </a:r>
            <a:r>
              <a:rPr sz="2450" spc="-50" dirty="0">
                <a:latin typeface="Microsoft Sans Serif"/>
                <a:cs typeface="Microsoft Sans Serif"/>
              </a:rPr>
              <a:t> </a:t>
            </a:r>
            <a:r>
              <a:rPr sz="2450" spc="-10" dirty="0">
                <a:latin typeface="Microsoft Sans Serif"/>
                <a:cs typeface="Microsoft Sans Serif"/>
              </a:rPr>
              <a:t>human </a:t>
            </a:r>
            <a:r>
              <a:rPr sz="2450" spc="40" dirty="0">
                <a:latin typeface="Microsoft Sans Serif"/>
                <a:cs typeface="Microsoft Sans Serif"/>
              </a:rPr>
              <a:t>intelligence.</a:t>
            </a:r>
            <a:endParaRPr sz="245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727972"/>
            <a:ext cx="135255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332135"/>
            <a:ext cx="135255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6348" y="381000"/>
            <a:ext cx="6251303" cy="104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Deep</a:t>
            </a:r>
            <a:r>
              <a:rPr spc="-65" dirty="0"/>
              <a:t> </a:t>
            </a:r>
            <a:r>
              <a:rPr spc="-10" dirty="0"/>
              <a:t>Learning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999" y="2015642"/>
            <a:ext cx="8312035" cy="34941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E538C2-0BA9-41A9-8432-6BF676311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8" y="121626"/>
            <a:ext cx="5742482" cy="673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3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Deep</a:t>
            </a:r>
            <a:r>
              <a:rPr sz="3200" spc="-60" dirty="0"/>
              <a:t> </a:t>
            </a:r>
            <a:r>
              <a:rPr sz="3200" dirty="0"/>
              <a:t>Learning</a:t>
            </a:r>
            <a:r>
              <a:rPr sz="3200" spc="-60" dirty="0"/>
              <a:t> </a:t>
            </a:r>
            <a:r>
              <a:rPr sz="3200" spc="-100" dirty="0"/>
              <a:t>vs.</a:t>
            </a:r>
            <a:r>
              <a:rPr sz="3200" spc="-55" dirty="0"/>
              <a:t> </a:t>
            </a:r>
            <a:r>
              <a:rPr sz="3200" dirty="0"/>
              <a:t>Machine</a:t>
            </a:r>
            <a:r>
              <a:rPr sz="3200" spc="-55" dirty="0"/>
              <a:t> </a:t>
            </a:r>
            <a:r>
              <a:rPr sz="3200" spc="-10" dirty="0"/>
              <a:t>Learning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870" y="2024040"/>
            <a:ext cx="6781466" cy="32764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Why</a:t>
            </a:r>
            <a:r>
              <a:rPr sz="3200" spc="-90" dirty="0"/>
              <a:t> </a:t>
            </a:r>
            <a:r>
              <a:rPr sz="3200" dirty="0"/>
              <a:t>Deep</a:t>
            </a:r>
            <a:r>
              <a:rPr sz="3200" spc="-75" dirty="0"/>
              <a:t> </a:t>
            </a:r>
            <a:r>
              <a:rPr sz="3200" dirty="0"/>
              <a:t>Learning</a:t>
            </a:r>
            <a:r>
              <a:rPr sz="3200" spc="-80" dirty="0"/>
              <a:t> </a:t>
            </a:r>
            <a:r>
              <a:rPr sz="3200" spc="-550" dirty="0"/>
              <a:t>?</a:t>
            </a:r>
            <a:endParaRPr sz="32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899" y="2172981"/>
            <a:ext cx="7963732" cy="29746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31486B-AFB3-4B2C-B154-A7BF30BB6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295400"/>
            <a:ext cx="8153400" cy="465949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EC1C82A1-7D70-4F7B-B60D-19E0869EE7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300" y="457200"/>
            <a:ext cx="814318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The Concept of perceptron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72210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165" y="457200"/>
            <a:ext cx="6251303" cy="104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How</a:t>
            </a:r>
            <a:r>
              <a:rPr spc="-65" dirty="0"/>
              <a:t> </a:t>
            </a:r>
            <a:r>
              <a:rPr dirty="0"/>
              <a:t>does</a:t>
            </a:r>
            <a:r>
              <a:rPr spc="-65" dirty="0"/>
              <a:t> </a:t>
            </a:r>
            <a:r>
              <a:rPr dirty="0"/>
              <a:t>Deep</a:t>
            </a:r>
            <a:r>
              <a:rPr spc="-60" dirty="0"/>
              <a:t> </a:t>
            </a:r>
            <a:r>
              <a:rPr dirty="0"/>
              <a:t>Learning</a:t>
            </a:r>
            <a:r>
              <a:rPr spc="-65" dirty="0"/>
              <a:t> </a:t>
            </a:r>
            <a:r>
              <a:rPr spc="-10" dirty="0"/>
              <a:t>work?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998" y="1728012"/>
            <a:ext cx="8495639" cy="37436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342</TotalTime>
  <Words>481</Words>
  <Application>Microsoft Office PowerPoint</Application>
  <PresentationFormat>On-screen Show (4:3)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MT</vt:lpstr>
      <vt:lpstr>Microsoft Sans Serif</vt:lpstr>
      <vt:lpstr>Rockwell</vt:lpstr>
      <vt:lpstr>Times New Roman</vt:lpstr>
      <vt:lpstr>Gallery</vt:lpstr>
      <vt:lpstr>Introduction to Deep Learning</vt:lpstr>
      <vt:lpstr>What is Deep Learning?</vt:lpstr>
      <vt:lpstr>Deep Learning</vt:lpstr>
      <vt:lpstr>Deep Learning</vt:lpstr>
      <vt:lpstr>PowerPoint Presentation</vt:lpstr>
      <vt:lpstr>Deep Learning vs. Machine Learning</vt:lpstr>
      <vt:lpstr>Why Deep Learning ?</vt:lpstr>
      <vt:lpstr>The Concept of perceptron</vt:lpstr>
      <vt:lpstr>How does Deep Learning work?</vt:lpstr>
      <vt:lpstr>Types of Neural Network</vt:lpstr>
      <vt:lpstr>CNN</vt:lpstr>
      <vt:lpstr>PowerPoint Presentation</vt:lpstr>
      <vt:lpstr>RNN</vt:lpstr>
      <vt:lpstr>GAN</vt:lpstr>
      <vt:lpstr>PowerPoint Presentation</vt:lpstr>
      <vt:lpstr>Transformers</vt:lpstr>
      <vt:lpstr>Deep Learning: Limitations</vt:lpstr>
      <vt:lpstr>Deep Learning: Applications</vt:lpstr>
      <vt:lpstr>Frameworks/libraries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Powerpoint presentation</dc:title>
  <dc:creator>Presentation Magazine</dc:creator>
  <cp:lastModifiedBy>Musharraf Hamraz</cp:lastModifiedBy>
  <cp:revision>13</cp:revision>
  <dcterms:created xsi:type="dcterms:W3CDTF">2025-10-13T08:20:55Z</dcterms:created>
  <dcterms:modified xsi:type="dcterms:W3CDTF">2025-10-20T08:34:51Z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2022-01-17T00:00:00Z</vt:filetime>
  </property>
  <property fmtid="{D5CDD505-2E9C-101B-9397-08002B2CF9AE}" pid="3" name="Creator">
    <vt:lpwstr>Impress</vt:lpwstr>
  </property>
  <property fmtid="{D5CDD505-2E9C-101B-9397-08002B2CF9AE}" pid="4" name="Producer">
    <vt:lpwstr>LibreOffice 6.4</vt:lpwstr>
  </property>
  <property fmtid="{D5CDD505-2E9C-101B-9397-08002B2CF9AE}" pid="5" name="LastSaved">
    <vt:filetime>2022-01-17T00:00:00Z</vt:filetime>
  </property>
</Properties>
</file>