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57" r:id="rId4"/>
    <p:sldId id="258" r:id="rId5"/>
    <p:sldId id="268" r:id="rId6"/>
    <p:sldId id="259" r:id="rId7"/>
    <p:sldId id="270" r:id="rId8"/>
    <p:sldId id="271" r:id="rId9"/>
    <p:sldId id="260" r:id="rId10"/>
    <p:sldId id="261" r:id="rId11"/>
    <p:sldId id="262" r:id="rId12"/>
    <p:sldId id="27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92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7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0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55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9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29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85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9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0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6A21E3-7316-464F-A6F2-331923F65E6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C663F-2804-4E24-8877-EAC6C02A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E39A-3BCB-4797-932B-CF78BF7FF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8599"/>
            <a:ext cx="6815669" cy="249889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Forward Pass, Activation Functions And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58699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0B8D-CBD2-4CA6-A05E-C87DD806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A71B3-5566-425A-9FFD-7F658D079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4F216E-59BA-4797-9E7E-3D356738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3220455"/>
            <a:ext cx="4718304" cy="2632605"/>
          </a:xfrm>
        </p:spPr>
        <p:txBody>
          <a:bodyPr/>
          <a:lstStyle/>
          <a:p>
            <a:r>
              <a:rPr lang="en-US" dirty="0"/>
              <a:t>f(x)=max(0,x)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95C046-2D1F-43FB-B90B-26C0B3A0A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221F3C-18EE-457D-8542-1F10C1A66D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9" y="3637544"/>
            <a:ext cx="4101205" cy="2632604"/>
          </a:xfr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1F891AC-10FF-4AFB-9635-031816BD8767}"/>
              </a:ext>
            </a:extLst>
          </p:cNvPr>
          <p:cNvSpPr txBox="1">
            <a:spLocks/>
          </p:cNvSpPr>
          <p:nvPr/>
        </p:nvSpPr>
        <p:spPr>
          <a:xfrm>
            <a:off x="1293026" y="3220456"/>
            <a:ext cx="4718304" cy="2632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f(x)=1 / 1+e−x​ 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61E1E-57A1-4A00-AAE8-B7E07FB4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50" y="3710866"/>
            <a:ext cx="3970327" cy="23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1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8ACF15-90A1-433C-88F4-8BF4486C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F21423-5D08-4989-AC12-9C5DC04B8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5538AB-BF5A-4772-AA86-85EE1E8193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f(x)=tanh(x)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BAB234F-F120-42E6-9CCD-C9A253BAD4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84" y="2814221"/>
            <a:ext cx="4489116" cy="3257219"/>
          </a:xfrm>
        </p:spPr>
      </p:pic>
    </p:spTree>
    <p:extLst>
      <p:ext uri="{BB962C8B-B14F-4D97-AF65-F5344CB8AC3E}">
        <p14:creationId xmlns:p14="http://schemas.microsoft.com/office/powerpoint/2010/main" val="14863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5D2E-BDD6-4BDF-9188-51DE61B1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9FC9-FCFB-4321-A2E2-9CDD690F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422" y="2769998"/>
            <a:ext cx="9601196" cy="2237007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model1 = Sequential([</a:t>
            </a:r>
          </a:p>
          <a:p>
            <a:r>
              <a:rPr lang="en-US" dirty="0"/>
              <a:t>    Dense(3, </a:t>
            </a:r>
            <a:r>
              <a:rPr lang="en-US" dirty="0" err="1"/>
              <a:t>input_dim</a:t>
            </a:r>
            <a:r>
              <a:rPr lang="en-US" dirty="0"/>
              <a:t>=2, activation='</a:t>
            </a:r>
            <a:r>
              <a:rPr lang="en-US" dirty="0" err="1"/>
              <a:t>relu</a:t>
            </a:r>
            <a:r>
              <a:rPr lang="en-US" dirty="0"/>
              <a:t>'),</a:t>
            </a:r>
          </a:p>
          <a:p>
            <a:r>
              <a:rPr lang="en-US" dirty="0"/>
              <a:t>    Dense(1, activation='sigmoid')</a:t>
            </a:r>
          </a:p>
          <a:p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19584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E3EE-D3FD-443A-B93B-B940BEE3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9E24-2315-452A-A3FD-42EDB6D2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loss function</a:t>
            </a:r>
            <a:r>
              <a:rPr lang="en-US" dirty="0"/>
              <a:t> (also called </a:t>
            </a:r>
            <a:r>
              <a:rPr lang="en-US" b="1" dirty="0"/>
              <a:t>cost function</a:t>
            </a:r>
            <a:r>
              <a:rPr lang="en-US" dirty="0"/>
              <a:t>) measures </a:t>
            </a:r>
            <a:r>
              <a:rPr lang="en-US" b="1" dirty="0"/>
              <a:t>how far the model’s predictions are from the actual target values</a:t>
            </a:r>
            <a:r>
              <a:rPr lang="en-US" dirty="0"/>
              <a:t>.</a:t>
            </a:r>
          </a:p>
          <a:p>
            <a:r>
              <a:rPr lang="en-US" dirty="0"/>
              <a:t>It gives the network a sense of </a:t>
            </a:r>
            <a:r>
              <a:rPr lang="en-US" b="1" dirty="0"/>
              <a:t>error</a:t>
            </a:r>
            <a:r>
              <a:rPr lang="en-US" dirty="0"/>
              <a:t> — telling it how “bad” or “good” its predictions are. The smaller the loss, the better the model’s performance.</a:t>
            </a:r>
          </a:p>
          <a:p>
            <a:r>
              <a:rPr lang="en-US" dirty="0"/>
              <a:t>Mathematically:</a:t>
            </a:r>
          </a:p>
          <a:p>
            <a:pPr marL="0" indent="0">
              <a:buNone/>
            </a:pPr>
            <a:r>
              <a:rPr lang="en-US" dirty="0"/>
              <a:t>		L=Loss(</a:t>
            </a:r>
            <a:r>
              <a:rPr lang="en-US" dirty="0" err="1"/>
              <a:t>Ytrue,Ypred</a:t>
            </a:r>
            <a:r>
              <a:rPr lang="en-US" dirty="0"/>
              <a:t>​)</a:t>
            </a:r>
          </a:p>
        </p:txBody>
      </p:sp>
    </p:spTree>
    <p:extLst>
      <p:ext uri="{BB962C8B-B14F-4D97-AF65-F5344CB8AC3E}">
        <p14:creationId xmlns:p14="http://schemas.microsoft.com/office/powerpoint/2010/main" val="35984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C4DD-F10B-41DD-A6BA-B2C4734B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8CD3DF-6EE5-4C22-B33E-F4812E1F9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299813"/>
              </p:ext>
            </p:extLst>
          </p:nvPr>
        </p:nvGraphicFramePr>
        <p:xfrm>
          <a:off x="1295399" y="2570479"/>
          <a:ext cx="9601194" cy="3422888"/>
        </p:xfrm>
        <a:graphic>
          <a:graphicData uri="http://schemas.openxmlformats.org/drawingml/2006/table">
            <a:tbl>
              <a:tblPr/>
              <a:tblGrid>
                <a:gridCol w="3200398">
                  <a:extLst>
                    <a:ext uri="{9D8B030D-6E8A-4147-A177-3AD203B41FA5}">
                      <a16:colId xmlns:a16="http://schemas.microsoft.com/office/drawing/2014/main" val="3896071193"/>
                    </a:ext>
                  </a:extLst>
                </a:gridCol>
                <a:gridCol w="3200398">
                  <a:extLst>
                    <a:ext uri="{9D8B030D-6E8A-4147-A177-3AD203B41FA5}">
                      <a16:colId xmlns:a16="http://schemas.microsoft.com/office/drawing/2014/main" val="656500184"/>
                    </a:ext>
                  </a:extLst>
                </a:gridCol>
                <a:gridCol w="3200398">
                  <a:extLst>
                    <a:ext uri="{9D8B030D-6E8A-4147-A177-3AD203B41FA5}">
                      <a16:colId xmlns:a16="http://schemas.microsoft.com/office/drawing/2014/main" val="3204197596"/>
                    </a:ext>
                  </a:extLst>
                </a:gridCol>
              </a:tblGrid>
              <a:tr h="456260">
                <a:tc>
                  <a:txBody>
                    <a:bodyPr/>
                    <a:lstStyle/>
                    <a:p>
                      <a:r>
                        <a:rPr lang="en-US" sz="2400" b="1" dirty="0"/>
                        <a:t>Type</a:t>
                      </a:r>
                      <a:endParaRPr lang="en-US" sz="3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Common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Used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01606"/>
                  </a:ext>
                </a:extLst>
              </a:tr>
              <a:tr h="798454">
                <a:tc>
                  <a:txBody>
                    <a:bodyPr/>
                    <a:lstStyle/>
                    <a:p>
                      <a:r>
                        <a:rPr lang="en-US" b="1"/>
                        <a:t>Regression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 Squared Error (MSE)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Predicting continuous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791416"/>
                  </a:ext>
                </a:extLst>
              </a:tr>
              <a:tr h="456260">
                <a:tc>
                  <a:txBody>
                    <a:bodyPr/>
                    <a:lstStyle/>
                    <a:p>
                      <a:r>
                        <a:rPr lang="en-US" b="1"/>
                        <a:t>Binary Classification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Cross-Entropy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2-class problems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378425"/>
                  </a:ext>
                </a:extLst>
              </a:tr>
              <a:tr h="798454">
                <a:tc>
                  <a:txBody>
                    <a:bodyPr/>
                    <a:lstStyle/>
                    <a:p>
                      <a:r>
                        <a:rPr lang="en-US" b="1"/>
                        <a:t>Multi-Class Classification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Cross-Entropy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3+ 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061094"/>
                  </a:ext>
                </a:extLst>
              </a:tr>
              <a:tr h="456260">
                <a:tc>
                  <a:txBody>
                    <a:bodyPr/>
                    <a:lstStyle/>
                    <a:p>
                      <a:r>
                        <a:rPr lang="en-US" b="1" dirty="0"/>
                        <a:t>Multi-Label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Cross-Entropy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Multiple true labels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585982"/>
                  </a:ext>
                </a:extLst>
              </a:tr>
              <a:tr h="456260">
                <a:tc>
                  <a:txBody>
                    <a:bodyPr/>
                    <a:lstStyle/>
                    <a:p>
                      <a:r>
                        <a:rPr lang="en-US" b="1"/>
                        <a:t>MAE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84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9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5D2E-BDD6-4BDF-9188-51DE61B1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9FC9-FCFB-4321-A2E2-9CDD690F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422" y="3204839"/>
            <a:ext cx="9601196" cy="143818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err="1"/>
              <a:t>model.compile</a:t>
            </a:r>
            <a:r>
              <a:rPr lang="en-US" dirty="0"/>
              <a:t>(optimizer='</a:t>
            </a:r>
            <a:r>
              <a:rPr lang="en-US" dirty="0" err="1"/>
              <a:t>adam</a:t>
            </a:r>
            <a:r>
              <a:rPr lang="en-US" dirty="0"/>
              <a:t>', loss=‘any loss function', metrics=['accuracy'])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6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3149-C654-493B-8E4C-4AED8D03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Notation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D88CA-B6E1-48F3-94A5-67135933C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50" y="2294745"/>
            <a:ext cx="7644411" cy="35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6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C51-CB5E-48B7-803F-9EBDE4EA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9896-FD8D-4D19-A27D-B57C9A89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Forward propagation</a:t>
            </a:r>
            <a:r>
              <a:rPr lang="en-US" dirty="0"/>
              <a:t> is the process by which input data moves through the layers of a neural network to produce an output (a prediction).</a:t>
            </a:r>
            <a:br>
              <a:rPr lang="en-US" dirty="0"/>
            </a:br>
            <a:r>
              <a:rPr lang="en-US" dirty="0"/>
              <a:t>It’s called </a:t>
            </a:r>
            <a:r>
              <a:rPr lang="en-US" i="1" dirty="0"/>
              <a:t>“forward”</a:t>
            </a:r>
            <a:r>
              <a:rPr lang="en-US" dirty="0"/>
              <a:t> because data flows in one direction — from </a:t>
            </a:r>
            <a:r>
              <a:rPr lang="en-US" b="1" dirty="0"/>
              <a:t>input layer → hidden layer(s) → output layer</a:t>
            </a:r>
            <a:r>
              <a:rPr lang="en-US" dirty="0"/>
              <a:t>, without looping back.</a:t>
            </a:r>
          </a:p>
        </p:txBody>
      </p:sp>
    </p:spTree>
    <p:extLst>
      <p:ext uri="{BB962C8B-B14F-4D97-AF65-F5344CB8AC3E}">
        <p14:creationId xmlns:p14="http://schemas.microsoft.com/office/powerpoint/2010/main" val="25318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64F5-21D8-43FC-93BD-EA1C832A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4468-ADB3-4C74-9711-F5183FED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619651" cy="3318936"/>
          </a:xfrm>
        </p:spPr>
        <p:txBody>
          <a:bodyPr/>
          <a:lstStyle/>
          <a:p>
            <a:r>
              <a:rPr lang="pl-PL" dirty="0"/>
              <a:t>Mathematically:</a:t>
            </a:r>
            <a:endParaRPr lang="en-US" dirty="0"/>
          </a:p>
          <a:p>
            <a:endParaRPr lang="pl-PL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l-PL" dirty="0"/>
              <a:t>z=W⋅x+b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a = f(z)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2280DD-72FA-4295-9C9C-D7849ED07216}"/>
              </a:ext>
            </a:extLst>
          </p:cNvPr>
          <p:cNvSpPr txBox="1">
            <a:spLocks/>
          </p:cNvSpPr>
          <p:nvPr/>
        </p:nvSpPr>
        <p:spPr>
          <a:xfrm>
            <a:off x="4287915" y="2576330"/>
            <a:ext cx="6169980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 =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 = weight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 =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f(⋅)= activation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= output (activation)</a:t>
            </a:r>
          </a:p>
        </p:txBody>
      </p:sp>
    </p:spTree>
    <p:extLst>
      <p:ext uri="{BB962C8B-B14F-4D97-AF65-F5344CB8AC3E}">
        <p14:creationId xmlns:p14="http://schemas.microsoft.com/office/powerpoint/2010/main" val="425760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24B2-A036-4F28-A224-97D38235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for an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C8AF-5563-4DB4-9EF4-8F8F8DBC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one hidden layer and one output layer the prediction will go this way:</a:t>
            </a:r>
          </a:p>
          <a:p>
            <a:pPr marL="0" indent="0">
              <a:buNone/>
            </a:pPr>
            <a:r>
              <a:rPr lang="en-US" dirty="0"/>
              <a:t>	z1 = w1x + b1</a:t>
            </a:r>
          </a:p>
          <a:p>
            <a:pPr marL="0" indent="0">
              <a:buNone/>
            </a:pPr>
            <a:r>
              <a:rPr lang="en-US" dirty="0"/>
              <a:t>	a1 = f(z1)</a:t>
            </a:r>
          </a:p>
          <a:p>
            <a:pPr marL="0" indent="0">
              <a:buNone/>
            </a:pPr>
            <a:r>
              <a:rPr lang="en-US" dirty="0"/>
              <a:t>		z2 = w2a1 + b2</a:t>
            </a:r>
          </a:p>
          <a:p>
            <a:pPr marL="0" indent="0">
              <a:buNone/>
            </a:pPr>
            <a:r>
              <a:rPr lang="en-US" dirty="0"/>
              <a:t>		y^ = f(z2)</a:t>
            </a:r>
          </a:p>
        </p:txBody>
      </p:sp>
    </p:spTree>
    <p:extLst>
      <p:ext uri="{BB962C8B-B14F-4D97-AF65-F5344CB8AC3E}">
        <p14:creationId xmlns:p14="http://schemas.microsoft.com/office/powerpoint/2010/main" val="192582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E9C8-D0B7-4162-AA70-7A014ACA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It’s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07E7-43C0-4B4B-A7A7-BA7316BF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 is how a network makes predictions. It’s the core mechanism during both training and testing. </a:t>
            </a:r>
          </a:p>
          <a:p>
            <a:r>
              <a:rPr lang="en-US" dirty="0"/>
              <a:t>During training, forward propagation gives us predicted outputs, which are then compared with true labels using a loss function. </a:t>
            </a:r>
          </a:p>
          <a:p>
            <a:r>
              <a:rPr lang="en-US" dirty="0"/>
              <a:t>Without forward propagation, the network has no way to evaluate its performance or update its parameters.</a:t>
            </a:r>
          </a:p>
        </p:txBody>
      </p:sp>
    </p:spTree>
    <p:extLst>
      <p:ext uri="{BB962C8B-B14F-4D97-AF65-F5344CB8AC3E}">
        <p14:creationId xmlns:p14="http://schemas.microsoft.com/office/powerpoint/2010/main" val="407280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B582-FB89-4FCE-A337-B437CFBC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1820-5F81-4617-BCF2-1E67E494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What id NON-LINEARITY?</a:t>
            </a:r>
          </a:p>
        </p:txBody>
      </p:sp>
    </p:spTree>
    <p:extLst>
      <p:ext uri="{BB962C8B-B14F-4D97-AF65-F5344CB8AC3E}">
        <p14:creationId xmlns:p14="http://schemas.microsoft.com/office/powerpoint/2010/main" val="91448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B0C8-5FBC-41E1-85EF-1265EA05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4C88-A74E-4CA2-923A-5A03F510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Linear: </a:t>
            </a:r>
          </a:p>
          <a:p>
            <a:pPr marL="457200" lvl="1" indent="0">
              <a:buNone/>
            </a:pPr>
            <a:r>
              <a:rPr lang="en-US" dirty="0"/>
              <a:t>	30 min exercise = 1 unit fitness, 60 min exercise = 2 units fitness</a:t>
            </a:r>
          </a:p>
          <a:p>
            <a:r>
              <a:rPr lang="en-US" dirty="0"/>
              <a:t>Non-linear:</a:t>
            </a:r>
          </a:p>
          <a:p>
            <a:pPr marL="914400" lvl="2" indent="0">
              <a:buNone/>
            </a:pPr>
            <a:r>
              <a:rPr lang="en-US" sz="2000" dirty="0"/>
              <a:t>First 30 min exercise = 2 unit (big gain), next 30 min exercise = 0.6 units (smaller gain), after 2 hours  = possible injury </a:t>
            </a:r>
          </a:p>
        </p:txBody>
      </p:sp>
    </p:spTree>
    <p:extLst>
      <p:ext uri="{BB962C8B-B14F-4D97-AF65-F5344CB8AC3E}">
        <p14:creationId xmlns:p14="http://schemas.microsoft.com/office/powerpoint/2010/main" val="394928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40C4-5D7E-4DEE-B415-4688BAA1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C9E0-AC57-40AC-82C2-EBB897AB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activation function</a:t>
            </a:r>
            <a:r>
              <a:rPr lang="en-US" dirty="0"/>
              <a:t> decides </a:t>
            </a:r>
            <a:r>
              <a:rPr lang="en-US" b="1" dirty="0"/>
              <a:t>whether a neuron should activate (fire)</a:t>
            </a:r>
            <a:r>
              <a:rPr lang="en-US" dirty="0"/>
              <a:t> or not. It takes the neuron’s input (weighted sum) and applies a </a:t>
            </a:r>
            <a:r>
              <a:rPr lang="en-US" b="1" dirty="0"/>
              <a:t>mathematical transformation</a:t>
            </a:r>
            <a:r>
              <a:rPr lang="en-US" dirty="0"/>
              <a:t>, introducing </a:t>
            </a:r>
            <a:r>
              <a:rPr lang="en-US" b="1" dirty="0"/>
              <a:t>non-linearity</a:t>
            </a:r>
            <a:r>
              <a:rPr lang="en-US" dirty="0"/>
              <a:t> into the model.</a:t>
            </a:r>
          </a:p>
          <a:p>
            <a:r>
              <a:rPr lang="en-US" dirty="0"/>
              <a:t>Without activation functions, a neural network would behave like a simple </a:t>
            </a:r>
            <a:r>
              <a:rPr lang="en-US" b="1" dirty="0"/>
              <a:t>linear regression</a:t>
            </a:r>
            <a:r>
              <a:rPr lang="en-US" dirty="0"/>
              <a:t> model — no matter how many layers it has.</a:t>
            </a:r>
          </a:p>
        </p:txBody>
      </p:sp>
    </p:spTree>
    <p:extLst>
      <p:ext uri="{BB962C8B-B14F-4D97-AF65-F5344CB8AC3E}">
        <p14:creationId xmlns:p14="http://schemas.microsoft.com/office/powerpoint/2010/main" val="3714203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548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Forward Pass, Activation Functions And Loss Functions</vt:lpstr>
      <vt:lpstr>MLP Notation</vt:lpstr>
      <vt:lpstr>1. Forward Propagation</vt:lpstr>
      <vt:lpstr>Formula for FP</vt:lpstr>
      <vt:lpstr>Forward pass for an MLP</vt:lpstr>
      <vt:lpstr>Why It’s Used</vt:lpstr>
      <vt:lpstr>Activation Functions</vt:lpstr>
      <vt:lpstr>The Exercise Analogy</vt:lpstr>
      <vt:lpstr>Activation functions</vt:lpstr>
      <vt:lpstr>Activation Functions</vt:lpstr>
      <vt:lpstr>Activation functions</vt:lpstr>
      <vt:lpstr>Activation Function Usage</vt:lpstr>
      <vt:lpstr>Loss Functions</vt:lpstr>
      <vt:lpstr>Loss Functions</vt:lpstr>
      <vt:lpstr>Loss Function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Pass, Activation Functions And Loss Functions</dc:title>
  <dc:creator>Musharraf Hamraz</dc:creator>
  <cp:lastModifiedBy>Musharraf Hamraz</cp:lastModifiedBy>
  <cp:revision>7</cp:revision>
  <dcterms:created xsi:type="dcterms:W3CDTF">2025-10-21T09:01:53Z</dcterms:created>
  <dcterms:modified xsi:type="dcterms:W3CDTF">2025-10-21T10:04:49Z</dcterms:modified>
</cp:coreProperties>
</file>