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58" r:id="rId6"/>
    <p:sldId id="269" r:id="rId7"/>
    <p:sldId id="270" r:id="rId8"/>
    <p:sldId id="271" r:id="rId9"/>
    <p:sldId id="260" r:id="rId10"/>
    <p:sldId id="265" r:id="rId11"/>
    <p:sldId id="259" r:id="rId12"/>
    <p:sldId id="261" r:id="rId13"/>
    <p:sldId id="262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6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86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5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8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3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3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74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6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8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3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44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2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6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B8A246-0E8A-4315-908B-DB2E489A985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B7E23B-AC21-4BD2-A904-B4BB24C7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BE35-FCB6-45AE-AA31-2F9A34F4D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343064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D9F2-DED2-4927-B9E1-2D3D4310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4E737C-A13E-4A98-8165-E69ACCB81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3" y="2485852"/>
            <a:ext cx="5094287" cy="3390016"/>
          </a:xfrm>
        </p:spPr>
      </p:pic>
    </p:spTree>
    <p:extLst>
      <p:ext uri="{BB962C8B-B14F-4D97-AF65-F5344CB8AC3E}">
        <p14:creationId xmlns:p14="http://schemas.microsoft.com/office/powerpoint/2010/main" val="50289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24F2-38DD-4015-B461-33F7A499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FBBC8-33E4-4C54-A1EF-EAF4D7EE3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Too many parameters</a:t>
            </a:r>
            <a:r>
              <a:rPr lang="en-US" dirty="0"/>
              <a:t> (model too complex for the data).</a:t>
            </a:r>
          </a:p>
          <a:p>
            <a:r>
              <a:rPr lang="en-US" dirty="0"/>
              <a:t>Not enough training data.</a:t>
            </a:r>
          </a:p>
          <a:p>
            <a:r>
              <a:rPr lang="en-US" b="1" dirty="0"/>
              <a:t>Noisy data</a:t>
            </a:r>
            <a:r>
              <a:rPr lang="en-US" dirty="0"/>
              <a:t> or poor data preprocessing.</a:t>
            </a:r>
          </a:p>
          <a:p>
            <a:r>
              <a:rPr lang="en-US" b="1" dirty="0"/>
              <a:t>Too many training epochs</a:t>
            </a:r>
            <a:r>
              <a:rPr lang="en-US" dirty="0"/>
              <a:t> (the model keeps learning specific patterns).</a:t>
            </a:r>
          </a:p>
        </p:txBody>
      </p:sp>
    </p:spTree>
    <p:extLst>
      <p:ext uri="{BB962C8B-B14F-4D97-AF65-F5344CB8AC3E}">
        <p14:creationId xmlns:p14="http://schemas.microsoft.com/office/powerpoint/2010/main" val="415921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7278-8353-4EC0-A8E0-45347545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prevent overfitting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C1DA-83F2-4FDD-A80C-3BF1ABB7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Early stopping </a:t>
            </a:r>
            <a:r>
              <a:rPr lang="en-US" dirty="0"/>
              <a:t>(stop training before overfitting starts)</a:t>
            </a:r>
          </a:p>
          <a:p>
            <a:r>
              <a:rPr lang="en-US" b="1" dirty="0"/>
              <a:t>Data augmentation </a:t>
            </a:r>
            <a:r>
              <a:rPr lang="en-US" dirty="0"/>
              <a:t>(add variations to data)</a:t>
            </a:r>
          </a:p>
          <a:p>
            <a:r>
              <a:rPr lang="en-US" b="1" dirty="0"/>
              <a:t>Regularization</a:t>
            </a:r>
            <a:r>
              <a:rPr lang="en-US" dirty="0"/>
              <a:t> (like L1, L2 penalties)</a:t>
            </a:r>
          </a:p>
          <a:p>
            <a:r>
              <a:rPr lang="en-US" dirty="0"/>
              <a:t>And </a:t>
            </a:r>
            <a:r>
              <a:rPr lang="en-US" b="1" dirty="0"/>
              <a:t>Dropout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BD38-C3D3-4C52-8584-08AE154F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3A25-C6AF-4BA0-873A-BEB9F69B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same few students always do all the work, the others won’t learn much.</a:t>
            </a:r>
            <a:br>
              <a:rPr lang="en-US" dirty="0"/>
            </a:br>
            <a:r>
              <a:rPr lang="en-US" dirty="0"/>
              <a:t>So, in each session, you randomly </a:t>
            </a:r>
            <a:r>
              <a:rPr lang="en-US" b="1" dirty="0"/>
              <a:t>ask some students to sit out</a:t>
            </a:r>
            <a:r>
              <a:rPr lang="en-US" dirty="0"/>
              <a:t> (dropout).</a:t>
            </a:r>
            <a:br>
              <a:rPr lang="en-US" dirty="0"/>
            </a:br>
            <a:r>
              <a:rPr lang="en-US" dirty="0"/>
              <a:t>Now, every student must learn to contribute — that leads to a more </a:t>
            </a:r>
            <a:r>
              <a:rPr lang="en-US" b="1" dirty="0"/>
              <a:t>robust and general team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3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C0ED-3E96-4A25-9B80-6BA8AFFC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52C4-FFA4-4546-A912-6C368DA1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163232"/>
            <a:ext cx="9601196" cy="384386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tensorflow.keras.models</a:t>
            </a:r>
            <a:r>
              <a:rPr lang="en-US" dirty="0"/>
              <a:t> import Sequential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tensorflow.keras.layers</a:t>
            </a:r>
            <a:r>
              <a:rPr lang="en-US" dirty="0"/>
              <a:t> import Dense, Dropout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model = Sequential([</a:t>
            </a:r>
          </a:p>
          <a:p>
            <a:pPr marL="0" indent="0">
              <a:buNone/>
            </a:pPr>
            <a:r>
              <a:rPr lang="en-US" dirty="0"/>
              <a:t> Dense(128, activation='</a:t>
            </a:r>
            <a:r>
              <a:rPr lang="en-US" dirty="0" err="1"/>
              <a:t>relu</a:t>
            </a:r>
            <a:r>
              <a:rPr lang="en-US" dirty="0"/>
              <a:t>', </a:t>
            </a:r>
            <a:r>
              <a:rPr lang="en-US" dirty="0" err="1"/>
              <a:t>input_dims</a:t>
            </a:r>
            <a:r>
              <a:rPr lang="en-US" dirty="0"/>
              <a:t> = 23)),</a:t>
            </a:r>
          </a:p>
          <a:p>
            <a:pPr marL="0" indent="0">
              <a:buNone/>
            </a:pPr>
            <a:r>
              <a:rPr lang="en-US" dirty="0"/>
              <a:t> Dropout(0.5),   # Drop 50% of neurons during training</a:t>
            </a:r>
          </a:p>
          <a:p>
            <a:pPr marL="0" indent="0">
              <a:buNone/>
            </a:pPr>
            <a:r>
              <a:rPr lang="en-US" dirty="0"/>
              <a:t> Dense(64, activation='</a:t>
            </a:r>
            <a:r>
              <a:rPr lang="en-US" dirty="0" err="1"/>
              <a:t>relu</a:t>
            </a:r>
            <a:r>
              <a:rPr lang="en-US" dirty="0"/>
              <a:t>'),</a:t>
            </a:r>
          </a:p>
          <a:p>
            <a:pPr marL="0" indent="0">
              <a:buNone/>
            </a:pPr>
            <a:r>
              <a:rPr lang="en-US" dirty="0"/>
              <a:t> Dropout(0.3),   # Drop 30% here</a:t>
            </a:r>
          </a:p>
          <a:p>
            <a:pPr marL="0" indent="0">
              <a:buNone/>
            </a:pPr>
            <a:r>
              <a:rPr lang="en-US" dirty="0"/>
              <a:t> Dense(10, activation='</a:t>
            </a:r>
            <a:r>
              <a:rPr lang="en-US" dirty="0" err="1"/>
              <a:t>softmax</a:t>
            </a:r>
            <a:r>
              <a:rPr lang="en-US" dirty="0"/>
              <a:t>’)</a:t>
            </a:r>
          </a:p>
          <a:p>
            <a:pPr marL="0" indent="0">
              <a:buNone/>
            </a:pPr>
            <a:r>
              <a:rPr lang="en-US" dirty="0"/>
              <a:t>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B1AAB91-A49B-47F6-ABD4-9C0AEBE7D2FF}"/>
              </a:ext>
            </a:extLst>
          </p:cNvPr>
          <p:cNvGrpSpPr/>
          <p:nvPr/>
        </p:nvGrpSpPr>
        <p:grpSpPr>
          <a:xfrm>
            <a:off x="2527300" y="2628899"/>
            <a:ext cx="6909928" cy="3098803"/>
            <a:chOff x="1549400" y="2654299"/>
            <a:chExt cx="6909928" cy="309880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E8752F-AF11-47F9-ADA0-F4513EB64E78}"/>
                </a:ext>
              </a:extLst>
            </p:cNvPr>
            <p:cNvSpPr/>
            <p:nvPr/>
          </p:nvSpPr>
          <p:spPr>
            <a:xfrm>
              <a:off x="4457700" y="2743200"/>
              <a:ext cx="635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C9C663-08AE-4961-97C2-BF1794B9D7CB}"/>
                </a:ext>
              </a:extLst>
            </p:cNvPr>
            <p:cNvSpPr/>
            <p:nvPr/>
          </p:nvSpPr>
          <p:spPr>
            <a:xfrm>
              <a:off x="4457700" y="4724402"/>
              <a:ext cx="635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448D15-1917-49E5-B7B4-9D1EDECFFCB4}"/>
                </a:ext>
              </a:extLst>
            </p:cNvPr>
            <p:cNvSpPr/>
            <p:nvPr/>
          </p:nvSpPr>
          <p:spPr>
            <a:xfrm>
              <a:off x="6642100" y="3708400"/>
              <a:ext cx="6350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9DE6C0-53E9-4343-9935-75EE7F4D4CA7}"/>
                </a:ext>
              </a:extLst>
            </p:cNvPr>
            <p:cNvSpPr/>
            <p:nvPr/>
          </p:nvSpPr>
          <p:spPr>
            <a:xfrm>
              <a:off x="1549400" y="5067302"/>
              <a:ext cx="635000" cy="685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862EC26-776B-4CF5-ABB5-4DC4F7414D64}"/>
                </a:ext>
              </a:extLst>
            </p:cNvPr>
            <p:cNvSpPr/>
            <p:nvPr/>
          </p:nvSpPr>
          <p:spPr>
            <a:xfrm>
              <a:off x="1549400" y="3797300"/>
              <a:ext cx="635000" cy="685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915559-F304-4D09-BE47-8D5ED329F180}"/>
                </a:ext>
              </a:extLst>
            </p:cNvPr>
            <p:cNvSpPr/>
            <p:nvPr/>
          </p:nvSpPr>
          <p:spPr>
            <a:xfrm>
              <a:off x="1549400" y="2654299"/>
              <a:ext cx="635000" cy="685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x1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AD273-2DC8-4A62-8BDF-E05D2E43994D}"/>
                </a:ext>
              </a:extLst>
            </p:cNvPr>
            <p:cNvCxnSpPr>
              <a:stCxn id="9" idx="6"/>
              <a:endCxn id="4" idx="2"/>
            </p:cNvCxnSpPr>
            <p:nvPr/>
          </p:nvCxnSpPr>
          <p:spPr>
            <a:xfrm>
              <a:off x="2184400" y="2997199"/>
              <a:ext cx="2273300" cy="88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E35B34-9D14-4342-9905-196897B67C71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2091406" y="3239666"/>
              <a:ext cx="2275347" cy="1733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7038C1-83B6-4D1E-AF15-8262BEE55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2353" y="3222731"/>
              <a:ext cx="2275347" cy="105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EDAC64-66D4-4B75-9FFD-DC2248EBC7E0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2182352" y="3328567"/>
              <a:ext cx="2368342" cy="1920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1EEE8F-3FBE-4E33-A83F-79EFF0EAE7D5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182352" y="4265299"/>
              <a:ext cx="2275348" cy="802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9019E5-2DF9-474F-92DF-1F98FE98B810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2182351" y="5067302"/>
              <a:ext cx="2275349" cy="207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F26986-9773-47AD-990D-523AB9CFBB32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4959350" y="3195215"/>
              <a:ext cx="1682750" cy="8560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66FCE8-6450-401F-98BE-A219B55C3339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4958325" y="4293767"/>
              <a:ext cx="1776769" cy="613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95DEB8-A0AC-402A-AF0A-3E46A99ED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8200" y="4051300"/>
              <a:ext cx="711200" cy="10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335202-B8AD-4053-A57E-73B65B4E0920}"/>
                </a:ext>
              </a:extLst>
            </p:cNvPr>
            <p:cNvSpPr txBox="1"/>
            <p:nvPr/>
          </p:nvSpPr>
          <p:spPr>
            <a:xfrm>
              <a:off x="2844800" y="2743200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68F2A0-5ADF-4453-9B0B-4C91E7933663}"/>
                </a:ext>
              </a:extLst>
            </p:cNvPr>
            <p:cNvSpPr txBox="1"/>
            <p:nvPr/>
          </p:nvSpPr>
          <p:spPr>
            <a:xfrm>
              <a:off x="2520950" y="3328567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C93327-6165-4845-AF7F-25F8C98EE53C}"/>
                </a:ext>
              </a:extLst>
            </p:cNvPr>
            <p:cNvSpPr txBox="1"/>
            <p:nvPr/>
          </p:nvSpPr>
          <p:spPr>
            <a:xfrm>
              <a:off x="2294606" y="3801602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A77BC8-DF61-48AF-844B-850597AF9C78}"/>
                </a:ext>
              </a:extLst>
            </p:cNvPr>
            <p:cNvSpPr txBox="1"/>
            <p:nvPr/>
          </p:nvSpPr>
          <p:spPr>
            <a:xfrm>
              <a:off x="2658812" y="4134952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9787A0-2655-42CA-8BAF-0B40429209AB}"/>
                </a:ext>
              </a:extLst>
            </p:cNvPr>
            <p:cNvSpPr txBox="1"/>
            <p:nvPr/>
          </p:nvSpPr>
          <p:spPr>
            <a:xfrm>
              <a:off x="2277812" y="4605870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801309-1818-4FEA-9597-109D865F445A}"/>
                </a:ext>
              </a:extLst>
            </p:cNvPr>
            <p:cNvSpPr txBox="1"/>
            <p:nvPr/>
          </p:nvSpPr>
          <p:spPr>
            <a:xfrm>
              <a:off x="2849312" y="5126003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15D9DF-25CE-4EB1-8F57-C9C274458E1C}"/>
                </a:ext>
              </a:extLst>
            </p:cNvPr>
            <p:cNvSpPr txBox="1"/>
            <p:nvPr/>
          </p:nvSpPr>
          <p:spPr>
            <a:xfrm>
              <a:off x="5546725" y="4636667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A63E41-8BBA-47B4-BA58-05CAAED92A82}"/>
                </a:ext>
              </a:extLst>
            </p:cNvPr>
            <p:cNvSpPr txBox="1"/>
            <p:nvPr/>
          </p:nvSpPr>
          <p:spPr>
            <a:xfrm>
              <a:off x="5676900" y="3222731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5502C5-5CEA-4A54-890C-BEF636F1A456}"/>
                </a:ext>
              </a:extLst>
            </p:cNvPr>
            <p:cNvSpPr txBox="1"/>
            <p:nvPr/>
          </p:nvSpPr>
          <p:spPr>
            <a:xfrm>
              <a:off x="7951328" y="3866634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Y^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D303DE-4F62-473E-BE8A-C07B721A1143}"/>
                </a:ext>
              </a:extLst>
            </p:cNvPr>
            <p:cNvSpPr txBox="1"/>
            <p:nvPr/>
          </p:nvSpPr>
          <p:spPr>
            <a:xfrm>
              <a:off x="5149850" y="2799317"/>
              <a:ext cx="52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55E620-DC32-47AA-9CFD-7206E6AE4E1A}"/>
                </a:ext>
              </a:extLst>
            </p:cNvPr>
            <p:cNvSpPr txBox="1"/>
            <p:nvPr/>
          </p:nvSpPr>
          <p:spPr>
            <a:xfrm>
              <a:off x="5016500" y="5096937"/>
              <a:ext cx="52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AC217DA-060E-4F97-BF75-E7515E4450E7}"/>
                </a:ext>
              </a:extLst>
            </p:cNvPr>
            <p:cNvSpPr txBox="1"/>
            <p:nvPr/>
          </p:nvSpPr>
          <p:spPr>
            <a:xfrm>
              <a:off x="7204075" y="4134952"/>
              <a:ext cx="527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942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DDB1-4942-4284-A00C-692B7612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159F-226E-4187-A140-9FC073A1A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</a:t>
            </a:r>
            <a:r>
              <a:rPr lang="en-US" sz="1600" dirty="0"/>
              <a:t>new</a:t>
            </a:r>
            <a:r>
              <a:rPr lang="pl-PL" dirty="0"/>
              <a:t>=W</a:t>
            </a:r>
            <a:r>
              <a:rPr lang="en-US" sz="1600" dirty="0"/>
              <a:t>old </a:t>
            </a:r>
            <a:r>
              <a:rPr lang="pl-PL" dirty="0"/>
              <a:t>−</a:t>
            </a:r>
            <a:r>
              <a:rPr lang="en-US" dirty="0"/>
              <a:t> </a:t>
            </a:r>
            <a:r>
              <a:rPr lang="pl-PL" dirty="0"/>
              <a:t>η</a:t>
            </a:r>
            <a:r>
              <a:rPr lang="en-US" dirty="0"/>
              <a:t> * </a:t>
            </a:r>
            <a:r>
              <a:rPr lang="pl-PL" dirty="0"/>
              <a:t>∂L​ </a:t>
            </a:r>
            <a:r>
              <a:rPr lang="en-US" dirty="0"/>
              <a:t>/</a:t>
            </a:r>
            <a:r>
              <a:rPr lang="pl-PL" dirty="0"/>
              <a:t> ∂ W</a:t>
            </a:r>
            <a:r>
              <a:rPr lang="en-US" sz="1600" dirty="0"/>
              <a:t>old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where:</a:t>
            </a:r>
            <a:endParaRPr lang="pl-PL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η is the </a:t>
            </a:r>
            <a:r>
              <a:rPr lang="en-US" b="1" dirty="0"/>
              <a:t>learning rate</a:t>
            </a:r>
            <a:r>
              <a:rPr lang="en-US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 is the </a:t>
            </a:r>
            <a:r>
              <a:rPr lang="en-US" b="1" dirty="0"/>
              <a:t>loss function</a:t>
            </a:r>
            <a:r>
              <a:rPr lang="en-US" dirty="0"/>
              <a:t>,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∂L / ∂W​ is the </a:t>
            </a:r>
            <a:r>
              <a:rPr lang="en-US" b="1" dirty="0"/>
              <a:t>gradient of loss with respect to weights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7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6E6B-A24B-40C1-A5E0-A80EAECF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C0D7D-09F7-41F9-83B5-1E6E2AC9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learning rate (η)</a:t>
            </a:r>
            <a:r>
              <a:rPr lang="en-US" dirty="0"/>
              <a:t> is one of the most important hyperparameters in the training of a neural network.</a:t>
            </a:r>
            <a:br>
              <a:rPr lang="en-US" dirty="0"/>
            </a:br>
            <a:r>
              <a:rPr lang="en-US" dirty="0"/>
              <a:t>It controls </a:t>
            </a:r>
            <a:r>
              <a:rPr lang="en-US" b="1" dirty="0"/>
              <a:t>how much the weights are adjusted</a:t>
            </a:r>
            <a:r>
              <a:rPr lang="en-US" dirty="0"/>
              <a:t> during each step of the optimization process (like gradient descent).</a:t>
            </a:r>
          </a:p>
          <a:p>
            <a:r>
              <a:rPr lang="en-US" dirty="0"/>
              <a:t>If </a:t>
            </a:r>
            <a:r>
              <a:rPr lang="en-US" b="1" dirty="0"/>
              <a:t>too high →</a:t>
            </a:r>
            <a:r>
              <a:rPr lang="en-US" dirty="0"/>
              <a:t> unstable training or divergence.</a:t>
            </a:r>
          </a:p>
          <a:p>
            <a:r>
              <a:rPr lang="en-US" dirty="0"/>
              <a:t>If </a:t>
            </a:r>
            <a:r>
              <a:rPr lang="en-US" b="1" dirty="0"/>
              <a:t>too low →</a:t>
            </a:r>
            <a:r>
              <a:rPr lang="en-US" dirty="0"/>
              <a:t> extremely slow learning.</a:t>
            </a:r>
          </a:p>
        </p:txBody>
      </p:sp>
    </p:spTree>
    <p:extLst>
      <p:ext uri="{BB962C8B-B14F-4D97-AF65-F5344CB8AC3E}">
        <p14:creationId xmlns:p14="http://schemas.microsoft.com/office/powerpoint/2010/main" val="385323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45B76A-CEFD-4147-BD0C-515755C88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73383"/>
            <a:ext cx="9385300" cy="5002485"/>
          </a:xfrm>
        </p:spPr>
      </p:pic>
    </p:spTree>
    <p:extLst>
      <p:ext uri="{BB962C8B-B14F-4D97-AF65-F5344CB8AC3E}">
        <p14:creationId xmlns:p14="http://schemas.microsoft.com/office/powerpoint/2010/main" val="25375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D741-8681-48C5-88B4-814B5342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3064-0184-406F-911B-6D0B8B2F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it is:</a:t>
            </a:r>
          </a:p>
          <a:p>
            <a:pPr lvl="1"/>
            <a:r>
              <a:rPr lang="en-US" dirty="0"/>
              <a:t>Gradients (used to update weights) become </a:t>
            </a:r>
            <a:r>
              <a:rPr lang="en-US" b="1" dirty="0"/>
              <a:t>extremely small</a:t>
            </a:r>
            <a:r>
              <a:rPr lang="en-US" dirty="0"/>
              <a:t> as they are backpropagated through many layers.</a:t>
            </a:r>
          </a:p>
          <a:p>
            <a:pPr lvl="1"/>
            <a:r>
              <a:rPr lang="en-US" dirty="0"/>
              <a:t>This causes </a:t>
            </a:r>
            <a:r>
              <a:rPr lang="en-US" b="1" dirty="0"/>
              <a:t>early layers to learn very slowly</a:t>
            </a:r>
            <a:r>
              <a:rPr lang="en-US" dirty="0"/>
              <a:t> or </a:t>
            </a:r>
            <a:r>
              <a:rPr lang="en-US" b="1" dirty="0"/>
              <a:t>not at all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65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9D36-57E8-4FEE-96E0-70BE3614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73E6-AF56-46B9-AA81-27D901FF8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Slow convergence</a:t>
            </a:r>
            <a:r>
              <a:rPr lang="en-US" dirty="0"/>
              <a:t> or </a:t>
            </a:r>
            <a:r>
              <a:rPr lang="en-US" b="1" dirty="0"/>
              <a:t>no learning</a:t>
            </a:r>
            <a:r>
              <a:rPr lang="en-US" dirty="0"/>
              <a:t> in deep networks.</a:t>
            </a:r>
          </a:p>
          <a:p>
            <a:r>
              <a:rPr lang="en-US" dirty="0"/>
              <a:t>Model may get stuck at </a:t>
            </a:r>
            <a:r>
              <a:rPr lang="en-US" b="1" dirty="0"/>
              <a:t>high loss values</a:t>
            </a:r>
            <a:r>
              <a:rPr lang="en-US" dirty="0"/>
              <a:t>.</a:t>
            </a:r>
          </a:p>
          <a:p>
            <a:r>
              <a:rPr lang="en-US" dirty="0"/>
              <a:t>Training accuracy improves very slowly or not at all.</a:t>
            </a:r>
          </a:p>
          <a:p>
            <a:r>
              <a:rPr lang="en-US" dirty="0"/>
              <a:t>Especially common when sigmoid is used in hidden layers.</a:t>
            </a:r>
          </a:p>
        </p:txBody>
      </p:sp>
    </p:spTree>
    <p:extLst>
      <p:ext uri="{BB962C8B-B14F-4D97-AF65-F5344CB8AC3E}">
        <p14:creationId xmlns:p14="http://schemas.microsoft.com/office/powerpoint/2010/main" val="385435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89F6-3FA7-4DB5-BCF7-D4B10F24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prevent Vanishing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C98A-9A9A-4D82-9E24-445C652E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better activation functions (</a:t>
            </a:r>
            <a:r>
              <a:rPr lang="en-US" dirty="0" err="1"/>
              <a:t>ReLU</a:t>
            </a:r>
            <a:r>
              <a:rPr lang="en-US" dirty="0"/>
              <a:t>, Leaky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Batch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20028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2575-600D-429D-927A-C0B640F4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4C2A-AC33-4443-AE51-81A44C52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train a neural network, our goal is to make it </a:t>
            </a:r>
            <a:r>
              <a:rPr lang="en-US" b="1" dirty="0"/>
              <a:t>generalize well</a:t>
            </a:r>
            <a:r>
              <a:rPr lang="en-US" dirty="0"/>
              <a:t> — that means it should perform well not only on the training data but also on </a:t>
            </a:r>
            <a:r>
              <a:rPr lang="en-US" b="1" dirty="0"/>
              <a:t>new, unseen data</a:t>
            </a:r>
            <a:r>
              <a:rPr lang="en-US" dirty="0"/>
              <a:t> (like test data).</a:t>
            </a:r>
          </a:p>
          <a:p>
            <a:r>
              <a:rPr lang="en-US" dirty="0"/>
              <a:t>However, sometimes the model </a:t>
            </a:r>
            <a:r>
              <a:rPr lang="en-US" b="1" dirty="0"/>
              <a:t>memorizes</a:t>
            </a:r>
            <a:r>
              <a:rPr lang="en-US" dirty="0"/>
              <a:t> the training data instead of </a:t>
            </a:r>
            <a:r>
              <a:rPr lang="en-US" b="1" dirty="0"/>
              <a:t>learning patterns</a:t>
            </a:r>
            <a:r>
              <a:rPr lang="en-US" dirty="0"/>
              <a:t> from it.</a:t>
            </a:r>
            <a:br>
              <a:rPr lang="en-US" dirty="0"/>
            </a:br>
            <a:r>
              <a:rPr lang="en-US" dirty="0"/>
              <a:t>When that happens, the model performs </a:t>
            </a:r>
            <a:r>
              <a:rPr lang="en-US" b="1" dirty="0"/>
              <a:t>very well on training data</a:t>
            </a:r>
            <a:r>
              <a:rPr lang="en-US" dirty="0"/>
              <a:t> but </a:t>
            </a:r>
            <a:r>
              <a:rPr lang="en-US" b="1" dirty="0"/>
              <a:t>poorly on test data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07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</TotalTime>
  <Words>503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Backpropagation</vt:lpstr>
      <vt:lpstr>PowerPoint Presentation</vt:lpstr>
      <vt:lpstr>Mathematically</vt:lpstr>
      <vt:lpstr>Learning Rate</vt:lpstr>
      <vt:lpstr>PowerPoint Presentation</vt:lpstr>
      <vt:lpstr>Vanishing Gradient</vt:lpstr>
      <vt:lpstr>Effects on Training</vt:lpstr>
      <vt:lpstr>How to prevent Vanishing Gradient</vt:lpstr>
      <vt:lpstr>Overfitting </vt:lpstr>
      <vt:lpstr>Overfitting </vt:lpstr>
      <vt:lpstr>Overfitting </vt:lpstr>
      <vt:lpstr>How to prevent overfitting  </vt:lpstr>
      <vt:lpstr>Dropout </vt:lpstr>
      <vt:lpstr>Dropouts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Musharraf Hamraz</dc:creator>
  <cp:lastModifiedBy>Musharraf Hamraz</cp:lastModifiedBy>
  <cp:revision>6</cp:revision>
  <dcterms:created xsi:type="dcterms:W3CDTF">2025-10-22T07:27:09Z</dcterms:created>
  <dcterms:modified xsi:type="dcterms:W3CDTF">2025-10-22T09:28:54Z</dcterms:modified>
</cp:coreProperties>
</file>