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2" r:id="rId6"/>
    <p:sldId id="266" r:id="rId7"/>
    <p:sldId id="263" r:id="rId8"/>
    <p:sldId id="265" r:id="rId9"/>
    <p:sldId id="267" r:id="rId10"/>
    <p:sldId id="268" r:id="rId11"/>
    <p:sldId id="290" r:id="rId12"/>
    <p:sldId id="291" r:id="rId13"/>
    <p:sldId id="269" r:id="rId14"/>
    <p:sldId id="271" r:id="rId15"/>
    <p:sldId id="270" r:id="rId16"/>
    <p:sldId id="292" r:id="rId17"/>
    <p:sldId id="286" r:id="rId18"/>
    <p:sldId id="272" r:id="rId19"/>
    <p:sldId id="279" r:id="rId20"/>
    <p:sldId id="280" r:id="rId21"/>
    <p:sldId id="283" r:id="rId22"/>
    <p:sldId id="293" r:id="rId23"/>
    <p:sldId id="294" r:id="rId24"/>
    <p:sldId id="273" r:id="rId25"/>
    <p:sldId id="277" r:id="rId26"/>
    <p:sldId id="278" r:id="rId27"/>
    <p:sldId id="281" r:id="rId28"/>
    <p:sldId id="282" r:id="rId29"/>
    <p:sldId id="261" r:id="rId30"/>
    <p:sldId id="295" r:id="rId31"/>
    <p:sldId id="288" r:id="rId32"/>
    <p:sldId id="287" r:id="rId33"/>
    <p:sldId id="289" r:id="rId34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 autoAdjust="0"/>
    <p:restoredTop sz="95291" autoAdjust="0"/>
  </p:normalViewPr>
  <p:slideViewPr>
    <p:cSldViewPr>
      <p:cViewPr varScale="1">
        <p:scale>
          <a:sx n="88" d="100"/>
          <a:sy n="88" d="100"/>
        </p:scale>
        <p:origin x="1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2230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260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B4D5E-8EFC-4035-AC05-9855C03EE5E4}" type="datetime1">
              <a:rPr lang="en-US" smtClean="0"/>
              <a:t>1/10/2021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80030-9408-4052-9D4B-D96107C46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8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bc233/references/_ibc233_who_uses_System_i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knowledgecenter/en/ssw_ibm_i_74/rzahg/welcome.htm" TargetMode="External"/><Relationship Id="rId2" Type="http://schemas.openxmlformats.org/officeDocument/2006/relationships/hyperlink" Target="https://ict.senecacollege.ca/~bci433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\\www.ibm.com\servers\eserver\iseries\hardware\smallmed\810\index.html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BCI433 - IBM </a:t>
            </a:r>
            <a:r>
              <a:rPr lang="en-CA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Business Computing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1: Introduction to IBM </a:t>
            </a:r>
            <a:r>
              <a:rPr lang="en-US" dirty="0" err="1"/>
              <a:t>i</a:t>
            </a:r>
            <a:r>
              <a:rPr lang="en-US" dirty="0"/>
              <a:t> &amp; </a:t>
            </a:r>
          </a:p>
          <a:p>
            <a:r>
              <a:rPr lang="en-US" dirty="0"/>
              <a:t>Writing CLLE Programs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9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ffectLst/>
              </a:rPr>
              <a:t>IBM </a:t>
            </a:r>
            <a:r>
              <a:rPr lang="en-US" altLang="en-US" dirty="0" err="1">
                <a:effectLst/>
              </a:rPr>
              <a:t>i</a:t>
            </a:r>
            <a:r>
              <a:rPr lang="en-US" altLang="en-US" dirty="0">
                <a:effectLst/>
              </a:rPr>
              <a:t> – A Business System</a:t>
            </a:r>
            <a:endParaRPr lang="en-CA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Used by Banks, Retailers, …, e.g.</a:t>
            </a:r>
          </a:p>
          <a:p>
            <a:pPr lvl="1"/>
            <a:r>
              <a:rPr lang="en-CA" dirty="0"/>
              <a:t>McDonald's Canada </a:t>
            </a:r>
          </a:p>
          <a:p>
            <a:pPr lvl="1"/>
            <a:r>
              <a:rPr lang="en-CA" dirty="0"/>
              <a:t>Canadian Tire (</a:t>
            </a:r>
            <a:r>
              <a:rPr lang="en-CA" sz="2400" dirty="0"/>
              <a:t>head office and one in every store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Kraft Foods </a:t>
            </a:r>
          </a:p>
          <a:p>
            <a:pPr lvl="1"/>
            <a:r>
              <a:rPr lang="en-CA" dirty="0"/>
              <a:t>Loblaws </a:t>
            </a:r>
          </a:p>
          <a:p>
            <a:pPr lvl="1"/>
            <a:r>
              <a:rPr lang="en-CA" dirty="0"/>
              <a:t>Holt Renfrew </a:t>
            </a:r>
          </a:p>
          <a:p>
            <a:pPr lvl="1"/>
            <a:r>
              <a:rPr lang="en-CA" dirty="0"/>
              <a:t>Coca Cola </a:t>
            </a:r>
          </a:p>
          <a:p>
            <a:pPr lvl="1"/>
            <a:endParaRPr lang="en-CA" dirty="0"/>
          </a:p>
          <a:p>
            <a:pPr lvl="1"/>
            <a:r>
              <a:rPr lang="en-CA" dirty="0">
                <a:hlinkClick r:id="rId2"/>
              </a:rPr>
              <a:t>more…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ffectLst/>
              </a:rPr>
              <a:t>IBM </a:t>
            </a:r>
            <a:r>
              <a:rPr lang="en-US" altLang="en-US" dirty="0" err="1">
                <a:effectLst/>
              </a:rPr>
              <a:t>i</a:t>
            </a:r>
            <a:r>
              <a:rPr lang="en-US" altLang="en-US" dirty="0">
                <a:effectLst/>
              </a:rPr>
              <a:t> – A Database System</a:t>
            </a:r>
            <a:endParaRPr lang="en-CA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Database is built in...not added on</a:t>
            </a:r>
          </a:p>
          <a:p>
            <a:r>
              <a:rPr lang="en-CA" sz="2800" dirty="0"/>
              <a:t>All data accessed through integrated data base</a:t>
            </a:r>
          </a:p>
          <a:p>
            <a:r>
              <a:rPr lang="en-CA" sz="2800" dirty="0"/>
              <a:t>DB2 UDB for IBM </a:t>
            </a:r>
            <a:r>
              <a:rPr lang="en-CA" sz="2800" dirty="0" err="1"/>
              <a:t>i</a:t>
            </a:r>
            <a:r>
              <a:rPr lang="en-CA" sz="2800" dirty="0"/>
              <a:t> does not have a data base package</a:t>
            </a:r>
          </a:p>
          <a:p>
            <a:r>
              <a:rPr lang="en-CA" sz="2800" dirty="0"/>
              <a:t>IBM </a:t>
            </a:r>
            <a:r>
              <a:rPr lang="en-CA" sz="2800" dirty="0" err="1"/>
              <a:t>i</a:t>
            </a:r>
            <a:r>
              <a:rPr lang="en-CA" sz="2800" dirty="0"/>
              <a:t> is a data base machine</a:t>
            </a:r>
          </a:p>
          <a:p>
            <a:r>
              <a:rPr lang="en-CA" sz="2800" dirty="0"/>
              <a:t>IBM </a:t>
            </a:r>
            <a:r>
              <a:rPr lang="en-CA" sz="2800" dirty="0" err="1"/>
              <a:t>i</a:t>
            </a:r>
            <a:r>
              <a:rPr lang="en-CA" sz="2800" dirty="0"/>
              <a:t> was designed with a relational database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0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effectLst/>
              </a:rPr>
              <a:t>RELIABLE – Why we need IBM </a:t>
            </a:r>
            <a:r>
              <a:rPr lang="en-US" altLang="en-US" sz="4000" dirty="0" err="1">
                <a:effectLst/>
              </a:rPr>
              <a:t>i</a:t>
            </a:r>
            <a:endParaRPr lang="en-CA" sz="40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1036712"/>
          </a:xfrm>
        </p:spPr>
        <p:txBody>
          <a:bodyPr>
            <a:normAutofit/>
          </a:bodyPr>
          <a:lstStyle/>
          <a:p>
            <a:r>
              <a:rPr lang="en-CA" sz="2800" dirty="0"/>
              <a:t>“Platform Availability: Can You Spare a Minute” Gartner Group study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102CC0-8F7D-4A6E-8866-1C2CC095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93059"/>
            <a:ext cx="6912768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Power System in Seneca</a:t>
            </a:r>
            <a:endParaRPr lang="en-CA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525963"/>
          </a:xfrm>
        </p:spPr>
        <p:txBody>
          <a:bodyPr/>
          <a:lstStyle/>
          <a:p>
            <a:r>
              <a:rPr lang="en-CA" sz="2800" dirty="0"/>
              <a:t>Server name: ZEUS</a:t>
            </a:r>
          </a:p>
          <a:p>
            <a:r>
              <a:rPr lang="en-CA" sz="2800" dirty="0"/>
              <a:t>Installed: in January, 2009.</a:t>
            </a:r>
          </a:p>
          <a:p>
            <a:r>
              <a:rPr lang="en-CA" sz="2800" dirty="0"/>
              <a:t>Model: IBM Power 520 Express</a:t>
            </a:r>
          </a:p>
          <a:p>
            <a:r>
              <a:rPr lang="en-CA" sz="2800" dirty="0"/>
              <a:t>URL: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zeus.senecac.on.ca</a:t>
            </a:r>
          </a:p>
          <a:p>
            <a:endParaRPr lang="en-CA" sz="2800" dirty="0">
              <a:effectLst/>
            </a:endParaRPr>
          </a:p>
          <a:p>
            <a:pPr marL="0" indent="0">
              <a:buNone/>
            </a:pPr>
            <a:r>
              <a:rPr lang="en-CA" sz="2800" dirty="0" err="1">
                <a:effectLst/>
              </a:rPr>
              <a:t>PowerVM</a:t>
            </a:r>
            <a:r>
              <a:rPr lang="en-CA" sz="2800" dirty="0">
                <a:effectLst/>
              </a:rPr>
              <a:t> Partitioning IBM AIX,  IBM </a:t>
            </a:r>
            <a:r>
              <a:rPr lang="en-CA" sz="2800" dirty="0" err="1">
                <a:effectLst/>
              </a:rPr>
              <a:t>i</a:t>
            </a:r>
            <a:r>
              <a:rPr lang="en-CA" sz="2800" dirty="0">
                <a:effectLst/>
              </a:rPr>
              <a:t>, and Linux on a Single POWER6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 descr="A picture containing black, sitting, monitor, refrigerator&#10;&#10;Description automatically generated">
            <a:extLst>
              <a:ext uri="{FF2B5EF4-FFF2-40B4-BE49-F238E27FC236}">
                <a16:creationId xmlns:a16="http://schemas.microsoft.com/office/drawing/2014/main" id="{47FFD772-2E3F-4C1E-97BC-C0792C02A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546225"/>
            <a:ext cx="20764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56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4400" dirty="0">
                <a:latin typeface="+mj-lt"/>
              </a:rPr>
              <a:t>Connectivity Tools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685800" y="1905000"/>
            <a:ext cx="7924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+mn-lt"/>
              </a:rPr>
              <a:t>Access Client Solutions (</a:t>
            </a:r>
            <a:r>
              <a:rPr lang="en-US" altLang="en-US" sz="2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ACS</a:t>
            </a:r>
            <a:r>
              <a:rPr lang="en-US" altLang="en-US" sz="2600" dirty="0">
                <a:latin typeface="+mn-lt"/>
              </a:rPr>
              <a:t>)</a:t>
            </a:r>
          </a:p>
          <a:p>
            <a:pPr marL="800100" lvl="1" indent="-342900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5250 Emulator</a:t>
            </a:r>
            <a:r>
              <a:rPr lang="en-US" altLang="en-US" sz="2400" dirty="0">
                <a:latin typeface="+mn-lt"/>
              </a:rPr>
              <a:t>, Navigator for </a:t>
            </a:r>
            <a:r>
              <a:rPr lang="en-US" altLang="en-US" sz="2400" dirty="0" err="1">
                <a:latin typeface="+mn-lt"/>
              </a:rPr>
              <a:t>i</a:t>
            </a:r>
            <a:endParaRPr lang="en-US" altLang="en-US" sz="2400" dirty="0"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n-lt"/>
              </a:rPr>
              <a:t>Production Environment</a:t>
            </a:r>
            <a:endParaRPr lang="en-US" altLang="en-US" sz="2000" dirty="0">
              <a:latin typeface="+mn-lt"/>
            </a:endParaRPr>
          </a:p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+mn-lt"/>
              </a:rPr>
              <a:t>Rational Developer for </a:t>
            </a:r>
            <a:r>
              <a:rPr lang="en-US" altLang="en-US" sz="2600" dirty="0" err="1">
                <a:latin typeface="+mn-lt"/>
              </a:rPr>
              <a:t>i</a:t>
            </a:r>
            <a:r>
              <a:rPr lang="en-US" altLang="en-US" sz="2600" dirty="0">
                <a:latin typeface="+mn-lt"/>
              </a:rPr>
              <a:t> (</a:t>
            </a:r>
            <a:r>
              <a:rPr lang="en-US" altLang="en-US" sz="2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RDi</a:t>
            </a:r>
            <a:r>
              <a:rPr lang="en-US" altLang="en-US" sz="2600" dirty="0">
                <a:latin typeface="+mn-lt"/>
              </a:rPr>
              <a:t>)</a:t>
            </a:r>
          </a:p>
          <a:p>
            <a:pPr marL="914400" lvl="1" indent="-457200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n-lt"/>
              </a:rPr>
              <a:t>The Eclipse-based Rational IDE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600" dirty="0" err="1">
                <a:latin typeface="+mn-lt"/>
              </a:rPr>
              <a:t>MochaSoft</a:t>
            </a:r>
            <a:endParaRPr lang="en-US" altLang="en-US" sz="2600" dirty="0">
              <a:latin typeface="+mn-lt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 dirty="0">
                <a:latin typeface="+mn-lt"/>
              </a:rPr>
              <a:t>5250 Emulator</a:t>
            </a:r>
            <a:endParaRPr lang="en-US" altLang="en-US" sz="2000" dirty="0">
              <a:latin typeface="+mn-lt"/>
            </a:endParaRPr>
          </a:p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CA" altLang="en-US" sz="2600" dirty="0" err="1">
                <a:latin typeface="+mn-lt"/>
              </a:rPr>
              <a:t>Websphere</a:t>
            </a:r>
            <a:r>
              <a:rPr lang="en-CA" altLang="en-US" sz="2600" dirty="0">
                <a:latin typeface="+mn-lt"/>
              </a:rPr>
              <a:t> </a:t>
            </a:r>
            <a:r>
              <a:rPr lang="en-CA" altLang="en-US" sz="2600" dirty="0" err="1">
                <a:latin typeface="+mn-lt"/>
              </a:rPr>
              <a:t>Devbelopment</a:t>
            </a:r>
            <a:r>
              <a:rPr lang="en-CA" altLang="en-US" sz="2600" dirty="0">
                <a:latin typeface="+mn-lt"/>
              </a:rPr>
              <a:t> Studio Client (WDSC) (large install)</a:t>
            </a:r>
            <a:endParaRPr lang="en-US" altLang="en-US" sz="26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87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576" y="522693"/>
            <a:ext cx="7772400" cy="792087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effectLst/>
              </a:rPr>
              <a:t>Let’s sign on!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9458" name="Picture 2" descr="http://upload.wikimedia.org/wikipedia/commons/thumb/5/5d/Terminal-ibm3486.jpg/330px-Terminal-ibm348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8668"/>
            <a:ext cx="3530118" cy="279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859113-2907-4D12-B4B4-124017FC6245}"/>
              </a:ext>
            </a:extLst>
          </p:cNvPr>
          <p:cNvSpPr txBox="1"/>
          <p:nvPr/>
        </p:nvSpPr>
        <p:spPr>
          <a:xfrm>
            <a:off x="4678328" y="4780672"/>
            <a:ext cx="37497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IBM 3486 Terminal with 5250 functionality, From Wikipedia </a:t>
            </a:r>
            <a:endParaRPr lang="en-US" sz="10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84EB1-B10D-4D1F-9DCD-32480C0A5518}"/>
              </a:ext>
            </a:extLst>
          </p:cNvPr>
          <p:cNvSpPr txBox="1"/>
          <p:nvPr/>
        </p:nvSpPr>
        <p:spPr>
          <a:xfrm>
            <a:off x="304801" y="1828072"/>
            <a:ext cx="424461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/>
              <a:t>Using IBM </a:t>
            </a:r>
            <a:r>
              <a:rPr lang="en-US" sz="2600" dirty="0" err="1"/>
              <a:t>i</a:t>
            </a:r>
            <a:r>
              <a:rPr lang="en-US" sz="2600" dirty="0"/>
              <a:t> ACS (5250 Emulator, Green/White Screen)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300" dirty="0"/>
              <a:t>Find the Handouts file ACS_Setup-2197.pdf, then follow the instruction to install ACS.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300" dirty="0"/>
              <a:t>Your IBM </a:t>
            </a:r>
            <a:r>
              <a:rPr lang="en-US" sz="2300" dirty="0" err="1"/>
              <a:t>i</a:t>
            </a:r>
            <a:r>
              <a:rPr lang="en-US" sz="2300" dirty="0"/>
              <a:t> (Zeus) server </a:t>
            </a:r>
            <a:r>
              <a:rPr lang="en-US" sz="2300" dirty="0" err="1"/>
              <a:t>userid</a:t>
            </a:r>
            <a:r>
              <a:rPr lang="en-US" sz="2300" dirty="0"/>
              <a:t>/password can be found in the Grade Center on Blackboard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3750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>
                <a:effectLst/>
              </a:rPr>
              <a:t>Simple CL Commands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412776"/>
            <a:ext cx="8540750" cy="4686399"/>
          </a:xfrm>
        </p:spPr>
        <p:txBody>
          <a:bodyPr/>
          <a:lstStyle/>
          <a:p>
            <a:pPr eaLnBrk="1" hangingPunct="1"/>
            <a:r>
              <a:rPr lang="en-GB" altLang="en-US" sz="2400" dirty="0"/>
              <a:t>Sign off: </a:t>
            </a:r>
            <a:r>
              <a:rPr lang="en-GB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SIGNOFF</a:t>
            </a:r>
          </a:p>
          <a:p>
            <a:pPr eaLnBrk="1" hangingPunct="1"/>
            <a:r>
              <a:rPr lang="en-GB" altLang="en-US" sz="2400" dirty="0"/>
              <a:t>Run a menu "main": </a:t>
            </a:r>
            <a:r>
              <a:rPr lang="en-GB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 MAIN </a:t>
            </a:r>
          </a:p>
          <a:p>
            <a:pPr eaLnBrk="1" hangingPunct="1"/>
            <a:r>
              <a:rPr lang="en-GB" altLang="en-US" sz="2400" dirty="0"/>
              <a:t>Send message "HELLO" to yourself, e.g. DS433A35:</a:t>
            </a:r>
          </a:p>
          <a:p>
            <a:pPr marL="400050" lvl="1" indent="0" eaLnBrk="1" hangingPunct="1">
              <a:buNone/>
            </a:pPr>
            <a:r>
              <a:rPr lang="en-GB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SNDMSG MSG(HELLO) TOUSR(DS433A35)</a:t>
            </a:r>
          </a:p>
          <a:p>
            <a:pPr eaLnBrk="1" hangingPunct="1"/>
            <a:r>
              <a:rPr lang="en-GB" altLang="en-US" sz="2400" dirty="0"/>
              <a:t>Display message: </a:t>
            </a:r>
            <a:r>
              <a:rPr lang="en-GB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DSPMSG</a:t>
            </a:r>
          </a:p>
          <a:p>
            <a:pPr eaLnBrk="1" hangingPunct="1"/>
            <a:r>
              <a:rPr lang="en-GB" altLang="en-US" sz="2400" dirty="0"/>
              <a:t>Run program STRJOB: </a:t>
            </a:r>
            <a:r>
              <a:rPr lang="en-GB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</a:t>
            </a:r>
            <a:r>
              <a:rPr lang="en-GB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StrJob</a:t>
            </a:r>
            <a:endParaRPr lang="en-GB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en-GB" altLang="en-US" sz="2400" dirty="0"/>
              <a:t>Run program STRJOB which is in library QGPL:</a:t>
            </a:r>
          </a:p>
          <a:p>
            <a:pPr marL="400050" lvl="1" indent="0" eaLnBrk="1" hangingPunct="1">
              <a:buNone/>
            </a:pPr>
            <a:r>
              <a:rPr lang="en-GB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QGPL/STRJOB</a:t>
            </a:r>
          </a:p>
          <a:p>
            <a:pPr eaLnBrk="1" hangingPunct="1"/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38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effectLst/>
              </a:rPr>
              <a:t>Commonly Used Function Keys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195221"/>
              </p:ext>
            </p:extLst>
          </p:nvPr>
        </p:nvGraphicFramePr>
        <p:xfrm>
          <a:off x="1043608" y="1538768"/>
          <a:ext cx="7053064" cy="4074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659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Function Key</a:t>
                      </a:r>
                      <a:endParaRPr lang="en-CA" sz="2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b="1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659">
                <a:tc>
                  <a:txBody>
                    <a:bodyPr/>
                    <a:lstStyle/>
                    <a:p>
                      <a:pPr algn="ctr"/>
                      <a:r>
                        <a:rPr lang="en-CA" sz="2200" b="0" dirty="0">
                          <a:effectLst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200" b="0" dirty="0">
                          <a:effectLst/>
                        </a:rPr>
                        <a:t>Help</a:t>
                      </a:r>
                      <a:endParaRPr lang="en-CA" sz="22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659">
                <a:tc>
                  <a:txBody>
                    <a:bodyPr/>
                    <a:lstStyle/>
                    <a:p>
                      <a:pPr algn="ctr"/>
                      <a:r>
                        <a:rPr lang="en-CA" sz="2200" b="0" dirty="0">
                          <a:effectLst/>
                        </a:rPr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200" b="0" dirty="0">
                          <a:effectLst/>
                        </a:rPr>
                        <a:t>Exit</a:t>
                      </a:r>
                      <a:endParaRPr lang="en-CA" sz="22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659">
                <a:tc>
                  <a:txBody>
                    <a:bodyPr/>
                    <a:lstStyle/>
                    <a:p>
                      <a:pPr algn="ctr"/>
                      <a:r>
                        <a:rPr lang="en-CA" sz="2200" b="0" dirty="0">
                          <a:effectLst/>
                        </a:rPr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200" b="0" dirty="0">
                          <a:effectLst/>
                        </a:rPr>
                        <a:t>Prompt</a:t>
                      </a:r>
                      <a:endParaRPr lang="en-CA" sz="22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659">
                <a:tc>
                  <a:txBody>
                    <a:bodyPr/>
                    <a:lstStyle/>
                    <a:p>
                      <a:pPr algn="ctr"/>
                      <a:r>
                        <a:rPr lang="en-CA" sz="2200" b="0" dirty="0">
                          <a:effectLst/>
                        </a:rPr>
                        <a:t>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200" b="0" dirty="0">
                          <a:effectLst/>
                        </a:rPr>
                        <a:t>Refresh Screen</a:t>
                      </a:r>
                      <a:endParaRPr lang="en-CA" sz="22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659">
                <a:tc>
                  <a:txBody>
                    <a:bodyPr/>
                    <a:lstStyle/>
                    <a:p>
                      <a:pPr algn="ctr"/>
                      <a:r>
                        <a:rPr lang="en-CA" sz="2200" b="0" dirty="0">
                          <a:effectLst/>
                        </a:rPr>
                        <a:t>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200" b="0" dirty="0">
                          <a:effectLst/>
                        </a:rPr>
                        <a:t>Retrieve Previous Command</a:t>
                      </a:r>
                      <a:endParaRPr lang="en-CA" sz="22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659">
                <a:tc>
                  <a:txBody>
                    <a:bodyPr/>
                    <a:lstStyle/>
                    <a:p>
                      <a:pPr algn="ctr"/>
                      <a:r>
                        <a:rPr lang="en-CA" sz="2200" b="0" dirty="0">
                          <a:effectLst/>
                        </a:rPr>
                        <a:t>F12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200" b="0" dirty="0">
                          <a:effectLst/>
                        </a:rPr>
                        <a:t>Cancel</a:t>
                      </a:r>
                      <a:endParaRPr lang="en-CA" sz="22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3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200" b="0" dirty="0">
                          <a:effectLst/>
                        </a:rPr>
                        <a:t>F23 (Shift+F11)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200" b="0" dirty="0">
                          <a:effectLst/>
                        </a:rPr>
                        <a:t>More options</a:t>
                      </a:r>
                      <a:endParaRPr lang="en-CA" sz="22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3578">
                <a:tc>
                  <a:txBody>
                    <a:bodyPr/>
                    <a:lstStyle/>
                    <a:p>
                      <a:pPr algn="ctr"/>
                      <a:r>
                        <a:rPr lang="en-CA" sz="2200" b="0" dirty="0">
                          <a:effectLst/>
                        </a:rPr>
                        <a:t>F24 (Shift+F12)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b="0" dirty="0">
                          <a:effectLst/>
                        </a:rPr>
                        <a:t>More function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02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05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84163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Objects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409700"/>
            <a:ext cx="7772400" cy="48387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Aft>
                <a:spcPts val="500"/>
              </a:spcAft>
            </a:pPr>
            <a:r>
              <a:rPr lang="en-GB" altLang="en-US" sz="2800" dirty="0"/>
              <a:t>Everything on the IBM </a:t>
            </a:r>
            <a:r>
              <a:rPr lang="en-GB" altLang="en-US" sz="2800" dirty="0" err="1"/>
              <a:t>i</a:t>
            </a:r>
            <a:r>
              <a:rPr lang="en-GB" altLang="en-US" sz="2800" dirty="0"/>
              <a:t> that has a name and takes up space in storage and is not temporary – object</a:t>
            </a:r>
          </a:p>
          <a:p>
            <a:r>
              <a:rPr lang="en-GB" altLang="en-US" sz="2800" dirty="0"/>
              <a:t>On IBM </a:t>
            </a:r>
            <a:r>
              <a:rPr lang="en-GB" altLang="en-US" sz="2800" dirty="0" err="1"/>
              <a:t>i</a:t>
            </a:r>
            <a:r>
              <a:rPr lang="en-GB" altLang="en-US" sz="2800" dirty="0"/>
              <a:t>, everything is an </a:t>
            </a:r>
            <a:r>
              <a:rPr lang="en-GB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  <a:p>
            <a:pPr lvl="1">
              <a:spcAft>
                <a:spcPts val="500"/>
              </a:spcAft>
            </a:pPr>
            <a:r>
              <a:rPr lang="en-GB" altLang="en-US" sz="2600" dirty="0"/>
              <a:t>on Unix, everything is a file</a:t>
            </a:r>
          </a:p>
          <a:p>
            <a:r>
              <a:rPr lang="en-GB" altLang="en-US" sz="2800" dirty="0"/>
              <a:t>On IBM </a:t>
            </a:r>
            <a:r>
              <a:rPr lang="en-GB" altLang="en-US" sz="2800" dirty="0" err="1"/>
              <a:t>i</a:t>
            </a:r>
            <a:r>
              <a:rPr lang="en-GB" altLang="en-US" sz="2800" dirty="0"/>
              <a:t>, objects have </a:t>
            </a:r>
            <a:r>
              <a:rPr lang="en-GB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types. </a:t>
            </a:r>
          </a:p>
          <a:p>
            <a:pPr lvl="1"/>
            <a:r>
              <a:rPr lang="en-CA" altLang="en-US" sz="2600" dirty="0"/>
              <a:t>The </a:t>
            </a:r>
            <a:r>
              <a:rPr lang="en-CA" altLang="en-US" sz="2700" dirty="0"/>
              <a:t>object type determines what programs are allowed to act upon that object</a:t>
            </a:r>
            <a:endParaRPr lang="en-GB" altLang="en-US" sz="2600" dirty="0"/>
          </a:p>
          <a:p>
            <a:pPr eaLnBrk="1" hangingPunct="1"/>
            <a:r>
              <a:rPr lang="en-GB" altLang="en-US" sz="2800" dirty="0"/>
              <a:t>The</a:t>
            </a:r>
            <a:r>
              <a:rPr lang="en-GB" altLang="en-US" sz="3000" dirty="0">
                <a:solidFill>
                  <a:srgbClr val="0000CC"/>
                </a:solidFill>
              </a:rPr>
              <a:t> </a:t>
            </a:r>
            <a:r>
              <a:rPr lang="en-GB" alt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types </a:t>
            </a:r>
            <a:r>
              <a:rPr lang="en-GB" altLang="en-US" sz="3000" dirty="0"/>
              <a:t>used in Lab 1:</a:t>
            </a:r>
          </a:p>
          <a:p>
            <a:pPr lvl="1" eaLnBrk="1" hangingPunct="1"/>
            <a:r>
              <a:rPr lang="en-GB" altLang="en-US" sz="2600" dirty="0"/>
              <a:t>*USRPRF, *LIB, *CMD, *MSGQ, *OUTQ, *FILE and *PGM</a:t>
            </a:r>
            <a:endParaRPr lang="en-GB" alt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72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Welcome – Course introduction</a:t>
            </a:r>
          </a:p>
          <a:p>
            <a:pPr eaLnBrk="1" hangingPunct="1"/>
            <a:r>
              <a:rPr lang="en-US" altLang="en-US" sz="2800" dirty="0"/>
              <a:t>Intro to IBM </a:t>
            </a:r>
            <a:r>
              <a:rPr lang="en-US" altLang="en-US" sz="2800" dirty="0" err="1"/>
              <a:t>i</a:t>
            </a:r>
            <a:endParaRPr lang="en-US" altLang="en-US" sz="2800" dirty="0"/>
          </a:p>
          <a:p>
            <a:pPr lvl="1" eaLnBrk="1" hangingPunct="1"/>
            <a:r>
              <a:rPr lang="en-US" altLang="en-US" sz="2400" dirty="0"/>
              <a:t>What is IBM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? </a:t>
            </a:r>
          </a:p>
          <a:p>
            <a:pPr lvl="1" eaLnBrk="1" hangingPunct="1"/>
            <a:r>
              <a:rPr lang="en-US" altLang="en-US" sz="2400" dirty="0"/>
              <a:t>Basic operations in ACS</a:t>
            </a:r>
          </a:p>
          <a:p>
            <a:pPr eaLnBrk="1" hangingPunct="1"/>
            <a:r>
              <a:rPr lang="en-US" altLang="en-US" sz="2800" dirty="0"/>
              <a:t>Definitions </a:t>
            </a:r>
          </a:p>
          <a:p>
            <a:pPr eaLnBrk="1" hangingPunct="1"/>
            <a:r>
              <a:rPr lang="en-US" altLang="en-US" sz="2800" dirty="0"/>
              <a:t>Write CLLE Programs</a:t>
            </a:r>
          </a:p>
          <a:p>
            <a:pPr eaLnBrk="1" hangingPunct="1"/>
            <a:r>
              <a:rPr lang="en-US" altLang="en-US" sz="2800" dirty="0"/>
              <a:t>Lab 1</a:t>
            </a:r>
          </a:p>
          <a:p>
            <a:pPr eaLnBrk="1" hangingPunct="1"/>
            <a:r>
              <a:rPr lang="en-US" altLang="en-US" sz="2800" dirty="0"/>
              <a:t>QuickCheck (Questions)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58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Libraries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371600"/>
            <a:ext cx="8540750" cy="4727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b="1" dirty="0"/>
              <a:t>Library</a:t>
            </a:r>
            <a:r>
              <a:rPr lang="en-GB" altLang="en-US" sz="2800" dirty="0"/>
              <a:t>: an object whose purpose is to ‘store’ and index other </a:t>
            </a:r>
            <a:r>
              <a:rPr lang="en-GB" altLang="en-US" sz="2800" b="1" dirty="0"/>
              <a:t>objects. 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i.e. objects are ‘stored’ in libraries.</a:t>
            </a:r>
            <a:r>
              <a:rPr lang="en-GB" altLang="en-US" sz="2400" b="1" dirty="0"/>
              <a:t> 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like a </a:t>
            </a:r>
            <a:r>
              <a:rPr lang="en-GB" altLang="en-US" sz="2400" dirty="0">
                <a:solidFill>
                  <a:srgbClr val="0000CC"/>
                </a:solidFill>
              </a:rPr>
              <a:t>directory</a:t>
            </a:r>
            <a:r>
              <a:rPr lang="en-GB" altLang="en-US" sz="2400" dirty="0"/>
              <a:t> in Unix/Windows</a:t>
            </a:r>
          </a:p>
          <a:p>
            <a:pPr eaLnBrk="1" hangingPunct="1">
              <a:lnSpc>
                <a:spcPct val="90000"/>
              </a:lnSpc>
            </a:pPr>
            <a:r>
              <a:rPr lang="en-CA" sz="2800" dirty="0">
                <a:effectLst/>
                <a:latin typeface="Arial" panose="020B0604020202020204" pitchFamily="34" charset="0"/>
              </a:rPr>
              <a:t>Object Type is *LIB</a:t>
            </a:r>
          </a:p>
          <a:p>
            <a:pPr eaLnBrk="1" hangingPunct="1">
              <a:lnSpc>
                <a:spcPct val="90000"/>
              </a:lnSpc>
            </a:pPr>
            <a:r>
              <a:rPr lang="en-CA" sz="2800" dirty="0">
                <a:effectLst/>
                <a:latin typeface="Arial" panose="020B0604020202020204" pitchFamily="34" charset="0"/>
              </a:rPr>
              <a:t>QSYS is the only library that can contain other libraries</a:t>
            </a:r>
          </a:p>
          <a:p>
            <a:pPr eaLnBrk="1" hangingPunct="1">
              <a:lnSpc>
                <a:spcPct val="90000"/>
              </a:lnSpc>
            </a:pPr>
            <a:r>
              <a:rPr lang="en-CA" sz="2800" dirty="0">
                <a:effectLst/>
                <a:latin typeface="Arial" panose="020B0604020202020204" pitchFamily="34" charset="0"/>
              </a:rPr>
              <a:t>Allowing access to an object additionally requires allowing access to the library that contains the object</a:t>
            </a:r>
            <a:endParaRPr lang="en-GB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061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0" y="176213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>
                <a:effectLst/>
              </a:rPr>
              <a:t>About Your Student Library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800" dirty="0"/>
              <a:t>Your '</a:t>
            </a:r>
            <a:r>
              <a:rPr lang="en-GB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library'</a:t>
            </a:r>
            <a:r>
              <a:rPr lang="en-GB" altLang="en-US" sz="2800" dirty="0"/>
              <a:t> is the library which has the same name as your </a:t>
            </a:r>
            <a:r>
              <a:rPr lang="en-GB" altLang="en-US" sz="2800" dirty="0" err="1"/>
              <a:t>Userid</a:t>
            </a:r>
            <a:r>
              <a:rPr lang="en-GB" altLang="en-US" sz="2800" dirty="0"/>
              <a:t> or profile. </a:t>
            </a:r>
          </a:p>
          <a:p>
            <a:pPr lvl="1" eaLnBrk="1" hangingPunct="1"/>
            <a:r>
              <a:rPr lang="en-GB" altLang="en-US" sz="2000" dirty="0"/>
              <a:t>===</a:t>
            </a:r>
            <a:r>
              <a:rPr lang="en-US" altLang="en-US" sz="2000" dirty="0"/>
              <a:t>&gt; WRKOBJ DW433C45</a:t>
            </a:r>
            <a:endParaRPr lang="en-GB" altLang="en-US" sz="2000" dirty="0"/>
          </a:p>
          <a:p>
            <a:r>
              <a:rPr lang="en-GB" altLang="en-US" sz="2800" dirty="0"/>
              <a:t>What Objects Do You Have (</a:t>
            </a:r>
            <a:r>
              <a:rPr lang="en-GB" altLang="en-US" sz="2400" dirty="0"/>
              <a:t>in your course library</a:t>
            </a:r>
            <a:r>
              <a:rPr lang="en-GB" altLang="en-US" sz="2800" dirty="0"/>
              <a:t>)?</a:t>
            </a:r>
          </a:p>
          <a:p>
            <a:pPr lvl="1"/>
            <a:r>
              <a:rPr lang="en-GB" altLang="en-US" sz="2400" dirty="0"/>
              <a:t>An </a:t>
            </a:r>
            <a:r>
              <a:rPr lang="en-GB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Queue </a:t>
            </a:r>
            <a:r>
              <a:rPr lang="en-GB" altLang="en-US" sz="2400" dirty="0"/>
              <a:t>which has the same name as your </a:t>
            </a:r>
            <a:r>
              <a:rPr lang="en-GB" altLang="en-US" sz="2400" dirty="0" err="1"/>
              <a:t>userid</a:t>
            </a:r>
            <a:r>
              <a:rPr lang="en-GB" altLang="en-US" sz="2400" dirty="0"/>
              <a:t>. </a:t>
            </a:r>
          </a:p>
          <a:p>
            <a:pPr lvl="1"/>
            <a:r>
              <a:rPr lang="en-GB" altLang="en-US" sz="2400" dirty="0"/>
              <a:t>All </a:t>
            </a:r>
            <a:r>
              <a:rPr lang="en-GB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which you create </a:t>
            </a:r>
            <a:r>
              <a:rPr lang="en-GB" altLang="en-US" sz="2400" dirty="0"/>
              <a:t>will be stored in your current library which is your student library by default.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748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Library List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altLang="en-US" sz="2400" dirty="0"/>
              <a:t>Used when an object is referred to without including the library name where it is stored</a:t>
            </a:r>
          </a:p>
          <a:p>
            <a:pPr eaLnBrk="1" hangingPunct="1"/>
            <a:r>
              <a:rPr lang="en-CA" altLang="en-US" sz="2400" dirty="0"/>
              <a:t>Library List consists of:</a:t>
            </a:r>
          </a:p>
          <a:p>
            <a:pPr lvl="1" eaLnBrk="1" hangingPunct="1"/>
            <a:r>
              <a:rPr lang="en-CA" altLang="en-US" sz="2000" u="sng" dirty="0"/>
              <a:t>System portion of library list</a:t>
            </a:r>
            <a:r>
              <a:rPr lang="en-CA" altLang="en-US" sz="2000" dirty="0"/>
              <a:t>, which is QSYSLIBL and usually is a list of IBM libraries with IBM objects</a:t>
            </a:r>
          </a:p>
          <a:p>
            <a:pPr lvl="1" eaLnBrk="1" hangingPunct="1"/>
            <a:r>
              <a:rPr lang="en-CA" altLang="en-US" sz="2000" u="sng" dirty="0"/>
              <a:t>Current library</a:t>
            </a:r>
            <a:r>
              <a:rPr lang="en-CA" altLang="en-US" sz="2000" dirty="0"/>
              <a:t>, which is your student library</a:t>
            </a:r>
          </a:p>
          <a:p>
            <a:pPr lvl="1" eaLnBrk="1" hangingPunct="1"/>
            <a:r>
              <a:rPr lang="en-CA" altLang="en-US" sz="2000" u="sng" dirty="0"/>
              <a:t>User Portion of library list</a:t>
            </a:r>
            <a:r>
              <a:rPr lang="en-CA" altLang="en-US" sz="2000" dirty="0"/>
              <a:t>, which is QUSRLIBL and usually contains libraries with commonly shared user objects</a:t>
            </a:r>
          </a:p>
          <a:p>
            <a:pPr eaLnBrk="1" hangingPunct="1"/>
            <a:r>
              <a:rPr lang="en-CA" altLang="en-US" sz="2400" dirty="0"/>
              <a:t>A system administrator decides what libraries are included</a:t>
            </a:r>
          </a:p>
          <a:p>
            <a:pPr eaLnBrk="1" hangingPunct="1"/>
            <a:r>
              <a:rPr lang="en-GB" altLang="en-US" sz="2400" dirty="0"/>
              <a:t>Library Lists are built when you sign on and are deleted when you signoff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06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System Values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altLang="en-US" sz="2800" dirty="0"/>
              <a:t>Variables maintained by the operating system to set up IBM </a:t>
            </a:r>
            <a:r>
              <a:rPr lang="en-CA" altLang="en-US" sz="2800" dirty="0" err="1"/>
              <a:t>i</a:t>
            </a:r>
            <a:r>
              <a:rPr lang="en-CA" altLang="en-US" sz="2800" dirty="0"/>
              <a:t>.</a:t>
            </a:r>
          </a:p>
          <a:p>
            <a:pPr eaLnBrk="1" hangingPunct="1"/>
            <a:r>
              <a:rPr lang="en-CA" altLang="en-US" sz="2800" dirty="0"/>
              <a:t>Examples:</a:t>
            </a:r>
          </a:p>
          <a:p>
            <a:pPr lvl="1" eaLnBrk="1" hangingPunct="1"/>
            <a:r>
              <a:rPr lang="en-CA" altLang="en-US" sz="2400" dirty="0"/>
              <a:t>QSYSLIBL – System libraries for library list</a:t>
            </a:r>
          </a:p>
          <a:p>
            <a:pPr lvl="1" eaLnBrk="1" hangingPunct="1"/>
            <a:r>
              <a:rPr lang="en-CA" altLang="en-US" sz="2400" dirty="0"/>
              <a:t>QUSRLIBL – User libraries form library list</a:t>
            </a:r>
          </a:p>
          <a:p>
            <a:pPr lvl="1" eaLnBrk="1" hangingPunct="1"/>
            <a:endParaRPr lang="en-CA" altLang="en-US" sz="2400" dirty="0"/>
          </a:p>
          <a:p>
            <a:pPr eaLnBrk="1" hangingPunct="1"/>
            <a:r>
              <a:rPr lang="en-CA" altLang="en-US" sz="2800" dirty="0"/>
              <a:t>The command to display a system value:</a:t>
            </a:r>
          </a:p>
          <a:p>
            <a:pPr marL="457200" lvl="1" indent="0" eaLnBrk="1" hangingPunct="1">
              <a:buNone/>
            </a:pPr>
            <a:r>
              <a:rPr lang="en-CA" altLang="en-US" sz="2400" dirty="0"/>
              <a:t>DSPSYSVAL QSYSLIBL</a:t>
            </a:r>
          </a:p>
          <a:p>
            <a:pPr marL="457200" lvl="1" indent="0" eaLnBrk="1" hangingPunct="1">
              <a:buNone/>
            </a:pPr>
            <a:endParaRPr lang="en-CA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59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User Profiles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3000" dirty="0"/>
              <a:t>Each </a:t>
            </a:r>
            <a:r>
              <a:rPr lang="en-GB" altLang="en-US" sz="3000" b="1" dirty="0" err="1"/>
              <a:t>Userid</a:t>
            </a:r>
            <a:r>
              <a:rPr lang="en-GB" altLang="en-US" sz="3000" dirty="0"/>
              <a:t> has a </a:t>
            </a:r>
            <a:r>
              <a:rPr lang="en-GB" altLang="en-US" sz="3000" b="1" dirty="0"/>
              <a:t>User Profile</a:t>
            </a:r>
            <a:r>
              <a:rPr lang="en-GB" altLang="en-US" sz="3000" dirty="0"/>
              <a:t> which describes the </a:t>
            </a:r>
            <a:r>
              <a:rPr lang="en-GB" altLang="en-US" sz="3000" b="1" dirty="0"/>
              <a:t>user</a:t>
            </a:r>
            <a:r>
              <a:rPr lang="en-GB" altLang="en-US" sz="3000" dirty="0"/>
              <a:t> and user's authorities</a:t>
            </a:r>
          </a:p>
          <a:p>
            <a:r>
              <a:rPr lang="en-GB" altLang="en-US" sz="3000" b="1" dirty="0"/>
              <a:t>User Profile</a:t>
            </a:r>
            <a:r>
              <a:rPr lang="en-GB" altLang="en-US" sz="3000" dirty="0"/>
              <a:t> Contains information such as</a:t>
            </a:r>
          </a:p>
          <a:p>
            <a:pPr lvl="1"/>
            <a:r>
              <a:rPr lang="en-GB" altLang="en-US" dirty="0"/>
              <a:t>Current Library, </a:t>
            </a:r>
          </a:p>
          <a:p>
            <a:pPr lvl="1"/>
            <a:r>
              <a:rPr lang="en-GB" altLang="en-US" dirty="0"/>
              <a:t>default output queue and message queue</a:t>
            </a:r>
          </a:p>
          <a:p>
            <a:pPr lvl="1"/>
            <a:r>
              <a:rPr lang="en-GB" altLang="en-US" dirty="0"/>
              <a:t>password, </a:t>
            </a:r>
          </a:p>
          <a:p>
            <a:pPr lvl="1"/>
            <a:r>
              <a:rPr lang="en-GB" altLang="en-US" dirty="0"/>
              <a:t>class of user,</a:t>
            </a:r>
          </a:p>
          <a:p>
            <a:pPr lvl="1"/>
            <a:r>
              <a:rPr lang="en-GB" altLang="en-US" dirty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129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Work With Active Jobs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750" dirty="0"/>
              <a:t>A '</a:t>
            </a:r>
            <a:r>
              <a:rPr lang="en-GB" altLang="en-US" sz="2750" b="1" dirty="0"/>
              <a:t>job' </a:t>
            </a:r>
            <a:r>
              <a:rPr lang="en-GB" altLang="en-US" sz="2750" dirty="0"/>
              <a:t>is any and every piece of work on the IBM </a:t>
            </a:r>
            <a:r>
              <a:rPr lang="en-GB" altLang="en-US" sz="2750" dirty="0" err="1"/>
              <a:t>i</a:t>
            </a:r>
            <a:r>
              <a:rPr lang="en-GB" altLang="en-US" sz="2750" dirty="0"/>
              <a:t>.</a:t>
            </a:r>
          </a:p>
          <a:p>
            <a:pPr lvl="1" eaLnBrk="1" hangingPunct="1"/>
            <a:r>
              <a:rPr lang="en-GB" altLang="en-US" sz="2400" dirty="0"/>
              <a:t>Jobs run in subsystems rather than directly in IBM </a:t>
            </a:r>
            <a:r>
              <a:rPr lang="en-GB" altLang="en-US" sz="2400" dirty="0" err="1"/>
              <a:t>i</a:t>
            </a:r>
            <a:endParaRPr lang="en-GB" altLang="en-US" sz="2400" dirty="0"/>
          </a:p>
          <a:p>
            <a:pPr lvl="1" eaLnBrk="1" hangingPunct="1"/>
            <a:r>
              <a:rPr lang="en-GB" altLang="en-US" sz="2400" dirty="0"/>
              <a:t>Two types: </a:t>
            </a:r>
          </a:p>
          <a:p>
            <a:pPr lvl="2" eaLnBrk="1" hangingPunct="1"/>
            <a:r>
              <a:rPr lang="en-GB" altLang="en-US" dirty="0"/>
              <a:t>interactive jobs – start when a user signs on</a:t>
            </a:r>
          </a:p>
          <a:p>
            <a:pPr lvl="2" eaLnBrk="1" hangingPunct="1"/>
            <a:r>
              <a:rPr lang="en-GB" altLang="en-US" dirty="0"/>
              <a:t>batch jobs – background, e.g. compile a program</a:t>
            </a:r>
          </a:p>
          <a:p>
            <a:pPr eaLnBrk="1" hangingPunct="1"/>
            <a:r>
              <a:rPr lang="en-GB" altLang="en-US" sz="2800" dirty="0"/>
              <a:t>Command </a:t>
            </a:r>
            <a:r>
              <a:rPr lang="en-GB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WRK</a:t>
            </a:r>
            <a:r>
              <a:rPr lang="en-GB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</a:t>
            </a:r>
            <a:r>
              <a:rPr lang="en-GB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</a:t>
            </a:r>
            <a:r>
              <a:rPr lang="en-GB" altLang="en-US" sz="28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altLang="en-US" sz="2800" dirty="0"/>
              <a:t>shows you: </a:t>
            </a:r>
          </a:p>
          <a:p>
            <a:pPr lvl="1"/>
            <a:r>
              <a:rPr lang="en-GB" altLang="en-US" sz="2400" dirty="0"/>
              <a:t>all the jobs that are currently running in IBM </a:t>
            </a:r>
            <a:r>
              <a:rPr lang="en-GB" altLang="en-US" sz="2400" dirty="0" err="1"/>
              <a:t>i</a:t>
            </a:r>
            <a:r>
              <a:rPr lang="en-GB" altLang="en-US" sz="2400" dirty="0"/>
              <a:t> </a:t>
            </a:r>
          </a:p>
          <a:p>
            <a:pPr lvl="1"/>
            <a:r>
              <a:rPr lang="en-GB" altLang="en-US" sz="2400" dirty="0"/>
              <a:t>jobs' status.</a:t>
            </a:r>
          </a:p>
          <a:p>
            <a:pPr lvl="1"/>
            <a:r>
              <a:rPr lang="en-GB" altLang="en-US" sz="2400" dirty="0"/>
              <a:t>the option to end jobs</a:t>
            </a:r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b="1" dirty="0"/>
          </a:p>
          <a:p>
            <a:pPr eaLnBrk="1" hangingPunct="1"/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99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200" dirty="0">
                <a:effectLst/>
              </a:rPr>
              <a:t>Output Queues </a:t>
            </a:r>
            <a:r>
              <a:rPr lang="en-GB" altLang="en-US" sz="4200">
                <a:effectLst/>
              </a:rPr>
              <a:t>&amp; Spooled </a:t>
            </a:r>
            <a:r>
              <a:rPr lang="en-GB" altLang="en-US" sz="4200" dirty="0">
                <a:effectLst/>
              </a:rPr>
              <a:t>files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 dirty="0"/>
              <a:t>A </a:t>
            </a:r>
            <a:r>
              <a:rPr lang="en-GB" altLang="en-US" sz="2800" b="1" dirty="0"/>
              <a:t>queue</a:t>
            </a:r>
            <a:r>
              <a:rPr lang="en-GB" altLang="en-US" sz="2800" dirty="0"/>
              <a:t> is a line-up! A place (object) where things wait.</a:t>
            </a:r>
          </a:p>
          <a:p>
            <a:pPr eaLnBrk="1" hangingPunct="1"/>
            <a:r>
              <a:rPr lang="en-GB" altLang="en-US" sz="2800" dirty="0"/>
              <a:t>Examples of IBM </a:t>
            </a:r>
            <a:r>
              <a:rPr lang="en-GB" altLang="en-US" sz="2800" dirty="0" err="1"/>
              <a:t>i</a:t>
            </a:r>
            <a:r>
              <a:rPr lang="en-GB" altLang="en-US" sz="2800" dirty="0"/>
              <a:t> queues:</a:t>
            </a:r>
          </a:p>
          <a:p>
            <a:pPr lvl="1"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queues</a:t>
            </a:r>
            <a:r>
              <a:rPr lang="en-GB" altLang="en-US" dirty="0"/>
              <a:t>: where batch jobs wait</a:t>
            </a:r>
          </a:p>
          <a:p>
            <a:pPr lvl="1"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 queues</a:t>
            </a:r>
            <a:r>
              <a:rPr lang="en-GB" altLang="en-US" dirty="0"/>
              <a:t>: where messages wait</a:t>
            </a:r>
          </a:p>
          <a:p>
            <a:pPr lvl="1"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queues</a:t>
            </a:r>
            <a:r>
              <a:rPr lang="en-GB" altLang="en-US" dirty="0"/>
              <a:t>: where spooled files wait to print</a:t>
            </a:r>
          </a:p>
          <a:p>
            <a:pPr lvl="2" eaLnBrk="1" hangingPunct="1"/>
            <a:r>
              <a:rPr lang="en-GB" altLang="en-US" dirty="0"/>
              <a:t>Object type?</a:t>
            </a:r>
          </a:p>
          <a:p>
            <a:pPr eaLnBrk="1" hangingPunct="1"/>
            <a:r>
              <a:rPr lang="en-GB" altLang="en-US" sz="2800" dirty="0"/>
              <a:t>Spooled files: Formatted output (in output queue) ready for printing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91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Source Physical Files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56792"/>
            <a:ext cx="8540750" cy="4542383"/>
          </a:xfrm>
        </p:spPr>
        <p:txBody>
          <a:bodyPr/>
          <a:lstStyle/>
          <a:p>
            <a:pPr eaLnBrk="1" hangingPunct="1"/>
            <a:r>
              <a:rPr lang="en-GB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physical file </a:t>
            </a:r>
            <a:r>
              <a:rPr lang="en-GB" altLang="en-US" sz="2800" dirty="0"/>
              <a:t>– object that stores program source code  </a:t>
            </a:r>
          </a:p>
          <a:p>
            <a:pPr eaLnBrk="1" hangingPunct="1"/>
            <a:r>
              <a:rPr lang="en-GB" altLang="en-US" sz="2800" dirty="0"/>
              <a:t>Object type: *FILE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 source file may have many </a:t>
            </a:r>
            <a:r>
              <a:rPr lang="en-US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members.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Each member of a source physical file is a separate program (code).</a:t>
            </a:r>
            <a:endParaRPr lang="en-GB" altLang="en-US" sz="2800" dirty="0"/>
          </a:p>
          <a:p>
            <a:pPr eaLnBrk="1" hangingPunct="1"/>
            <a:r>
              <a:rPr lang="en-CA" altLang="en-US" sz="2800" dirty="0"/>
              <a:t>When a member, e.g. a CLLE code,  is successfully compiled a new program object (*PGM) is placed in a library (usually your current library)</a:t>
            </a:r>
            <a:endParaRPr lang="en-GB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105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PDM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Program Development Manager (used in green/ white screen)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tool that gives easy access to a programmer’s stuff (libraries, files, and members)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WRKLIBPDM   *LIBL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CC"/>
                </a:solidFill>
              </a:rPr>
              <a:t>WRKOBJPDM  DW433C45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CC"/>
                </a:solidFill>
              </a:rPr>
              <a:t>WRKMBRPDM QCLLESRC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"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WRK</a:t>
            </a:r>
            <a:r>
              <a:rPr lang="en-US" altLang="en-US" sz="2800" dirty="0"/>
              <a:t>", i.e. work with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What is the Unix/Linux command or English word that is equivalent to "WRK" in IBM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?</a:t>
            </a:r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363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Creating CL Program</a:t>
            </a:r>
            <a:endParaRPr lang="en-CA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3000" dirty="0"/>
              <a:t>About CL</a:t>
            </a:r>
          </a:p>
          <a:p>
            <a:pPr lvl="1"/>
            <a:r>
              <a:rPr lang="en-US" altLang="en-US" dirty="0"/>
              <a:t>What does CL stand for?</a:t>
            </a:r>
          </a:p>
          <a:p>
            <a:pPr lvl="1"/>
            <a:r>
              <a:rPr lang="en-CA" dirty="0"/>
              <a:t>CL program type: CLLE</a:t>
            </a:r>
          </a:p>
          <a:p>
            <a:pPr lvl="1"/>
            <a:r>
              <a:rPr lang="en-CA" dirty="0"/>
              <a:t>CL Code is between : PGM and ENDPGM</a:t>
            </a:r>
          </a:p>
          <a:p>
            <a:pPr>
              <a:spcBef>
                <a:spcPts val="1200"/>
              </a:spcBef>
            </a:pPr>
            <a:r>
              <a:rPr lang="en-CA" sz="3000" dirty="0"/>
              <a:t>To </a:t>
            </a:r>
            <a:r>
              <a:rPr lang="en-CA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lang="en-CA" sz="3000" dirty="0"/>
              <a:t> all members in source physical file QCLLESRC:</a:t>
            </a:r>
          </a:p>
          <a:p>
            <a:pPr lvl="1"/>
            <a:r>
              <a:rPr lang="en-CA" dirty="0"/>
              <a:t>WRKMBRPDM QCLLESRC</a:t>
            </a:r>
          </a:p>
          <a:p>
            <a:pPr>
              <a:spcBef>
                <a:spcPts val="1200"/>
              </a:spcBef>
            </a:pPr>
            <a:r>
              <a:rPr lang="en-CA" sz="3000" dirty="0"/>
              <a:t>To work with </a:t>
            </a:r>
            <a:r>
              <a:rPr lang="en-CA" sz="3100" dirty="0"/>
              <a:t>compiled</a:t>
            </a:r>
            <a:r>
              <a:rPr lang="en-CA" sz="3000" dirty="0"/>
              <a:t> CL program - *PGM object:</a:t>
            </a:r>
          </a:p>
          <a:p>
            <a:pPr lvl="1"/>
            <a:r>
              <a:rPr lang="en-CA" dirty="0"/>
              <a:t>WRKOBJPDM DW433C45</a:t>
            </a:r>
          </a:p>
          <a:p>
            <a:pPr>
              <a:spcBef>
                <a:spcPts val="1200"/>
              </a:spcBef>
            </a:pPr>
            <a:r>
              <a:rPr lang="en-CA" sz="3000" dirty="0"/>
              <a:t>To see your compiler listing</a:t>
            </a:r>
          </a:p>
          <a:p>
            <a:pPr lvl="1"/>
            <a:r>
              <a:rPr lang="en-CA" dirty="0"/>
              <a:t>WRKSPLF, or</a:t>
            </a:r>
          </a:p>
          <a:p>
            <a:pPr lvl="1"/>
            <a:r>
              <a:rPr lang="en-CA" dirty="0"/>
              <a:t>Use Printer Output from ACS – in pdf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81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ffectLst/>
              </a:rPr>
              <a:t>Lesson Objectives</a:t>
            </a:r>
            <a:endParaRPr lang="en-US" altLang="en-US" dirty="0">
              <a:effectLst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32098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/>
              <a:t>The objectives of the lecture and lab 1:</a:t>
            </a:r>
          </a:p>
          <a:p>
            <a:pPr eaLnBrk="1" hangingPunct="1"/>
            <a:r>
              <a:rPr lang="en-US" altLang="en-US" sz="2400" dirty="0"/>
              <a:t>To familiarize you with basic IBM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(OS) operations in 5250 Emulator, i.e. green/white screen environment.</a:t>
            </a:r>
          </a:p>
          <a:p>
            <a:pPr eaLnBrk="1" hangingPunct="1"/>
            <a:r>
              <a:rPr lang="en-US" altLang="en-US" sz="2400" dirty="0"/>
              <a:t>Explain the definitions: library lists, system values, and more</a:t>
            </a:r>
          </a:p>
          <a:p>
            <a:pPr eaLnBrk="1" hangingPunct="1"/>
            <a:r>
              <a:rPr lang="en-US" altLang="en-US" sz="2400" dirty="0"/>
              <a:t>Introduction to tradition IBM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development environment, and write/run your first CL program(s)</a:t>
            </a:r>
          </a:p>
          <a:p>
            <a:pPr eaLnBrk="1" hangingPunct="1"/>
            <a:r>
              <a:rPr lang="en-US" altLang="en-US" sz="2400" dirty="0"/>
              <a:t>Introduction to printing</a:t>
            </a:r>
          </a:p>
          <a:p>
            <a:pPr eaLnBrk="1" hangingPunct="1"/>
            <a:r>
              <a:rPr lang="en-US" altLang="en-US" sz="2400" dirty="0"/>
              <a:t>Install ACS and RDi on your PC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80030-9408-4052-9D4B-D96107C46A9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29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/>
              </a:rPr>
              <a:t>LPEX / SEU Editor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206418"/>
              </p:ext>
            </p:extLst>
          </p:nvPr>
        </p:nvGraphicFramePr>
        <p:xfrm>
          <a:off x="1447800" y="1600200"/>
          <a:ext cx="6324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Command (on line #)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Insert a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Delete a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Copy a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Move a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Paste 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Paste</a:t>
                      </a:r>
                      <a:r>
                        <a:rPr lang="en-CA" sz="2000" baseline="0" dirty="0"/>
                        <a:t> Before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CC, 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Copy multiple 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DD, 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Delete multiple 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MM,</a:t>
                      </a:r>
                      <a:r>
                        <a:rPr lang="en-CA" sz="2000" baseline="0" dirty="0"/>
                        <a:t> MM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Move multiple 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469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1 demo</a:t>
            </a:r>
          </a:p>
        </p:txBody>
      </p:sp>
      <p:sp>
        <p:nvSpPr>
          <p:cNvPr id="28675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29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Review lecture notes.</a:t>
            </a:r>
          </a:p>
          <a:p>
            <a:r>
              <a:rPr lang="en-CA" dirty="0"/>
              <a:t>Setup ACS on your PC </a:t>
            </a:r>
          </a:p>
          <a:p>
            <a:r>
              <a:rPr lang="en-CA" dirty="0"/>
              <a:t>Complete Lab 1</a:t>
            </a:r>
          </a:p>
          <a:p>
            <a:r>
              <a:rPr lang="en-CA" dirty="0"/>
              <a:t>Install RDi 9.6 (for Lab 2 in next week)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94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8475"/>
            <a:ext cx="7772400" cy="2524621"/>
          </a:xfrm>
        </p:spPr>
        <p:txBody>
          <a:bodyPr/>
          <a:lstStyle/>
          <a:p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The End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5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Welcome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Welcome to BCI433</a:t>
            </a:r>
          </a:p>
          <a:p>
            <a:pPr lvl="1" eaLnBrk="1" hangingPunct="1"/>
            <a:endParaRPr lang="en-US" altLang="en-US" sz="2400" dirty="0"/>
          </a:p>
          <a:p>
            <a:pPr eaLnBrk="1" hangingPunct="1"/>
            <a:r>
              <a:rPr lang="en-US" altLang="en-US" sz="2800" dirty="0"/>
              <a:t>Course introduction</a:t>
            </a:r>
          </a:p>
          <a:p>
            <a:pPr lvl="1" eaLnBrk="1" hangingPunct="1"/>
            <a:r>
              <a:rPr lang="en-US" altLang="en-US" sz="2400" dirty="0"/>
              <a:t>On Blackboard</a:t>
            </a:r>
          </a:p>
          <a:p>
            <a:pPr lvl="1" eaLnBrk="1" hangingPunct="1"/>
            <a:r>
              <a:rPr lang="en-US" altLang="en-US" sz="2400" dirty="0"/>
              <a:t>Course outline</a:t>
            </a:r>
          </a:p>
          <a:p>
            <a:pPr lvl="1" eaLnBrk="1" hangingPunct="1"/>
            <a:r>
              <a:rPr lang="en-US" altLang="en-US" sz="2400" dirty="0">
                <a:hlinkClick r:id="rId2"/>
              </a:rPr>
              <a:t>Course website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>
                <a:hlinkClick r:id="rId3"/>
              </a:rPr>
              <a:t>IBM </a:t>
            </a:r>
            <a:r>
              <a:rPr lang="en-US" altLang="en-US" sz="2400" dirty="0" err="1">
                <a:hlinkClick r:id="rId3"/>
              </a:rPr>
              <a:t>i</a:t>
            </a:r>
            <a:r>
              <a:rPr lang="en-US" altLang="en-US" sz="2400" dirty="0">
                <a:hlinkClick r:id="rId3"/>
              </a:rPr>
              <a:t> 7.4 Documentations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9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4400" dirty="0">
                <a:latin typeface="+mj-lt"/>
              </a:rPr>
              <a:t>IBM </a:t>
            </a:r>
            <a:r>
              <a:rPr lang="en-US" altLang="en-US" sz="4400" dirty="0" err="1">
                <a:latin typeface="+mj-lt"/>
              </a:rPr>
              <a:t>i</a:t>
            </a:r>
            <a:r>
              <a:rPr lang="en-US" altLang="en-US" sz="4400" dirty="0">
                <a:latin typeface="+mj-lt"/>
              </a:rPr>
              <a:t> – A Midrange System </a:t>
            </a: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dirty="0"/>
              <a:t>IBM’s product offerings/lines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 dirty="0"/>
              <a:t>System z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 dirty="0"/>
              <a:t>Mainframes!</a:t>
            </a:r>
            <a:endParaRPr lang="en-US" altLang="en-US" sz="2400" dirty="0">
              <a:latin typeface="+mn-lt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 b="1" dirty="0"/>
              <a:t>System </a:t>
            </a:r>
            <a:r>
              <a:rPr lang="en-US" altLang="en-US" sz="2400" b="1" dirty="0" err="1"/>
              <a:t>i</a:t>
            </a:r>
            <a:r>
              <a:rPr lang="en-US" altLang="en-US" sz="2400" b="1" dirty="0"/>
              <a:t> / </a:t>
            </a:r>
            <a:r>
              <a:rPr lang="en-US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</a:t>
            </a:r>
            <a:r>
              <a:rPr lang="en-US" altLang="en-US" sz="24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en-US" sz="2400" b="1" dirty="0"/>
              <a:t>on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System</a:t>
            </a:r>
            <a:endParaRPr lang="en-US" altLang="en-US" sz="2400" b="1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 dirty="0" err="1">
                <a:latin typeface="+mn-lt"/>
              </a:rPr>
              <a:t>i</a:t>
            </a:r>
            <a:r>
              <a:rPr lang="en-US" altLang="en-US" sz="2000" dirty="0">
                <a:latin typeface="+mn-lt"/>
              </a:rPr>
              <a:t> means integration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CA" dirty="0"/>
              <a:t>IBM’s midrange server line </a:t>
            </a:r>
            <a:r>
              <a:rPr lang="en-US" altLang="en-US" dirty="0">
                <a:latin typeface="+mn-lt"/>
              </a:rPr>
              <a:t>designed to grow with a business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 dirty="0"/>
              <a:t>System p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 dirty="0">
                <a:latin typeface="+mn-lt"/>
              </a:rPr>
              <a:t>(formerly RS/6000) AIX and Linux </a:t>
            </a:r>
            <a:r>
              <a:rPr lang="en-US" altLang="en-US" sz="2000" dirty="0"/>
              <a:t>on</a:t>
            </a:r>
            <a:r>
              <a:rPr lang="en-US" altLang="en-US" sz="2000" b="1" dirty="0">
                <a:solidFill>
                  <a:srgbClr val="0000CC"/>
                </a:solidFill>
              </a:rPr>
              <a:t> </a:t>
            </a:r>
            <a:r>
              <a:rPr lang="en-US" altLang="en-US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System</a:t>
            </a:r>
            <a:endParaRPr lang="en-US" altLang="en-US" sz="2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dirty="0">
                <a:latin typeface="+mn-lt"/>
              </a:rPr>
              <a:t>IBM’s RISC/UNIX-based server and workstation line designed to accommodate small to medium size businesses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 dirty="0"/>
              <a:t>System x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 dirty="0">
                <a:latin typeface="+mn-lt"/>
              </a:rPr>
              <a:t>PCs!!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400" dirty="0">
              <a:latin typeface="+mn-lt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en-US" sz="20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9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/>
              </a:rPr>
              <a:t>Power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3000" dirty="0"/>
              <a:t>In April 2008, IBM officially merged </a:t>
            </a:r>
            <a:r>
              <a:rPr lang="en-CA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</a:t>
            </a:r>
            <a:r>
              <a:rPr lang="en-CA" sz="3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3000" dirty="0"/>
              <a:t>and </a:t>
            </a:r>
            <a:r>
              <a:rPr lang="en-CA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p </a:t>
            </a:r>
            <a:r>
              <a:rPr lang="en-CA" sz="3000" dirty="0"/>
              <a:t>under the same name – </a:t>
            </a:r>
            <a:r>
              <a:rPr lang="en-CA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Systems </a:t>
            </a:r>
            <a:r>
              <a:rPr lang="en-CA" sz="3000" dirty="0"/>
              <a:t>with identical hardware and a choice of operating systems.</a:t>
            </a:r>
          </a:p>
          <a:p>
            <a:pPr lvl="1"/>
            <a:r>
              <a:rPr lang="en-CA" dirty="0"/>
              <a:t>Being as System </a:t>
            </a:r>
            <a:r>
              <a:rPr lang="en-CA" dirty="0" err="1"/>
              <a:t>i</a:t>
            </a:r>
            <a:r>
              <a:rPr lang="en-CA" dirty="0"/>
              <a:t>, Power Systems run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Being as System p, Power Systems run AIX or Linux. </a:t>
            </a:r>
          </a:p>
          <a:p>
            <a:r>
              <a:rPr lang="en-CA" sz="3000" dirty="0"/>
              <a:t>BCI433 covers mainly the System </a:t>
            </a:r>
            <a:r>
              <a:rPr lang="en-CA" sz="3000" dirty="0" err="1"/>
              <a:t>i</a:t>
            </a:r>
            <a:r>
              <a:rPr lang="en-CA" sz="3000" dirty="0"/>
              <a:t> part of IBM Power Systems, so we mix the usage of IBM </a:t>
            </a:r>
            <a:r>
              <a:rPr lang="en-CA" sz="3000" dirty="0" err="1"/>
              <a:t>i</a:t>
            </a:r>
            <a:r>
              <a:rPr lang="en-CA" sz="3000" dirty="0"/>
              <a:t> and Power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1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4200" dirty="0">
                <a:latin typeface="+mn-lt"/>
              </a:rPr>
              <a:t>IBM </a:t>
            </a:r>
            <a:r>
              <a:rPr lang="en-US" altLang="en-US" sz="4200" dirty="0" err="1">
                <a:latin typeface="+mn-lt"/>
              </a:rPr>
              <a:t>i</a:t>
            </a:r>
            <a:endParaRPr lang="en-US" altLang="en-US" sz="4200" dirty="0">
              <a:latin typeface="+mn-lt"/>
            </a:endParaRPr>
          </a:p>
        </p:txBody>
      </p:sp>
      <p:sp>
        <p:nvSpPr>
          <p:cNvPr id="9219" name="Rectangle 9"/>
          <p:cNvSpPr>
            <a:spLocks noChangeArrowheads="1"/>
          </p:cNvSpPr>
          <p:nvPr/>
        </p:nvSpPr>
        <p:spPr bwMode="auto">
          <a:xfrm>
            <a:off x="685800" y="1892449"/>
            <a:ext cx="7772400" cy="138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dirty="0">
                <a:latin typeface="+mn-lt"/>
              </a:rPr>
              <a:t>Developed by IBM to support medium to large scales business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3200" dirty="0" err="1">
                <a:latin typeface="+mn-lt"/>
              </a:rPr>
              <a:t>i</a:t>
            </a:r>
            <a:r>
              <a:rPr lang="en-US" altLang="en-US" sz="3200" dirty="0">
                <a:latin typeface="+mn-lt"/>
              </a:rPr>
              <a:t> means </a:t>
            </a:r>
            <a:r>
              <a:rPr lang="en-US" altLang="en-US" sz="3200" dirty="0" err="1">
                <a:latin typeface="+mn-lt"/>
              </a:rPr>
              <a:t>iNTEGRATION</a:t>
            </a:r>
            <a:r>
              <a:rPr lang="en-US" altLang="en-US" sz="3200" dirty="0">
                <a:latin typeface="+mn-lt"/>
              </a:rPr>
              <a:t>!</a:t>
            </a:r>
          </a:p>
        </p:txBody>
      </p:sp>
      <p:pic>
        <p:nvPicPr>
          <p:cNvPr id="9220" name="Picture 10" descr="iSeries 810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17032"/>
            <a:ext cx="1981200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11"/>
          <p:cNvSpPr>
            <a:spLocks noChangeArrowheads="1"/>
          </p:cNvSpPr>
          <p:nvPr/>
        </p:nvSpPr>
        <p:spPr bwMode="auto">
          <a:xfrm>
            <a:off x="3124200" y="3810506"/>
            <a:ext cx="519221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2400" dirty="0"/>
              <a:t>A server designed for the on-demand challenges of Web and e-business, as well as core On-line Transaction Processing (OLTP) workloads, with support for multiple operating and application environments.</a:t>
            </a:r>
            <a:br>
              <a:rPr lang="en-US" altLang="en-US" sz="2400" dirty="0">
                <a:latin typeface="+mn-lt"/>
              </a:rPr>
            </a:br>
            <a:r>
              <a:rPr lang="en-US" altLang="en-US" sz="2400" dirty="0">
                <a:latin typeface="+mn-lt"/>
              </a:rPr>
              <a:t>  </a:t>
            </a:r>
            <a:r>
              <a:rPr lang="en-US" altLang="en-US" sz="300" dirty="0">
                <a:latin typeface="+mn-lt"/>
              </a:rPr>
              <a:t> </a:t>
            </a:r>
            <a:r>
              <a:rPr lang="en-US" altLang="en-US" sz="2400" dirty="0">
                <a:latin typeface="+mn-lt"/>
              </a:rPr>
              <a:t>                                </a:t>
            </a:r>
          </a:p>
          <a:p>
            <a:endParaRPr lang="en-US" altLang="en-US" sz="2400" dirty="0">
              <a:latin typeface="+mn-lt"/>
            </a:endParaRPr>
          </a:p>
        </p:txBody>
      </p:sp>
      <p:pic>
        <p:nvPicPr>
          <p:cNvPr id="9222" name="Picture 12" descr="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84625" y="2819400"/>
            <a:ext cx="2790825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71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3656514" y="992838"/>
            <a:ext cx="1752600" cy="5152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System 3</a:t>
            </a: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3631960" y="2402027"/>
            <a:ext cx="1752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System 34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2209800" y="3128100"/>
            <a:ext cx="1752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System 36</a:t>
            </a:r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5181600" y="3079148"/>
            <a:ext cx="1752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/>
              <a:t>System 38</a:t>
            </a:r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3275856" y="3830230"/>
            <a:ext cx="2592286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(OS/400 on) AS/400</a:t>
            </a:r>
          </a:p>
        </p:txBody>
      </p:sp>
      <p:sp>
        <p:nvSpPr>
          <p:cNvPr id="11271" name="Rectangle 9"/>
          <p:cNvSpPr>
            <a:spLocks noChangeArrowheads="1"/>
          </p:cNvSpPr>
          <p:nvPr/>
        </p:nvSpPr>
        <p:spPr bwMode="auto">
          <a:xfrm>
            <a:off x="3275856" y="4518269"/>
            <a:ext cx="2592286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(i5/OS on) iSeries</a:t>
            </a:r>
          </a:p>
        </p:txBody>
      </p:sp>
      <p:sp>
        <p:nvSpPr>
          <p:cNvPr id="11272" name="Rectangle 10"/>
          <p:cNvSpPr>
            <a:spLocks noChangeArrowheads="1"/>
          </p:cNvSpPr>
          <p:nvPr/>
        </p:nvSpPr>
        <p:spPr bwMode="auto">
          <a:xfrm>
            <a:off x="3275855" y="5176196"/>
            <a:ext cx="2592287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0000CC"/>
                </a:solidFill>
              </a:rPr>
              <a:t>(IBM </a:t>
            </a:r>
            <a:r>
              <a:rPr lang="en-US" altLang="en-US" b="1" dirty="0" err="1">
                <a:solidFill>
                  <a:srgbClr val="0000CC"/>
                </a:solidFill>
              </a:rPr>
              <a:t>i</a:t>
            </a:r>
            <a:r>
              <a:rPr lang="en-US" altLang="en-US" b="1" dirty="0">
                <a:solidFill>
                  <a:srgbClr val="0000CC"/>
                </a:solidFill>
              </a:rPr>
              <a:t> on) System </a:t>
            </a:r>
            <a:r>
              <a:rPr lang="en-US" altLang="en-US" b="1" dirty="0" err="1">
                <a:solidFill>
                  <a:srgbClr val="0000CC"/>
                </a:solidFill>
              </a:rPr>
              <a:t>i</a:t>
            </a:r>
            <a:endParaRPr lang="en-US" altLang="en-US" b="1" dirty="0">
              <a:solidFill>
                <a:srgbClr val="0000CC"/>
              </a:solidFill>
            </a:endParaRPr>
          </a:p>
        </p:txBody>
      </p:sp>
      <p:sp>
        <p:nvSpPr>
          <p:cNvPr id="11273" name="Text Box 11"/>
          <p:cNvSpPr txBox="1">
            <a:spLocks noChangeArrowheads="1"/>
          </p:cNvSpPr>
          <p:nvPr/>
        </p:nvSpPr>
        <p:spPr bwMode="auto">
          <a:xfrm>
            <a:off x="5561748" y="1067122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dirty="0"/>
              <a:t>1969 - 1985</a:t>
            </a:r>
          </a:p>
        </p:txBody>
      </p:sp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3641641" y="1686118"/>
            <a:ext cx="1752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System 32</a:t>
            </a:r>
          </a:p>
        </p:txBody>
      </p:sp>
      <p:sp>
        <p:nvSpPr>
          <p:cNvPr id="11275" name="Text Box 13"/>
          <p:cNvSpPr txBox="1">
            <a:spLocks noChangeArrowheads="1"/>
          </p:cNvSpPr>
          <p:nvPr/>
        </p:nvSpPr>
        <p:spPr bwMode="auto">
          <a:xfrm>
            <a:off x="5551584" y="1666591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dirty="0"/>
              <a:t>1975 - 1984</a:t>
            </a:r>
          </a:p>
        </p:txBody>
      </p:sp>
      <p:sp>
        <p:nvSpPr>
          <p:cNvPr id="11276" name="Text Box 14"/>
          <p:cNvSpPr txBox="1">
            <a:spLocks noChangeArrowheads="1"/>
          </p:cNvSpPr>
          <p:nvPr/>
        </p:nvSpPr>
        <p:spPr bwMode="auto">
          <a:xfrm>
            <a:off x="5561748" y="2463605"/>
            <a:ext cx="1403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1977 - 1985</a:t>
            </a:r>
          </a:p>
        </p:txBody>
      </p:sp>
      <p:sp>
        <p:nvSpPr>
          <p:cNvPr id="11277" name="Text Box 15"/>
          <p:cNvSpPr txBox="1">
            <a:spLocks noChangeArrowheads="1"/>
          </p:cNvSpPr>
          <p:nvPr/>
        </p:nvSpPr>
        <p:spPr bwMode="auto">
          <a:xfrm>
            <a:off x="611560" y="3212401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1983 - 1994</a:t>
            </a:r>
          </a:p>
        </p:txBody>
      </p:sp>
      <p:sp>
        <p:nvSpPr>
          <p:cNvPr id="11278" name="Text Box 16"/>
          <p:cNvSpPr txBox="1">
            <a:spLocks noChangeArrowheads="1"/>
          </p:cNvSpPr>
          <p:nvPr/>
        </p:nvSpPr>
        <p:spPr bwMode="auto">
          <a:xfrm>
            <a:off x="6965098" y="3047999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1980 - 1994</a:t>
            </a:r>
          </a:p>
        </p:txBody>
      </p:sp>
      <p:sp>
        <p:nvSpPr>
          <p:cNvPr id="11279" name="Text Box 17"/>
          <p:cNvSpPr txBox="1">
            <a:spLocks noChangeArrowheads="1"/>
          </p:cNvSpPr>
          <p:nvPr/>
        </p:nvSpPr>
        <p:spPr bwMode="auto">
          <a:xfrm>
            <a:off x="6116240" y="3869261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dirty="0"/>
              <a:t>1988 – present</a:t>
            </a:r>
          </a:p>
        </p:txBody>
      </p:sp>
      <p:sp>
        <p:nvSpPr>
          <p:cNvPr id="11280" name="Text Box 18"/>
          <p:cNvSpPr txBox="1">
            <a:spLocks noChangeArrowheads="1"/>
          </p:cNvSpPr>
          <p:nvPr/>
        </p:nvSpPr>
        <p:spPr bwMode="auto">
          <a:xfrm>
            <a:off x="6116241" y="4547511"/>
            <a:ext cx="1752599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dirty="0"/>
              <a:t>2000 - present</a:t>
            </a:r>
          </a:p>
        </p:txBody>
      </p:sp>
      <p:sp>
        <p:nvSpPr>
          <p:cNvPr id="11281" name="Text Box 19"/>
          <p:cNvSpPr txBox="1">
            <a:spLocks noChangeArrowheads="1"/>
          </p:cNvSpPr>
          <p:nvPr/>
        </p:nvSpPr>
        <p:spPr bwMode="auto">
          <a:xfrm>
            <a:off x="6116242" y="5213012"/>
            <a:ext cx="1657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dirty="0"/>
              <a:t>2006 - 2007</a:t>
            </a:r>
          </a:p>
        </p:txBody>
      </p:sp>
      <p:sp>
        <p:nvSpPr>
          <p:cNvPr id="11282" name="Rectangle 20"/>
          <p:cNvSpPr>
            <a:spLocks noChangeArrowheads="1"/>
          </p:cNvSpPr>
          <p:nvPr/>
        </p:nvSpPr>
        <p:spPr bwMode="auto">
          <a:xfrm>
            <a:off x="3131840" y="5873888"/>
            <a:ext cx="2880320" cy="433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0000CC"/>
                </a:solidFill>
              </a:rPr>
              <a:t>IBM </a:t>
            </a:r>
            <a:r>
              <a:rPr lang="en-US" altLang="en-US" b="1" dirty="0" err="1">
                <a:solidFill>
                  <a:srgbClr val="0000CC"/>
                </a:solidFill>
              </a:rPr>
              <a:t>i</a:t>
            </a:r>
            <a:r>
              <a:rPr lang="en-US" altLang="en-US" b="1" dirty="0">
                <a:solidFill>
                  <a:srgbClr val="0000CC"/>
                </a:solidFill>
              </a:rPr>
              <a:t>  on Power Systems</a:t>
            </a:r>
          </a:p>
        </p:txBody>
      </p:sp>
      <p:sp>
        <p:nvSpPr>
          <p:cNvPr id="11283" name="Text Box 21"/>
          <p:cNvSpPr txBox="1">
            <a:spLocks noChangeArrowheads="1"/>
          </p:cNvSpPr>
          <p:nvPr/>
        </p:nvSpPr>
        <p:spPr bwMode="auto">
          <a:xfrm>
            <a:off x="6116243" y="5875893"/>
            <a:ext cx="16722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dirty="0"/>
              <a:t>2008 - present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92A216EF-D7BB-4D24-B970-AD0E1414B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6510"/>
            <a:ext cx="8229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CA" altLang="en-US" sz="4200" dirty="0">
                <a:latin typeface="+mj-lt"/>
              </a:rPr>
              <a:t>The History of IBM </a:t>
            </a:r>
            <a:r>
              <a:rPr lang="en-CA" altLang="en-US" sz="4200" dirty="0" err="1">
                <a:latin typeface="+mj-lt"/>
              </a:rPr>
              <a:t>i</a:t>
            </a:r>
            <a:endParaRPr lang="en-US" altLang="en-US" sz="4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208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/>
              </a:rPr>
              <a:t>A Naming Nightmare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sz="3000" dirty="0"/>
              <a:t>The operating systems for IBM’s midrange server line: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dirty="0"/>
              <a:t> – runs on Power Systems or System </a:t>
            </a:r>
            <a:r>
              <a:rPr lang="en-CA" dirty="0" err="1"/>
              <a:t>i</a:t>
            </a:r>
            <a:r>
              <a:rPr lang="en-CA" dirty="0"/>
              <a:t>.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i5/OS</a:t>
            </a:r>
            <a:r>
              <a:rPr lang="en-CA" dirty="0"/>
              <a:t>  (OS/400 V5R3)– runs on </a:t>
            </a:r>
            <a:r>
              <a:rPr lang="en-CA" dirty="0" err="1"/>
              <a:t>iServers</a:t>
            </a:r>
            <a:r>
              <a:rPr lang="en-CA" dirty="0"/>
              <a:t> (i5, </a:t>
            </a:r>
            <a:r>
              <a:rPr lang="en-CA" dirty="0" err="1"/>
              <a:t>i</a:t>
            </a:r>
            <a:r>
              <a:rPr lang="en-CA" dirty="0"/>
              <a:t> Series).   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OS/400</a:t>
            </a:r>
            <a:r>
              <a:rPr lang="en-CA" dirty="0"/>
              <a:t> – runs on AS/400.</a:t>
            </a:r>
          </a:p>
          <a:p>
            <a:pPr lvl="1"/>
            <a:r>
              <a:rPr lang="en-CA" dirty="0"/>
              <a:t>CPF – runs on System 38.</a:t>
            </a:r>
          </a:p>
          <a:p>
            <a:pPr lvl="1"/>
            <a:r>
              <a:rPr lang="en-CA" dirty="0"/>
              <a:t>……</a:t>
            </a:r>
          </a:p>
          <a:p>
            <a:r>
              <a:rPr lang="en-CA" sz="3000" dirty="0"/>
              <a:t>IBM </a:t>
            </a:r>
            <a:r>
              <a:rPr lang="en-CA" sz="3000" dirty="0" err="1"/>
              <a:t>i</a:t>
            </a:r>
            <a:r>
              <a:rPr lang="en-CA" sz="3000" dirty="0"/>
              <a:t>, i5/OS and OS/400 are basically the same</a:t>
            </a:r>
            <a:r>
              <a:rPr lang="en-CA" dirty="0"/>
              <a:t>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51590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6191</TotalTime>
  <Words>1692</Words>
  <Application>Microsoft Office PowerPoint</Application>
  <PresentationFormat>On-screen Show (4:3)</PresentationFormat>
  <Paragraphs>300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Brush Script MT</vt:lpstr>
      <vt:lpstr>Tahoma</vt:lpstr>
      <vt:lpstr>Times New Roman</vt:lpstr>
      <vt:lpstr>Wingdings</vt:lpstr>
      <vt:lpstr>Compass</vt:lpstr>
      <vt:lpstr>BCI433 - IBM i Business Computing</vt:lpstr>
      <vt:lpstr>Agenda</vt:lpstr>
      <vt:lpstr>Lesson Objectives</vt:lpstr>
      <vt:lpstr>Welcome</vt:lpstr>
      <vt:lpstr>PowerPoint Presentation</vt:lpstr>
      <vt:lpstr>Power Systems</vt:lpstr>
      <vt:lpstr>PowerPoint Presentation</vt:lpstr>
      <vt:lpstr>PowerPoint Presentation</vt:lpstr>
      <vt:lpstr>A Naming Nightmare</vt:lpstr>
      <vt:lpstr>IBM i – A Business System</vt:lpstr>
      <vt:lpstr>IBM i – A Database System</vt:lpstr>
      <vt:lpstr>RELIABLE – Why we need IBM i</vt:lpstr>
      <vt:lpstr>Power System in Seneca</vt:lpstr>
      <vt:lpstr>PowerPoint Presentation</vt:lpstr>
      <vt:lpstr>Let’s sign on!</vt:lpstr>
      <vt:lpstr>Simple CL Commands</vt:lpstr>
      <vt:lpstr>Commonly Used Function Keys</vt:lpstr>
      <vt:lpstr>Definitions</vt:lpstr>
      <vt:lpstr>Objects</vt:lpstr>
      <vt:lpstr>Libraries</vt:lpstr>
      <vt:lpstr>About Your Student Library</vt:lpstr>
      <vt:lpstr>Library List</vt:lpstr>
      <vt:lpstr>System Values</vt:lpstr>
      <vt:lpstr>User Profiles</vt:lpstr>
      <vt:lpstr>Work With Active Jobs</vt:lpstr>
      <vt:lpstr>Output Queues &amp; Spooled files</vt:lpstr>
      <vt:lpstr>Source Physical Files</vt:lpstr>
      <vt:lpstr>PDM</vt:lpstr>
      <vt:lpstr>Creating CL Program</vt:lpstr>
      <vt:lpstr>LPEX / SEU Editor Commands</vt:lpstr>
      <vt:lpstr>Lab 1 demo</vt:lpstr>
      <vt:lpstr>Homework</vt:lpstr>
      <vt:lpstr>The End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1 - Lecture Notes</dc:title>
  <dc:creator>Wei Song</dc:creator>
  <cp:keywords>Lecture, 2204</cp:keywords>
  <cp:lastModifiedBy>Wei Song</cp:lastModifiedBy>
  <cp:revision>173</cp:revision>
  <cp:lastPrinted>2001-07-23T19:37:02Z</cp:lastPrinted>
  <dcterms:created xsi:type="dcterms:W3CDTF">2001-03-26T00:24:34Z</dcterms:created>
  <dcterms:modified xsi:type="dcterms:W3CDTF">2021-01-10T17:55:33Z</dcterms:modified>
</cp:coreProperties>
</file>