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83" r:id="rId4"/>
    <p:sldId id="266" r:id="rId5"/>
    <p:sldId id="284" r:id="rId6"/>
    <p:sldId id="285" r:id="rId7"/>
    <p:sldId id="263" r:id="rId8"/>
    <p:sldId id="267" r:id="rId9"/>
    <p:sldId id="272" r:id="rId10"/>
    <p:sldId id="286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87" r:id="rId19"/>
    <p:sldId id="288" r:id="rId20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 autoAdjust="0"/>
    <p:restoredTop sz="90960" autoAdjust="0"/>
  </p:normalViewPr>
  <p:slideViewPr>
    <p:cSldViewPr>
      <p:cViewPr varScale="1">
        <p:scale>
          <a:sx n="84" d="100"/>
          <a:sy n="84" d="100"/>
        </p:scale>
        <p:origin x="10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5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25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E56D61-891B-4934-B088-536617AE37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055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E56D61-891B-4934-B088-536617AE37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402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/>
              <a:t>Variable IF statements in RPGLE</a:t>
            </a:r>
          </a:p>
          <a:p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/FREE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//---------------------------------------------------------------------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NDEBNO = AACVDFR;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SETLL MDEBKEY MDEBTOR;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/END-FREE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C     FRTAG         TAG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/FREE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READ MDEBTORR;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/END-FREE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C                   if        not %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eof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(MDEBTOR)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C                   if        AACVCLNO = DCLIENT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if  DDEBTNO &gt;= AACVDFR AND DDEBTNO &lt;= AACVDTO AND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AACVCLNO = DCLIENT and AACVLDFR &lt;&gt; wkd000 and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AACVLDFR &lt;&gt; wkd999 AND AACVLDTO &lt;&gt; wkd000 and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 AACVLDTO &lt;&gt; wkd999;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Eval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Statement = %trim(Statement = 'if DDEBTNO &gt;= +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    AACVDFR AND DDEBTNO &lt;= AACVDTO');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ELSE;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Eval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Statement = %trim('if AACVCLNO = DCLIENT');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endif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if AACVSCOPS &lt;&gt; *BLANK and AACVSCD &lt;&gt; *BLANK;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Eval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Statement = %trim(Statement) + ' and AACVSCOPS &lt;&gt; *BLANK +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     and AACVSCD &lt;&gt; *BLANK';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endif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if Statement;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IF DEBWRT &lt;&gt; 'Y';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EXSR DEBARC;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EXSR DEBDELQ;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EXSR DEBDEL;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ENDIF;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endif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; 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16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support/knowledgecenter/ssw_ibm_i_73/dds/kickoff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BCI433 - IBM </a:t>
            </a:r>
            <a:r>
              <a:rPr lang="en-CA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3: RPGLE Programming with Display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2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 on Screen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0000CC"/>
                </a:solidFill>
              </a:rPr>
              <a:t>EXFMT</a:t>
            </a:r>
          </a:p>
          <a:p>
            <a:pPr lvl="1"/>
            <a:r>
              <a:rPr lang="en-US" altLang="en-US" dirty="0"/>
              <a:t>Write a screen record and waits for input (Write / Read operations)</a:t>
            </a:r>
          </a:p>
          <a:p>
            <a:pPr lvl="1">
              <a:buFontTx/>
              <a:buNone/>
            </a:pPr>
            <a:r>
              <a:rPr lang="en-US" altLang="en-US" dirty="0"/>
              <a:t>		e.g.   LETGRADE = ‘F’	;  </a:t>
            </a:r>
          </a:p>
          <a:p>
            <a:pPr lvl="1">
              <a:buFontTx/>
              <a:buNone/>
            </a:pPr>
            <a:r>
              <a:rPr lang="en-US" altLang="en-US" dirty="0"/>
              <a:t>	           EXFMT RECORD1;</a:t>
            </a:r>
          </a:p>
          <a:p>
            <a:r>
              <a:rPr lang="en-US" altLang="en-US" dirty="0">
                <a:solidFill>
                  <a:srgbClr val="0000CC"/>
                </a:solidFill>
              </a:rPr>
              <a:t>WRITE</a:t>
            </a:r>
          </a:p>
          <a:p>
            <a:pPr lvl="1"/>
            <a:r>
              <a:rPr lang="en-US" altLang="en-US" dirty="0"/>
              <a:t>Writes a screen record to a file/display station (without a pause)</a:t>
            </a:r>
          </a:p>
          <a:p>
            <a:pPr marL="514350" lvl="1" indent="0">
              <a:buNone/>
            </a:pPr>
            <a:r>
              <a:rPr lang="en-US" altLang="en-US" dirty="0"/>
              <a:t>     e.g.  </a:t>
            </a:r>
            <a:r>
              <a:rPr lang="en-CA" dirty="0"/>
              <a:t>WRITE RECORED1;</a:t>
            </a:r>
          </a:p>
          <a:p>
            <a:pPr marL="514350" lvl="1" indent="0">
              <a:buNone/>
            </a:pPr>
            <a:r>
              <a:rPr lang="en-CA" dirty="0"/>
              <a:t>             EXFMT RECORD2;</a:t>
            </a:r>
            <a:endParaRPr lang="en-US" alt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7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in RPG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15445"/>
            <a:ext cx="8540750" cy="4498975"/>
          </a:xfrm>
        </p:spPr>
        <p:txBody>
          <a:bodyPr/>
          <a:lstStyle/>
          <a:p>
            <a:r>
              <a:rPr lang="en-CA" sz="2800" dirty="0"/>
              <a:t>Named fields in a display file (such as TEST1, Test 1,… in </a:t>
            </a:r>
            <a:r>
              <a:rPr lang="en-CA" sz="2400" dirty="0" err="1"/>
              <a:t>MARKSDSP.dspf</a:t>
            </a:r>
            <a:r>
              <a:rPr lang="en-CA" sz="2400" dirty="0"/>
              <a:t>) </a:t>
            </a:r>
            <a:r>
              <a:rPr lang="en-CA" sz="2800" dirty="0"/>
              <a:t>can be used as variables in RPG language.</a:t>
            </a:r>
          </a:p>
          <a:p>
            <a:pPr marL="457200" lvl="1" indent="0">
              <a:buNone/>
            </a:pPr>
            <a:r>
              <a:rPr lang="en-CA" sz="2400" dirty="0"/>
              <a:t>e.g. TESTOVRALL = (TEST1 + TEST2 + TEST3 )/3;</a:t>
            </a:r>
          </a:p>
          <a:p>
            <a:pPr marL="457200" lvl="1" indent="0">
              <a:buNone/>
            </a:pPr>
            <a:endParaRPr lang="en-CA" sz="2400" dirty="0"/>
          </a:p>
          <a:p>
            <a:r>
              <a:rPr lang="en-CA" sz="2800" dirty="0"/>
              <a:t>In addition, you can declare stand-along variables in RPG, </a:t>
            </a:r>
            <a:r>
              <a:rPr lang="en-CA" sz="2400" dirty="0"/>
              <a:t>e.g.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4941168"/>
            <a:ext cx="67818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DCL-S Premium     PACKED(4:2) ;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2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Indicators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'Boolean' variables – predefined</a:t>
            </a:r>
          </a:p>
          <a:p>
            <a:pPr lvl="1"/>
            <a:r>
              <a:rPr lang="en-US" altLang="en-US" dirty="0"/>
              <a:t>*IN00 - *IN24 are usually used to map 24 function keys in display file.</a:t>
            </a:r>
          </a:p>
          <a:p>
            <a:pPr lvl="1"/>
            <a:r>
              <a:rPr lang="en-US" altLang="en-US" dirty="0"/>
              <a:t>*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LR</a:t>
            </a:r>
            <a:r>
              <a:rPr lang="en-US" altLang="en-US" dirty="0"/>
              <a:t> – </a:t>
            </a: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en-US" dirty="0"/>
              <a:t>ast </a:t>
            </a: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en-US" dirty="0"/>
              <a:t>ecord Indicator </a:t>
            </a:r>
          </a:p>
          <a:p>
            <a:pPr lvl="2"/>
            <a:r>
              <a:rPr lang="en-US" altLang="en-US" dirty="0"/>
              <a:t>How we end RPG programs</a:t>
            </a:r>
          </a:p>
          <a:p>
            <a:r>
              <a:rPr lang="en-US" altLang="en-US" dirty="0"/>
              <a:t>Have the values:</a:t>
            </a:r>
          </a:p>
          <a:p>
            <a:pPr lvl="1"/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altLang="en-US" dirty="0"/>
              <a:t>0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 </a:t>
            </a:r>
            <a:r>
              <a:rPr lang="en-US" altLang="en-US" dirty="0"/>
              <a:t>or  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en-US" dirty="0"/>
              <a:t>OFF</a:t>
            </a:r>
          </a:p>
          <a:p>
            <a:pPr lvl="1"/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altLang="en-US" dirty="0"/>
              <a:t>1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altLang="en-US" dirty="0"/>
              <a:t>  or  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en-US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56472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Each program statement ends with a “</a:t>
            </a:r>
            <a:r>
              <a:rPr lang="en-CA" sz="2400" dirty="0">
                <a:solidFill>
                  <a:srgbClr val="0000CC"/>
                </a:solidFill>
              </a:rPr>
              <a:t>;</a:t>
            </a:r>
            <a:r>
              <a:rPr lang="en-CA" sz="2400" dirty="0"/>
              <a:t>” – semicolon.</a:t>
            </a:r>
          </a:p>
          <a:p>
            <a:r>
              <a:rPr lang="en-CA" sz="2400" dirty="0"/>
              <a:t>Comment</a:t>
            </a:r>
          </a:p>
          <a:p>
            <a:pPr lvl="1"/>
            <a:r>
              <a:rPr lang="en-CA" sz="2000" dirty="0"/>
              <a:t>e.g.  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CA" sz="2000" dirty="0"/>
              <a:t> This is a comment</a:t>
            </a:r>
          </a:p>
          <a:p>
            <a:r>
              <a:rPr lang="en-US" altLang="en-US" sz="2400" dirty="0"/>
              <a:t>IF Statements</a:t>
            </a:r>
          </a:p>
          <a:p>
            <a:pPr lvl="1"/>
            <a:r>
              <a:rPr lang="en-US" altLang="en-US" sz="2000" dirty="0"/>
              <a:t>OPERATOR: =, &lt;, &lt;=, &lt;&gt;, NOT, AND, OR</a:t>
            </a:r>
          </a:p>
          <a:p>
            <a:pPr lvl="1"/>
            <a:r>
              <a:rPr lang="en-US" altLang="en-US" sz="2000" dirty="0"/>
              <a:t>e.g.</a:t>
            </a:r>
          </a:p>
          <a:p>
            <a:pPr lvl="2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altLang="en-US" sz="1800" dirty="0"/>
              <a:t> Test1 &lt; Test2;</a:t>
            </a:r>
          </a:p>
          <a:p>
            <a:pPr lvl="3">
              <a:buFontTx/>
              <a:buNone/>
            </a:pPr>
            <a:r>
              <a:rPr lang="en-US" altLang="en-US" sz="1800" dirty="0"/>
              <a:t>Minimum = Test1;</a:t>
            </a:r>
          </a:p>
          <a:p>
            <a:pPr lvl="2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ENDIF</a:t>
            </a:r>
            <a:r>
              <a:rPr lang="en-US" altLang="en-US" sz="1800" dirty="0"/>
              <a:t>;</a:t>
            </a:r>
          </a:p>
          <a:p>
            <a:pPr lvl="1"/>
            <a:r>
              <a:rPr lang="en-US" altLang="en-US" sz="2000" dirty="0"/>
              <a:t>e.g.</a:t>
            </a:r>
          </a:p>
          <a:p>
            <a:pPr lvl="2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altLang="en-US" sz="1800" dirty="0"/>
              <a:t> Test1 &lt; Test2;</a:t>
            </a:r>
          </a:p>
          <a:p>
            <a:pPr lvl="3">
              <a:buFontTx/>
              <a:buNone/>
            </a:pPr>
            <a:r>
              <a:rPr lang="en-US" altLang="en-US" sz="1800" dirty="0"/>
              <a:t>Minimum = Test1;</a:t>
            </a:r>
          </a:p>
          <a:p>
            <a:pPr lvl="2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altLang="en-US" sz="1800" dirty="0"/>
              <a:t>; </a:t>
            </a:r>
          </a:p>
          <a:p>
            <a:pPr lvl="3">
              <a:buFontTx/>
              <a:buNone/>
            </a:pPr>
            <a:r>
              <a:rPr lang="en-US" altLang="en-US" sz="1800" dirty="0"/>
              <a:t>Minimum = Test2;</a:t>
            </a:r>
          </a:p>
          <a:p>
            <a:pPr lvl="2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ENDIF</a:t>
            </a:r>
            <a:r>
              <a:rPr lang="en-US" altLang="en-US" sz="1800" dirty="0"/>
              <a:t>;</a:t>
            </a:r>
          </a:p>
          <a:p>
            <a:pPr lvl="1">
              <a:buNone/>
            </a:pPr>
            <a:endParaRPr lang="en-US" altLang="en-US" sz="2200" dirty="0"/>
          </a:p>
          <a:p>
            <a:pPr lvl="2">
              <a:buFontTx/>
              <a:buNone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11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Syntax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Loops – DO While</a:t>
            </a:r>
            <a:endParaRPr lang="en-CA" dirty="0"/>
          </a:p>
          <a:p>
            <a:pPr lvl="1"/>
            <a:r>
              <a:rPr lang="en-CA" dirty="0"/>
              <a:t>e.g.</a:t>
            </a:r>
          </a:p>
          <a:p>
            <a:endParaRPr lang="en-CA" dirty="0"/>
          </a:p>
          <a:p>
            <a:endParaRPr lang="en-CA" dirty="0"/>
          </a:p>
          <a:p>
            <a:r>
              <a:rPr lang="en-US" altLang="en-US" dirty="0"/>
              <a:t>Loops – DO UNTIL</a:t>
            </a:r>
          </a:p>
          <a:p>
            <a:pPr lvl="1"/>
            <a:r>
              <a:rPr lang="en-US" dirty="0"/>
              <a:t>e.g.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2453640"/>
            <a:ext cx="545854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en-US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400" dirty="0"/>
              <a:t>(a &lt;= 5)  </a:t>
            </a:r>
            <a:r>
              <a:rPr lang="en-US" altLang="en-US" sz="2400" dirty="0">
                <a:solidFill>
                  <a:srgbClr val="0000CC"/>
                </a:solidFill>
              </a:rPr>
              <a:t>AND</a:t>
            </a:r>
            <a:r>
              <a:rPr lang="en-US" altLang="en-US" sz="2400" dirty="0"/>
              <a:t>  (b + c = 0); </a:t>
            </a:r>
          </a:p>
          <a:p>
            <a:pPr>
              <a:buFontTx/>
              <a:buNone/>
            </a:pPr>
            <a:r>
              <a:rPr lang="en-US" altLang="en-US" sz="2400" dirty="0"/>
              <a:t>	EXSR </a:t>
            </a:r>
            <a:r>
              <a:rPr lang="en-US" altLang="en-US" sz="2400" dirty="0" err="1"/>
              <a:t>nextRecord</a:t>
            </a:r>
            <a:r>
              <a:rPr lang="en-US" altLang="en-US" sz="2400" dirty="0"/>
              <a:t>; </a:t>
            </a:r>
          </a:p>
          <a:p>
            <a:pPr>
              <a:buFontTx/>
              <a:buNone/>
            </a:pPr>
            <a:r>
              <a:rPr lang="en-US" altLang="en-US" sz="2400" dirty="0"/>
              <a:t>    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en-US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altLang="en-US" sz="2400" dirty="0"/>
              <a:t>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4648200"/>
            <a:ext cx="44958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dirty="0"/>
              <a:t>     </a:t>
            </a:r>
            <a:r>
              <a:rPr lang="en-US" altLang="en-US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X &gt; 10; </a:t>
            </a:r>
          </a:p>
          <a:p>
            <a:pPr>
              <a:buFontTx/>
              <a:buNone/>
            </a:pPr>
            <a:r>
              <a:rPr lang="en-US" altLang="en-US" sz="2400" dirty="0"/>
              <a:t>	Total = Total + Array(x); </a:t>
            </a:r>
          </a:p>
          <a:p>
            <a:pPr>
              <a:buFontTx/>
              <a:buNone/>
            </a:pPr>
            <a:r>
              <a:rPr lang="en-US" altLang="en-US" sz="2400" dirty="0"/>
              <a:t>	X = X + 1; </a:t>
            </a:r>
          </a:p>
          <a:p>
            <a:pPr>
              <a:buFontTx/>
              <a:buNone/>
            </a:pPr>
            <a:r>
              <a:rPr lang="en-US" altLang="en-US" sz="2400" dirty="0"/>
              <a:t>    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en-US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altLang="en-US" sz="24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76059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Syntax - Subroutines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Blocks of logic </a:t>
            </a:r>
          </a:p>
          <a:p>
            <a:r>
              <a:rPr lang="en-US" altLang="en-US" dirty="0"/>
              <a:t>Execute a subroutine</a:t>
            </a:r>
          </a:p>
          <a:p>
            <a:pPr lvl="1"/>
            <a:r>
              <a:rPr lang="en-US" altLang="en-US" dirty="0"/>
              <a:t>e.g.  </a:t>
            </a: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en-US" altLang="en-US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</a:t>
            </a:r>
            <a:r>
              <a:rPr lang="en-US" altLang="en-US" dirty="0"/>
              <a:t>  GETGRADE</a:t>
            </a:r>
          </a:p>
          <a:p>
            <a:r>
              <a:rPr lang="en-US" altLang="en-US" dirty="0"/>
              <a:t>Define a subroutine</a:t>
            </a:r>
          </a:p>
          <a:p>
            <a:pPr lvl="1"/>
            <a:r>
              <a:rPr lang="en-US" altLang="en-US" dirty="0"/>
              <a:t>e.g.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3962400"/>
            <a:ext cx="5181600" cy="22006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>
              <a:buFontTx/>
              <a:buNone/>
            </a:pPr>
            <a:endParaRPr lang="en-US" altLang="en-US" sz="1100" dirty="0"/>
          </a:p>
          <a:p>
            <a:pPr lvl="1">
              <a:buFontTx/>
              <a:buNone/>
            </a:pP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</a:t>
            </a:r>
            <a:r>
              <a:rPr lang="en-US" altLang="en-US" sz="28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</a:t>
            </a:r>
            <a:r>
              <a:rPr lang="en-US" altLang="en-US" sz="2800" dirty="0"/>
              <a:t>  GETGRADE;</a:t>
            </a:r>
          </a:p>
          <a:p>
            <a:pPr lvl="1">
              <a:buFontTx/>
              <a:buNone/>
            </a:pPr>
            <a:r>
              <a:rPr lang="en-US" altLang="en-US" sz="2800" dirty="0"/>
              <a:t>       TOTALMARK = 90;</a:t>
            </a:r>
          </a:p>
          <a:p>
            <a:pPr lvl="1">
              <a:buFontTx/>
              <a:buNone/>
            </a:pPr>
            <a:r>
              <a:rPr lang="en-US" altLang="en-US" sz="2800" dirty="0"/>
              <a:t>       LETGRADE = ‘A+’;</a:t>
            </a:r>
          </a:p>
          <a:p>
            <a:pPr lvl="1">
              <a:buFontTx/>
              <a:buNone/>
            </a:pP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en-US" sz="28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</a:t>
            </a:r>
            <a:r>
              <a:rPr lang="en-US" altLang="en-US" sz="2800" dirty="0"/>
              <a:t>;</a:t>
            </a:r>
          </a:p>
          <a:p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994712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Syntax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 the end of program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*INLR = *ON;</a:t>
            </a:r>
          </a:p>
          <a:p>
            <a:pPr lvl="1"/>
            <a:r>
              <a:rPr lang="en-CA" dirty="0"/>
              <a:t>The standard way of ending an RPG program.</a:t>
            </a:r>
          </a:p>
          <a:p>
            <a:r>
              <a:rPr lang="en-CA" dirty="0"/>
              <a:t>RETURN;</a:t>
            </a:r>
          </a:p>
          <a:p>
            <a:pPr lvl="1"/>
            <a:r>
              <a:rPr lang="en-CA" dirty="0"/>
              <a:t>To return control to the operation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0250" y="2362200"/>
            <a:ext cx="467295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         *INLR = *ON;</a:t>
            </a:r>
          </a:p>
          <a:p>
            <a:r>
              <a:rPr lang="en-CA" sz="2000" dirty="0"/>
              <a:t>         RETURN;</a:t>
            </a:r>
          </a:p>
        </p:txBody>
      </p:sp>
    </p:spTree>
    <p:extLst>
      <p:ext uri="{BB962C8B-B14F-4D97-AF65-F5344CB8AC3E}">
        <p14:creationId xmlns:p14="http://schemas.microsoft.com/office/powerpoint/2010/main" val="379131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400" dirty="0"/>
              <a:t>Lab 3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0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Homework?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5F5F5F"/>
              </a:buClr>
            </a:pPr>
            <a:r>
              <a:rPr lang="en-CA" dirty="0">
                <a:solidFill>
                  <a:prstClr val="black"/>
                </a:solidFill>
              </a:rPr>
              <a:t>Review lecture notes.</a:t>
            </a:r>
          </a:p>
          <a:p>
            <a:pPr lvl="0">
              <a:buClr>
                <a:srgbClr val="5F5F5F"/>
              </a:buClr>
            </a:pPr>
            <a:r>
              <a:rPr lang="en-CA" dirty="0">
                <a:solidFill>
                  <a:prstClr val="black"/>
                </a:solidFill>
              </a:rPr>
              <a:t>Complete Lab 3</a:t>
            </a:r>
          </a:p>
          <a:p>
            <a:pPr lvl="0">
              <a:buClr>
                <a:srgbClr val="5F5F5F"/>
              </a:buClr>
            </a:pPr>
            <a:r>
              <a:rPr lang="en-CA" dirty="0">
                <a:solidFill>
                  <a:prstClr val="black"/>
                </a:solidFill>
              </a:rPr>
              <a:t>Lab 2 due</a:t>
            </a:r>
            <a:endParaRPr lang="en-GB" alt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93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8475"/>
            <a:ext cx="7772400" cy="2452613"/>
          </a:xfrm>
        </p:spPr>
        <p:txBody>
          <a:bodyPr/>
          <a:lstStyle/>
          <a:p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The End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5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Display Files with DDS code</a:t>
            </a:r>
          </a:p>
          <a:p>
            <a:r>
              <a:rPr lang="en-CA" dirty="0"/>
              <a:t>Using RDi tool – Screen Designer</a:t>
            </a:r>
          </a:p>
          <a:p>
            <a:r>
              <a:rPr lang="en-CA" dirty="0"/>
              <a:t>RPGLE Programming </a:t>
            </a:r>
          </a:p>
          <a:p>
            <a:pPr lvl="1"/>
            <a:r>
              <a:rPr lang="en-CA" dirty="0"/>
              <a:t>free Format syntax</a:t>
            </a:r>
          </a:p>
          <a:p>
            <a:pPr lvl="1"/>
            <a:r>
              <a:rPr lang="en-CA" dirty="0"/>
              <a:t>using Display File</a:t>
            </a:r>
          </a:p>
          <a:p>
            <a:r>
              <a:rPr lang="en-US" altLang="en-US" dirty="0"/>
              <a:t>QuickCheck (Questions)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800" dirty="0"/>
              <a:t>Upon completion of this lecture and lab 2 you'll be able to:</a:t>
            </a:r>
          </a:p>
          <a:p>
            <a:r>
              <a:rPr lang="en-CA" sz="2800" dirty="0"/>
              <a:t>Create a display file using Screen Designer with DDS code</a:t>
            </a:r>
          </a:p>
          <a:p>
            <a:r>
              <a:rPr lang="en-CA" sz="2800" dirty="0"/>
              <a:t>Code an interactive RPGLE program that uses the display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1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DDS Concepts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Data Description Specifications (</a:t>
            </a:r>
            <a:r>
              <a:rPr lang="en-US" altLang="en-US" dirty="0">
                <a:hlinkClick r:id="rId2"/>
              </a:rPr>
              <a:t>DDS</a:t>
            </a:r>
            <a:r>
              <a:rPr lang="en-US" altLang="en-US" dirty="0"/>
              <a:t>) – a traditional mean to </a:t>
            </a:r>
            <a:r>
              <a:rPr lang="en-CA" dirty="0"/>
              <a:t>describe data attributes (such as the names and lengths of records and fields) on the IBM® </a:t>
            </a:r>
            <a:r>
              <a:rPr lang="en-CA" dirty="0" err="1"/>
              <a:t>i</a:t>
            </a:r>
            <a:r>
              <a:rPr lang="en-CA" dirty="0"/>
              <a:t> operating system.</a:t>
            </a:r>
            <a:endParaRPr lang="en-US" altLang="en-US" dirty="0"/>
          </a:p>
          <a:p>
            <a:r>
              <a:rPr lang="en-US" altLang="en-US" dirty="0"/>
              <a:t>The file types that use DDS describe:</a:t>
            </a:r>
          </a:p>
          <a:p>
            <a:pPr lvl="1"/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</a:t>
            </a:r>
            <a:r>
              <a:rPr lang="en-US" altLang="en-US" dirty="0"/>
              <a:t>and logical files (database tables or views)</a:t>
            </a:r>
          </a:p>
          <a:p>
            <a:pPr lvl="1"/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files</a:t>
            </a:r>
          </a:p>
          <a:p>
            <a:pPr lvl="1"/>
            <a:r>
              <a:rPr lang="en-US" altLang="en-US" dirty="0"/>
              <a:t>Printer files</a:t>
            </a:r>
          </a:p>
          <a:p>
            <a:pPr lvl="1"/>
            <a:r>
              <a:rPr lang="en-US" alt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580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Files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371600"/>
            <a:ext cx="8540750" cy="5009728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Display (or WORKSTN) files are</a:t>
            </a:r>
          </a:p>
          <a:p>
            <a:pPr lvl="1"/>
            <a:r>
              <a:rPr lang="en-CA" dirty="0"/>
              <a:t>objects of type *FILE with attribute of DSPF on the IBM </a:t>
            </a:r>
            <a:r>
              <a:rPr lang="en-CA" dirty="0" err="1"/>
              <a:t>i</a:t>
            </a:r>
            <a:r>
              <a:rPr lang="en-CA" dirty="0"/>
              <a:t>.</a:t>
            </a:r>
          </a:p>
          <a:p>
            <a:pPr lvl="2"/>
            <a:r>
              <a:rPr lang="en-CA" dirty="0"/>
              <a:t>e.g. INCOMETDSP.*</a:t>
            </a:r>
            <a:r>
              <a:rPr lang="en-CA" dirty="0" err="1"/>
              <a:t>file.dspf</a:t>
            </a:r>
            <a:endParaRPr lang="en-CA" dirty="0"/>
          </a:p>
          <a:p>
            <a:pPr lvl="1"/>
            <a:r>
              <a:rPr lang="en-CA" dirty="0"/>
              <a:t>used to communicate interactively with users at display terminals.  </a:t>
            </a:r>
            <a:endParaRPr lang="en-US" altLang="en-US" dirty="0"/>
          </a:p>
          <a:p>
            <a:r>
              <a:rPr lang="en-US" altLang="en-US" dirty="0"/>
              <a:t>In a record of display file, DDS describes:</a:t>
            </a:r>
          </a:p>
          <a:p>
            <a:pPr lvl="1"/>
            <a:r>
              <a:rPr lang="en-US" altLang="en-US" sz="3200" dirty="0"/>
              <a:t>named fields (as variables in RPG program)</a:t>
            </a:r>
          </a:p>
          <a:p>
            <a:pPr lvl="1"/>
            <a:r>
              <a:rPr lang="en-US" altLang="en-US" sz="3000" dirty="0"/>
              <a:t>constants (text, date, time, user)</a:t>
            </a:r>
          </a:p>
          <a:p>
            <a:r>
              <a:rPr lang="en-US" altLang="en-US" sz="3400" dirty="0"/>
              <a:t>DDS is also used to specify:</a:t>
            </a:r>
          </a:p>
          <a:p>
            <a:pPr lvl="1"/>
            <a:r>
              <a:rPr lang="en-US" altLang="en-US" sz="3000" dirty="0"/>
              <a:t>positions (of fields), display attributes (e.g. highlight, reverse image), data validation, screen control (e.g. overlay), indicators (01~99), edit code (EDTCDE), edit word (EDTWRD) and subfiles.</a:t>
            </a:r>
          </a:p>
          <a:p>
            <a:pPr lvl="1"/>
            <a:r>
              <a:rPr lang="en-US" altLang="en-US" sz="3000" dirty="0"/>
              <a:t>3 types of fields: input, output, and both (input/output)</a:t>
            </a:r>
          </a:p>
          <a:p>
            <a:pPr lvl="2"/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18424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Control screen record</a:t>
            </a:r>
            <a:endParaRPr lang="en-US" altLang="en-US" dirty="0">
              <a:effectLst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DDS code:</a:t>
            </a:r>
          </a:p>
          <a:p>
            <a:pPr marL="800100" lvl="2" indent="0">
              <a:buNone/>
            </a:pPr>
            <a:r>
              <a:rPr lang="en-CA" sz="1800" dirty="0"/>
              <a:t> "000024  A          </a:t>
            </a:r>
            <a:r>
              <a:rPr lang="en-CA" sz="1800" dirty="0">
                <a:highlight>
                  <a:srgbClr val="FFFF00"/>
                </a:highlight>
              </a:rPr>
              <a:t>R</a:t>
            </a:r>
            <a:r>
              <a:rPr lang="en-CA" sz="1800" dirty="0"/>
              <a:t> </a:t>
            </a:r>
            <a:r>
              <a:rPr lang="en-CA" sz="1800" dirty="0">
                <a:solidFill>
                  <a:srgbClr val="C00000"/>
                </a:solidFill>
              </a:rPr>
              <a:t>YOURTAX</a:t>
            </a:r>
            <a:r>
              <a:rPr lang="en-CA" sz="1800" dirty="0"/>
              <a:t>                  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CF03(03 'EXIT'</a:t>
            </a:r>
            <a:r>
              <a:rPr lang="en-CA" sz="1800" dirty="0"/>
              <a:t>)"</a:t>
            </a:r>
          </a:p>
          <a:p>
            <a:pPr marL="800100" lvl="2" indent="0">
              <a:buNone/>
            </a:pPr>
            <a:r>
              <a:rPr lang="en-US" sz="1800" dirty="0"/>
              <a:t> "000025  A                                              </a:t>
            </a:r>
            <a:r>
              <a:rPr 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OVERLAY</a:t>
            </a:r>
            <a:r>
              <a:rPr lang="en-US" sz="1800" dirty="0"/>
              <a:t> "</a:t>
            </a:r>
          </a:p>
          <a:p>
            <a:pPr marL="800100" lvl="2" indent="0">
              <a:buNone/>
            </a:pP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en-US" dirty="0"/>
              <a:t>Both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CF03(03 'EXIT'</a:t>
            </a:r>
            <a:r>
              <a:rPr lang="en-CA" sz="2400" dirty="0"/>
              <a:t>)</a:t>
            </a:r>
            <a:r>
              <a:rPr lang="en-US" altLang="en-US" dirty="0"/>
              <a:t> and 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OVERLAY</a:t>
            </a:r>
            <a:r>
              <a:rPr lang="en-US" altLang="en-US" dirty="0"/>
              <a:t> are record-level keywords or functions to specify the format/control for record </a:t>
            </a:r>
            <a:r>
              <a:rPr lang="en-CA" sz="2000" dirty="0">
                <a:solidFill>
                  <a:srgbClr val="C00000"/>
                </a:solidFill>
              </a:rPr>
              <a:t>YOURTAX</a:t>
            </a:r>
            <a:endParaRPr lang="en-US" altLang="en-US" dirty="0"/>
          </a:p>
          <a:p>
            <a:pPr lvl="2"/>
            <a:r>
              <a:rPr lang="en-CA" dirty="0"/>
              <a:t>CF03(03 'EXIT'): </a:t>
            </a:r>
            <a:r>
              <a:rPr lang="en-US" dirty="0"/>
              <a:t>i</a:t>
            </a:r>
            <a:r>
              <a:rPr lang="en-US" altLang="en-US" dirty="0"/>
              <a:t>ndicator 03 was bound to function key F3</a:t>
            </a:r>
          </a:p>
          <a:p>
            <a:pPr lvl="2"/>
            <a:r>
              <a:rPr lang="en-US" dirty="0"/>
              <a:t>OVERLAY: the screen record </a:t>
            </a:r>
            <a:r>
              <a:rPr lang="en-CA" sz="2000" dirty="0">
                <a:solidFill>
                  <a:srgbClr val="C00000"/>
                </a:solidFill>
              </a:rPr>
              <a:t>YOURTAX</a:t>
            </a:r>
            <a:r>
              <a:rPr lang="en-US" dirty="0"/>
              <a:t> will overlay the previous screen record (both screen content will show up)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086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Code / Word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63616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Code: EDTCDE</a:t>
            </a:r>
          </a:p>
          <a:p>
            <a:pPr lvl="1"/>
            <a:r>
              <a:rPr lang="en-US" altLang="en-US" dirty="0"/>
              <a:t>Use predefined format to edit numeric fields in display (or printer) files</a:t>
            </a:r>
          </a:p>
          <a:p>
            <a:pPr lvl="1"/>
            <a:r>
              <a:rPr lang="en-US" altLang="en-US" dirty="0"/>
              <a:t>e.g.</a:t>
            </a:r>
            <a:r>
              <a:rPr lang="es-ES" dirty="0"/>
              <a:t> </a:t>
            </a:r>
            <a:r>
              <a:rPr lang="es-ES" sz="2100" dirty="0"/>
              <a:t>"000111A       TAXRATE        2Y 2O 16 40</a:t>
            </a:r>
            <a:r>
              <a:rPr lang="es-ES" sz="21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EDTCDE(1)</a:t>
            </a:r>
            <a:r>
              <a:rPr lang="es-ES" sz="2100" dirty="0"/>
              <a:t>"</a:t>
            </a:r>
          </a:p>
          <a:p>
            <a:pPr lvl="2"/>
            <a:r>
              <a:rPr lang="en-US" altLang="en-US" sz="2800" dirty="0"/>
              <a:t>use predefined data format "1" to render the data of name field </a:t>
            </a:r>
            <a:r>
              <a:rPr lang="en-US" altLang="en-US" dirty="0"/>
              <a:t>TAXRATE</a:t>
            </a:r>
          </a:p>
          <a:p>
            <a:pPr lvl="1"/>
            <a:r>
              <a:rPr lang="en-US" altLang="en-US" dirty="0"/>
              <a:t>See Lab 1 demo: </a:t>
            </a:r>
          </a:p>
          <a:p>
            <a:pPr marL="914400" lvl="2" indent="0">
              <a:buNone/>
            </a:pPr>
            <a:r>
              <a:rPr lang="en-US" altLang="en-US" sz="2100" dirty="0"/>
              <a:t>  CALL BCI433LIB/EDITCODES</a:t>
            </a:r>
            <a:endParaRPr lang="en-US" altLang="en-US" sz="3100" dirty="0"/>
          </a:p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Word: EDTWRD</a:t>
            </a:r>
            <a:endParaRPr lang="en-US" altLang="en-US" dirty="0"/>
          </a:p>
          <a:p>
            <a:pPr lvl="1"/>
            <a:r>
              <a:rPr lang="en-US" altLang="en-US" dirty="0"/>
              <a:t>to make numbers more readable – custom data format</a:t>
            </a:r>
          </a:p>
          <a:p>
            <a:pPr lvl="1"/>
            <a:r>
              <a:rPr lang="en-US" altLang="en-US" dirty="0"/>
              <a:t>Example</a:t>
            </a:r>
          </a:p>
          <a:p>
            <a:pPr lvl="2">
              <a:buFontTx/>
              <a:buNone/>
            </a:pPr>
            <a:r>
              <a:rPr lang="en-US" altLang="en-US" dirty="0"/>
              <a:t>Your number is 01234</a:t>
            </a:r>
          </a:p>
          <a:p>
            <a:pPr lvl="2">
              <a:buFontTx/>
              <a:buNone/>
            </a:pPr>
            <a:r>
              <a:rPr lang="en-US" altLang="en-US" dirty="0"/>
              <a:t>The default display is 1,234</a:t>
            </a:r>
          </a:p>
          <a:p>
            <a:pPr lvl="2">
              <a:buFontTx/>
              <a:buNone/>
            </a:pPr>
            <a:r>
              <a:rPr lang="en-US" altLang="en-US" dirty="0"/>
              <a:t>You want it displayed as 012-34</a:t>
            </a:r>
          </a:p>
          <a:p>
            <a:pPr lvl="2">
              <a:buFontTx/>
              <a:buNone/>
            </a:pPr>
            <a:r>
              <a:rPr lang="en-US" altLang="en-US" dirty="0"/>
              <a:t>Then it should be:  EDTWRD (‘0♪♪♪-♪♪‘)	</a:t>
            </a:r>
          </a:p>
          <a:p>
            <a:pPr lvl="2">
              <a:buFontTx/>
              <a:buNone/>
            </a:pPr>
            <a:r>
              <a:rPr lang="en-US" altLang="en-US" dirty="0"/>
              <a:t>	(♪ means 1 blank space)</a:t>
            </a:r>
          </a:p>
        </p:txBody>
      </p:sp>
    </p:spTree>
    <p:extLst>
      <p:ext uri="{BB962C8B-B14F-4D97-AF65-F5344CB8AC3E}">
        <p14:creationId xmlns:p14="http://schemas.microsoft.com/office/powerpoint/2010/main" val="197078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Files and Programs</a:t>
            </a:r>
          </a:p>
        </p:txBody>
      </p:sp>
      <p:sp>
        <p:nvSpPr>
          <p:cNvPr id="10243" name="Flowchart: Display 2"/>
          <p:cNvSpPr>
            <a:spLocks noChangeArrowheads="1"/>
          </p:cNvSpPr>
          <p:nvPr/>
        </p:nvSpPr>
        <p:spPr bwMode="auto">
          <a:xfrm>
            <a:off x="990600" y="2362200"/>
            <a:ext cx="2862064" cy="1752600"/>
          </a:xfrm>
          <a:prstGeom prst="flowChartDisplay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en-US" dirty="0"/>
              <a:t>INCOMETDSP</a:t>
            </a:r>
          </a:p>
          <a:p>
            <a:r>
              <a:rPr lang="en-US" altLang="en-US" dirty="0"/>
              <a:t>*</a:t>
            </a:r>
            <a:r>
              <a:rPr lang="en-US" altLang="en-US" dirty="0" err="1"/>
              <a:t>file.dspf</a:t>
            </a:r>
            <a:endParaRPr lang="en-US" altLang="en-US" dirty="0"/>
          </a:p>
        </p:txBody>
      </p:sp>
      <p:sp>
        <p:nvSpPr>
          <p:cNvPr id="10244" name="Flowchart: Process 3"/>
          <p:cNvSpPr>
            <a:spLocks noChangeArrowheads="1"/>
          </p:cNvSpPr>
          <p:nvPr/>
        </p:nvSpPr>
        <p:spPr bwMode="auto">
          <a:xfrm>
            <a:off x="5148064" y="2362200"/>
            <a:ext cx="2362200" cy="1676400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en-US" dirty="0"/>
              <a:t>INCTAXRPG</a:t>
            </a:r>
          </a:p>
          <a:p>
            <a:r>
              <a:rPr lang="en-US" altLang="en-US" dirty="0"/>
              <a:t>*</a:t>
            </a:r>
            <a:r>
              <a:rPr lang="en-US" altLang="en-US" dirty="0" err="1"/>
              <a:t>pgm.rpgle</a:t>
            </a:r>
            <a:endParaRPr lang="en-US" altLang="en-US" dirty="0"/>
          </a:p>
        </p:txBody>
      </p:sp>
      <p:sp>
        <p:nvSpPr>
          <p:cNvPr id="10245" name="Left Arrow 4"/>
          <p:cNvSpPr>
            <a:spLocks noChangeArrowheads="1"/>
          </p:cNvSpPr>
          <p:nvPr/>
        </p:nvSpPr>
        <p:spPr bwMode="auto">
          <a:xfrm>
            <a:off x="3825483" y="2667000"/>
            <a:ext cx="1295400" cy="228600"/>
          </a:xfrm>
          <a:prstGeom prst="leftArrow">
            <a:avLst>
              <a:gd name="adj1" fmla="val 50000"/>
              <a:gd name="adj2" fmla="val 500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6" name="Right Arrow 5"/>
          <p:cNvSpPr>
            <a:spLocks noChangeArrowheads="1"/>
          </p:cNvSpPr>
          <p:nvPr/>
        </p:nvSpPr>
        <p:spPr bwMode="auto">
          <a:xfrm>
            <a:off x="3852664" y="3501008"/>
            <a:ext cx="1295400" cy="228600"/>
          </a:xfrm>
          <a:prstGeom prst="rightArrow">
            <a:avLst>
              <a:gd name="adj1" fmla="val 50000"/>
              <a:gd name="adj2" fmla="val 500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19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300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+mn-ea"/>
                <a:cs typeface="+mn-cs"/>
              </a:rPr>
              <a:t>Create an RPGLE Program </a:t>
            </a:r>
            <a:r>
              <a:rPr lang="en-CA" sz="2400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+mn-ea"/>
                <a:cs typeface="+mn-cs"/>
              </a:rPr>
              <a:t>that uses the display file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>
                <a:solidFill>
                  <a:srgbClr val="0000CC"/>
                </a:solidFill>
              </a:rPr>
              <a:t>RPG: </a:t>
            </a:r>
            <a:r>
              <a:rPr lang="en-US" altLang="en-US" dirty="0"/>
              <a:t>Report Program Generator</a:t>
            </a:r>
          </a:p>
          <a:p>
            <a:r>
              <a:rPr lang="en-US" altLang="en-US" dirty="0"/>
              <a:t>To the RPGLE program, a display file is an externally-described file. So usually the first line of an RPG program is to specify the display file.</a:t>
            </a:r>
          </a:p>
          <a:p>
            <a:pPr lvl="1"/>
            <a:r>
              <a:rPr lang="en-US" altLang="en-US" dirty="0"/>
              <a:t>In Lab 2, we used fixed-form DDS code to define display file. That way are obsolete. </a:t>
            </a:r>
          </a:p>
          <a:p>
            <a:pPr lvl="1"/>
            <a:r>
              <a:rPr lang="en-US" altLang="en-US" dirty="0"/>
              <a:t>In Lab 3 and other labs, we must use free-format DDS code, including the code lines to specify display files, e.g.</a:t>
            </a:r>
          </a:p>
          <a:p>
            <a:pPr marL="857250" lvl="2" indent="0">
              <a:buNone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DCL-F</a:t>
            </a:r>
            <a:r>
              <a:rPr lang="en-US" altLang="en-US" dirty="0"/>
              <a:t> INCOMETDSP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workstn</a:t>
            </a:r>
            <a:r>
              <a:rPr lang="en-US" altLang="en-US" dirty="0"/>
              <a:t>;</a:t>
            </a:r>
          </a:p>
          <a:p>
            <a:endParaRPr lang="en-US" altLang="en-US" dirty="0">
              <a:solidFill>
                <a:srgbClr val="0000CC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33264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6716</TotalTime>
  <Words>1532</Words>
  <Application>Microsoft Office PowerPoint</Application>
  <PresentationFormat>On-screen Show (4:3)</PresentationFormat>
  <Paragraphs>165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Brush Script MT</vt:lpstr>
      <vt:lpstr>Courier New</vt:lpstr>
      <vt:lpstr>Tahoma</vt:lpstr>
      <vt:lpstr>Times New Roman</vt:lpstr>
      <vt:lpstr>Wingdings</vt:lpstr>
      <vt:lpstr>Compass</vt:lpstr>
      <vt:lpstr>BCI433 - IBM i Business Computing</vt:lpstr>
      <vt:lpstr>Agenda</vt:lpstr>
      <vt:lpstr>Lesson Objectives</vt:lpstr>
      <vt:lpstr>DDS Concepts</vt:lpstr>
      <vt:lpstr>Display Files</vt:lpstr>
      <vt:lpstr>Control screen record</vt:lpstr>
      <vt:lpstr>Edit Code / Word</vt:lpstr>
      <vt:lpstr>Display Files and Programs</vt:lpstr>
      <vt:lpstr>Create an RPGLE Program that uses the display file</vt:lpstr>
      <vt:lpstr>Operations on Screen Records</vt:lpstr>
      <vt:lpstr>Variables in RPG</vt:lpstr>
      <vt:lpstr>Indicators</vt:lpstr>
      <vt:lpstr>RPG Syntax</vt:lpstr>
      <vt:lpstr>RPG Syntax</vt:lpstr>
      <vt:lpstr>RPG Syntax - Subroutines</vt:lpstr>
      <vt:lpstr>RPG Syntax</vt:lpstr>
      <vt:lpstr>Lab 3 Demo</vt:lpstr>
      <vt:lpstr>Homework?</vt:lpstr>
      <vt:lpstr>The End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3 - Lecture Notes</dc:title>
  <dc:creator>Wei Song</dc:creator>
  <cp:keywords>Lec 3-2274</cp:keywords>
  <cp:lastModifiedBy>Wei Song</cp:lastModifiedBy>
  <cp:revision>137</cp:revision>
  <cp:lastPrinted>2001-07-23T19:37:02Z</cp:lastPrinted>
  <dcterms:created xsi:type="dcterms:W3CDTF">2001-03-26T00:24:34Z</dcterms:created>
  <dcterms:modified xsi:type="dcterms:W3CDTF">2020-05-09T23:59:24Z</dcterms:modified>
</cp:coreProperties>
</file>