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313" r:id="rId4"/>
    <p:sldId id="314" r:id="rId5"/>
    <p:sldId id="290" r:id="rId6"/>
    <p:sldId id="291" r:id="rId7"/>
    <p:sldId id="322" r:id="rId8"/>
    <p:sldId id="323" r:id="rId9"/>
    <p:sldId id="325" r:id="rId10"/>
    <p:sldId id="324" r:id="rId11"/>
    <p:sldId id="326" r:id="rId12"/>
    <p:sldId id="327" r:id="rId13"/>
    <p:sldId id="329" r:id="rId14"/>
    <p:sldId id="330" r:id="rId15"/>
    <p:sldId id="376" r:id="rId16"/>
    <p:sldId id="377" r:id="rId17"/>
    <p:sldId id="331" r:id="rId18"/>
    <p:sldId id="332" r:id="rId19"/>
    <p:sldId id="334" r:id="rId20"/>
    <p:sldId id="348" r:id="rId21"/>
    <p:sldId id="343" r:id="rId22"/>
    <p:sldId id="344" r:id="rId23"/>
    <p:sldId id="349" r:id="rId24"/>
    <p:sldId id="335" r:id="rId25"/>
    <p:sldId id="338" r:id="rId26"/>
    <p:sldId id="339" r:id="rId27"/>
    <p:sldId id="341" r:id="rId28"/>
    <p:sldId id="342" r:id="rId29"/>
    <p:sldId id="340" r:id="rId30"/>
    <p:sldId id="345" r:id="rId31"/>
    <p:sldId id="350" r:id="rId32"/>
    <p:sldId id="352" r:id="rId33"/>
    <p:sldId id="333" r:id="rId34"/>
    <p:sldId id="375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37" r:id="rId56"/>
    <p:sldId id="347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  <a:srgbClr val="009644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necacollege-primo.hosted.exlibrisgroup.com/permalink/f/603vi2/TN_pq_ebook_centralEBC444236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smtClean="0"/>
              <a:t>NoSQL</a:t>
            </a:r>
            <a:br>
              <a:rPr lang="en-US" altLang="en-US" dirty="0" smtClean="0"/>
            </a:br>
            <a:r>
              <a:rPr lang="en-US" altLang="en-US" dirty="0" smtClean="0"/>
              <a:t>MongoDB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Lecture </a:t>
            </a:r>
            <a:r>
              <a:rPr lang="en-US" dirty="0" smtClean="0"/>
              <a:t>09 / Chapters 1, 2, and 3</a:t>
            </a:r>
          </a:p>
          <a:p>
            <a:pPr algn="ctr"/>
            <a:r>
              <a:rPr lang="en-US" dirty="0" smtClean="0"/>
              <a:t>All notes and examples are from the following book:</a:t>
            </a:r>
          </a:p>
          <a:p>
            <a:pPr algn="ctr"/>
            <a:r>
              <a:rPr lang="en-US" dirty="0" smtClean="0">
                <a:hlinkClick r:id="rId2"/>
              </a:rPr>
              <a:t>MongoDB</a:t>
            </a:r>
            <a:endParaRPr lang="en-US" dirty="0"/>
          </a:p>
          <a:p>
            <a:pPr algn="ctr"/>
            <a:r>
              <a:rPr lang="en-US" dirty="0" err="1"/>
              <a:t>Chodorow</a:t>
            </a:r>
            <a:r>
              <a:rPr lang="en-US" dirty="0"/>
              <a:t>, Kristina 2013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Key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type of a key is string (</a:t>
            </a:r>
            <a:r>
              <a:rPr lang="en-CA" dirty="0"/>
              <a:t>UTF-8 </a:t>
            </a:r>
            <a:r>
              <a:rPr lang="en-CA" dirty="0" smtClean="0"/>
              <a:t>characters</a:t>
            </a:r>
            <a:r>
              <a:rPr lang="en-US" dirty="0" smtClean="0"/>
              <a:t>).</a:t>
            </a:r>
            <a:endParaRPr lang="en-CA" dirty="0"/>
          </a:p>
          <a:p>
            <a:pPr lvl="1"/>
            <a:r>
              <a:rPr lang="en-US" dirty="0" smtClean="0"/>
              <a:t>The key cannot be the null terminator ‘\0’.</a:t>
            </a:r>
          </a:p>
          <a:p>
            <a:pPr lvl="1"/>
            <a:r>
              <a:rPr lang="en-US" dirty="0" smtClean="0"/>
              <a:t>Do not include $ in a key.</a:t>
            </a:r>
          </a:p>
          <a:p>
            <a:endParaRPr lang="en-US" dirty="0" smtClean="0"/>
          </a:p>
          <a:p>
            <a:r>
              <a:rPr lang="en-US" dirty="0" smtClean="0"/>
              <a:t>MongoDB is type-sensitive and case-sensitive:</a:t>
            </a:r>
          </a:p>
          <a:p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CA" dirty="0" smtClean="0"/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foo" : 3}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{"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foo" : "3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lvl="1"/>
            <a:r>
              <a:rPr lang="en-US" dirty="0" smtClean="0"/>
              <a:t>The above documents are distinct.</a:t>
            </a:r>
          </a:p>
          <a:p>
            <a:pPr lvl="1"/>
            <a:r>
              <a:rPr lang="en-US" dirty="0" smtClean="0"/>
              <a:t>The following document are distinct as well:</a:t>
            </a:r>
          </a:p>
          <a:p>
            <a:pPr marL="548640" lvl="2" indent="0">
              <a:buNone/>
            </a:pPr>
            <a:r>
              <a:rPr lang="en-CA" dirty="0" smtClean="0"/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foo" : 3}</a:t>
            </a:r>
          </a:p>
          <a:p>
            <a:pPr marL="548640" lvl="2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{"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Foo" : 3}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{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Ubuntu Mono"/>
              </a:rPr>
              <a:t>"foo"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Ubuntu Mono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: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Ubuntu Mono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3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}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Ubuntu Mono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{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Ubuntu Mono"/>
              </a:rPr>
              <a:t>"Foo"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Ubuntu Mono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: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Ubuntu Mono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3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}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6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Keys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document cannot contain duplicate keys:</a:t>
            </a:r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"Hello, world!", "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"Hello, MongoDB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!“}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/>
              <a:t>The above document is not a legal document because it has duplicate keys.</a:t>
            </a:r>
            <a:endParaRPr lang="en-CA" sz="2000" dirty="0"/>
          </a:p>
          <a:p>
            <a:pPr marL="27432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066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i="1" dirty="0"/>
              <a:t>collection</a:t>
            </a:r>
            <a:r>
              <a:rPr lang="en-US" dirty="0"/>
              <a:t> is a group of documents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collection in MongoDB can be considered as a table in a relational database.</a:t>
            </a:r>
          </a:p>
          <a:p>
            <a:r>
              <a:rPr lang="en-US" dirty="0" smtClean="0"/>
              <a:t>The collection has a dynamic schema.</a:t>
            </a:r>
          </a:p>
          <a:p>
            <a:pPr lvl="1"/>
            <a:r>
              <a:rPr lang="en-US" dirty="0" smtClean="0"/>
              <a:t>Documents within a collection can have different schemas.</a:t>
            </a:r>
          </a:p>
          <a:p>
            <a:pPr marL="548640" lvl="2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greeting" : "Hello, world!"}</a:t>
            </a:r>
          </a:p>
          <a:p>
            <a:pPr marL="54864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foo" : 5}</a:t>
            </a:r>
          </a:p>
          <a:p>
            <a:pPr lvl="1"/>
            <a:r>
              <a:rPr lang="en-US" dirty="0" smtClean="0"/>
              <a:t>The values have different types.</a:t>
            </a:r>
          </a:p>
          <a:p>
            <a:pPr lvl="1"/>
            <a:r>
              <a:rPr lang="en-US" dirty="0" smtClean="0"/>
              <a:t>A document can be in any collection.</a:t>
            </a:r>
          </a:p>
        </p:txBody>
      </p:sp>
    </p:spTree>
    <p:extLst>
      <p:ext uri="{BB962C8B-B14F-4D97-AF65-F5344CB8AC3E}">
        <p14:creationId xmlns:p14="http://schemas.microsoft.com/office/powerpoint/2010/main" val="224601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Name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collection is identified by its name.</a:t>
            </a:r>
          </a:p>
          <a:p>
            <a:pPr lvl="1"/>
            <a:r>
              <a:rPr lang="en-US" sz="2000" dirty="0" smtClean="0"/>
              <a:t>The name cannot</a:t>
            </a:r>
          </a:p>
          <a:p>
            <a:pPr lvl="2"/>
            <a:r>
              <a:rPr lang="en-US" sz="1800" dirty="0" smtClean="0"/>
              <a:t>Be an empty string “ “</a:t>
            </a:r>
          </a:p>
          <a:p>
            <a:pPr lvl="2"/>
            <a:r>
              <a:rPr lang="en-US" sz="1800" dirty="0" smtClean="0"/>
              <a:t>contain the null terminator character ‘\0’</a:t>
            </a:r>
          </a:p>
          <a:p>
            <a:pPr lvl="2"/>
            <a:r>
              <a:rPr lang="en-US" sz="1800" dirty="0" smtClean="0"/>
              <a:t>start with a reserved prefix such as </a:t>
            </a:r>
            <a:r>
              <a:rPr lang="en-US" sz="1800" i="1" dirty="0" smtClean="0"/>
              <a:t>system.</a:t>
            </a:r>
            <a:endParaRPr lang="en-CA" sz="1800" i="1" dirty="0" smtClean="0"/>
          </a:p>
          <a:p>
            <a:pPr lvl="2"/>
            <a:r>
              <a:rPr lang="en-CA" sz="1800" dirty="0" smtClean="0"/>
              <a:t>Include the reserved </a:t>
            </a:r>
            <a:r>
              <a:rPr lang="en-CA" sz="1800" dirty="0"/>
              <a:t>character $</a:t>
            </a:r>
            <a:endParaRPr lang="en-CA" sz="1800" i="1" dirty="0"/>
          </a:p>
        </p:txBody>
      </p:sp>
    </p:spTree>
    <p:extLst>
      <p:ext uri="{BB962C8B-B14F-4D97-AF65-F5344CB8AC3E}">
        <p14:creationId xmlns:p14="http://schemas.microsoft.com/office/powerpoint/2010/main" val="342540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 err="1"/>
              <a:t>Subcollections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organize a collection, </a:t>
            </a:r>
            <a:r>
              <a:rPr lang="en-US" sz="2400" dirty="0" err="1" smtClean="0"/>
              <a:t>subcollections</a:t>
            </a:r>
            <a:r>
              <a:rPr lang="en-US" sz="2400" dirty="0" smtClean="0"/>
              <a:t> can be used separated by ‘.’ </a:t>
            </a:r>
            <a:r>
              <a:rPr lang="en-US" sz="2400" dirty="0" err="1" smtClean="0"/>
              <a:t>charater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Example:</a:t>
            </a:r>
          </a:p>
          <a:p>
            <a:pPr lvl="2"/>
            <a:r>
              <a:rPr lang="en-US" sz="1600" dirty="0" smtClean="0"/>
              <a:t>Collection blog has two </a:t>
            </a:r>
            <a:r>
              <a:rPr lang="en-US" sz="1600" dirty="0" err="1" smtClean="0"/>
              <a:t>subcollections</a:t>
            </a:r>
            <a:r>
              <a:rPr lang="en-US" sz="1600" dirty="0" smtClean="0"/>
              <a:t>:</a:t>
            </a:r>
          </a:p>
          <a:p>
            <a:pPr lvl="3"/>
            <a:r>
              <a:rPr lang="en-US" sz="1600" dirty="0" err="1"/>
              <a:t>b</a:t>
            </a:r>
            <a:r>
              <a:rPr lang="en-US" sz="1600" dirty="0" err="1" smtClean="0"/>
              <a:t>log.posts</a:t>
            </a:r>
            <a:endParaRPr lang="en-US" sz="1600" dirty="0" smtClean="0"/>
          </a:p>
          <a:p>
            <a:pPr lvl="3"/>
            <a:r>
              <a:rPr lang="en-US" sz="1600" dirty="0" err="1" smtClean="0"/>
              <a:t>blog.authors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26263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  <a:p>
            <a:pPr lvl="1"/>
            <a:r>
              <a:rPr lang="en-US" dirty="0"/>
              <a:t>To make sure a query returns documents of a certain type.</a:t>
            </a:r>
          </a:p>
          <a:p>
            <a:pPr lvl="2"/>
            <a:r>
              <a:rPr lang="en-US" dirty="0"/>
              <a:t>We may have documents for</a:t>
            </a:r>
          </a:p>
          <a:p>
            <a:pPr lvl="3"/>
            <a:r>
              <a:rPr lang="en-US" dirty="0"/>
              <a:t>Blog posts</a:t>
            </a:r>
          </a:p>
          <a:p>
            <a:pPr lvl="3"/>
            <a:r>
              <a:rPr lang="en-US" dirty="0"/>
              <a:t>Author data</a:t>
            </a:r>
          </a:p>
          <a:p>
            <a:pPr lvl="1"/>
            <a:r>
              <a:rPr lang="en-US" dirty="0" smtClean="0"/>
              <a:t>Efficiency</a:t>
            </a:r>
            <a:endParaRPr lang="en-US" dirty="0"/>
          </a:p>
          <a:p>
            <a:pPr lvl="1"/>
            <a:r>
              <a:rPr lang="en-CA" dirty="0" smtClean="0"/>
              <a:t>Data Locality</a:t>
            </a:r>
          </a:p>
          <a:p>
            <a:pPr lvl="1"/>
            <a:r>
              <a:rPr lang="en-US" dirty="0" smtClean="0"/>
              <a:t>Indexing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2220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collection is dropped, all documents in the collection will be removed.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Example: insert multiple documents into tester collection</a:t>
            </a:r>
            <a:br>
              <a:rPr lang="en-US" dirty="0" smtClean="0"/>
            </a:br>
            <a:endParaRPr lang="en-CA" dirty="0"/>
          </a:p>
          <a:p>
            <a:pPr marL="274320" lvl="1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&gt; for (var i = 0; i &lt; 1000000; i++) {</a:t>
            </a:r>
          </a:p>
          <a:p>
            <a:pPr marL="274320" lvl="1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... db.tester.insert({"foo": "bar", "baz": i, "z": 10 - i})</a:t>
            </a:r>
          </a:p>
          <a:p>
            <a:pPr marL="274320" lvl="1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n-N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db.tester.drop();</a:t>
            </a:r>
          </a:p>
          <a:p>
            <a:pPr lvl="1"/>
            <a:r>
              <a:rPr lang="en-US" dirty="0" smtClean="0"/>
              <a:t>This command deletes the </a:t>
            </a:r>
            <a:r>
              <a:rPr lang="en-US" i="1" dirty="0" err="1" smtClean="0"/>
              <a:t>db.tester</a:t>
            </a:r>
            <a:r>
              <a:rPr lang="en-US" dirty="0" smtClean="0"/>
              <a:t> collection.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415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MongoDB, a database is a group of collections.</a:t>
            </a:r>
            <a:endParaRPr lang="en-CA" dirty="0"/>
          </a:p>
          <a:p>
            <a:r>
              <a:rPr lang="en-US" dirty="0" smtClean="0"/>
              <a:t>A single instance MongoDB can host several databases.</a:t>
            </a:r>
          </a:p>
          <a:p>
            <a:r>
              <a:rPr lang="en-US" dirty="0" smtClean="0"/>
              <a:t>Each database stores a separate file.</a:t>
            </a:r>
          </a:p>
          <a:p>
            <a:r>
              <a:rPr lang="en-US" dirty="0" smtClean="0"/>
              <a:t>A database stores data related to a single application. </a:t>
            </a:r>
            <a:endParaRPr lang="en-CA" dirty="0"/>
          </a:p>
          <a:p>
            <a:r>
              <a:rPr lang="en-US" dirty="0" smtClean="0"/>
              <a:t>Each database is identified by name.</a:t>
            </a:r>
          </a:p>
          <a:p>
            <a:pPr lvl="1"/>
            <a:r>
              <a:rPr lang="en-US" dirty="0" smtClean="0"/>
              <a:t>The name cannot include:</a:t>
            </a:r>
          </a:p>
          <a:p>
            <a:pPr lvl="2"/>
            <a:r>
              <a:rPr lang="en-US" dirty="0" smtClean="0"/>
              <a:t>Space character “ “</a:t>
            </a:r>
          </a:p>
          <a:p>
            <a:pPr lvl="2"/>
            <a:r>
              <a:rPr lang="en-US" dirty="0" smtClean="0"/>
              <a:t>Special characters: </a:t>
            </a:r>
          </a:p>
          <a:p>
            <a:pPr lvl="3"/>
            <a:r>
              <a:rPr lang="en-US" dirty="0"/>
              <a:t>/, \, ., ", *, &lt;, &gt;, :, |, ?, $, (a single space), or \0 </a:t>
            </a:r>
            <a:endParaRPr lang="en-US" dirty="0" smtClean="0"/>
          </a:p>
          <a:p>
            <a:pPr lvl="1"/>
            <a:r>
              <a:rPr lang="en-US" dirty="0" smtClean="0"/>
              <a:t>Names are case-sensitive.</a:t>
            </a:r>
          </a:p>
          <a:p>
            <a:pPr lvl="1"/>
            <a:r>
              <a:rPr lang="en-US" dirty="0" smtClean="0"/>
              <a:t>Names cannot be more than 64 bytes.</a:t>
            </a:r>
          </a:p>
          <a:p>
            <a:r>
              <a:rPr lang="en-US" dirty="0" smtClean="0"/>
              <a:t>A qualified collection name </a:t>
            </a:r>
            <a:r>
              <a:rPr lang="en-US" dirty="0"/>
              <a:t>(</a:t>
            </a:r>
            <a:r>
              <a:rPr lang="en-US" dirty="0" smtClean="0"/>
              <a:t>namespace):</a:t>
            </a:r>
          </a:p>
          <a:p>
            <a:pPr lvl="1"/>
            <a:r>
              <a:rPr lang="en-US" i="1" dirty="0" err="1" smtClean="0"/>
              <a:t>dabase.collection.subcollection</a:t>
            </a:r>
            <a:r>
              <a:rPr lang="en-US" dirty="0" smtClean="0"/>
              <a:t>: </a:t>
            </a:r>
            <a:r>
              <a:rPr lang="en-US" dirty="0" err="1"/>
              <a:t>c</a:t>
            </a:r>
            <a:r>
              <a:rPr lang="en-US" dirty="0" err="1" smtClean="0"/>
              <a:t>ms.blog.posts</a:t>
            </a:r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5620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Database Names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</a:t>
            </a:r>
            <a:r>
              <a:rPr lang="en-US" sz="2400" dirty="0" smtClean="0"/>
              <a:t>dmin</a:t>
            </a:r>
          </a:p>
          <a:p>
            <a:pPr lvl="1"/>
            <a:r>
              <a:rPr lang="en-US" sz="2000" dirty="0" smtClean="0"/>
              <a:t>This database is the root database.</a:t>
            </a:r>
          </a:p>
          <a:p>
            <a:pPr lvl="1"/>
            <a:r>
              <a:rPr lang="en-US" sz="2000" dirty="0" smtClean="0"/>
              <a:t>Users added to the admin database have all permissions to all databases.</a:t>
            </a:r>
          </a:p>
          <a:p>
            <a:pPr lvl="1"/>
            <a:r>
              <a:rPr lang="en-US" sz="2000" dirty="0" smtClean="0"/>
              <a:t>Only admin users are authorized to run certain server commands.</a:t>
            </a:r>
          </a:p>
          <a:p>
            <a:r>
              <a:rPr lang="en-US" sz="2400" dirty="0" smtClean="0"/>
              <a:t>local</a:t>
            </a:r>
          </a:p>
          <a:p>
            <a:pPr lvl="1"/>
            <a:r>
              <a:rPr lang="en-US" sz="2000" dirty="0" smtClean="0"/>
              <a:t>This database stores any local connections on a single server.</a:t>
            </a:r>
          </a:p>
          <a:p>
            <a:r>
              <a:rPr lang="en-US" sz="2400" dirty="0" err="1"/>
              <a:t>c</a:t>
            </a:r>
            <a:r>
              <a:rPr lang="en-US" sz="2400" dirty="0" err="1" smtClean="0"/>
              <a:t>onfig</a:t>
            </a:r>
            <a:endParaRPr lang="en-US" sz="2400" dirty="0" smtClean="0"/>
          </a:p>
          <a:p>
            <a:pPr lvl="1"/>
            <a:r>
              <a:rPr lang="en-US" sz="2000" dirty="0" smtClean="0"/>
              <a:t>A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server stores the clusters’ metadata.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6324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Shell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MongoDB </a:t>
            </a:r>
            <a:r>
              <a:rPr lang="en-US" dirty="0"/>
              <a:t>shell is a full-featured JavaScript </a:t>
            </a:r>
            <a:r>
              <a:rPr lang="en-US" dirty="0" smtClean="0"/>
              <a:t>interpreter.</a:t>
            </a:r>
          </a:p>
          <a:p>
            <a:r>
              <a:rPr lang="en-US" dirty="0" smtClean="0"/>
              <a:t>You can run JavaScript programs in the sell.</a:t>
            </a: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x = 200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x / 5;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40</a:t>
            </a:r>
          </a:p>
          <a:p>
            <a:r>
              <a:rPr lang="en-US" dirty="0" smtClean="0"/>
              <a:t>We can use </a:t>
            </a:r>
            <a:r>
              <a:rPr lang="en-CA" dirty="0"/>
              <a:t>the standard JavaScript libraries</a:t>
            </a:r>
            <a:r>
              <a:rPr lang="en-CA" dirty="0" smtClean="0"/>
              <a:t>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World!".replace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("World", "MongoDB");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MongoDB!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We can define JavaScript functions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59552" y="4900139"/>
            <a:ext cx="3047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function factorial (n) {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if (n &lt;= 1) return 1;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return n * factorial(n - 1);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}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factorial(5);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lo, MongoDB!</a:t>
            </a:r>
          </a:p>
        </p:txBody>
      </p:sp>
      <p:sp>
        <p:nvSpPr>
          <p:cNvPr id="6" name="Rectangle 5"/>
          <p:cNvSpPr/>
          <p:nvPr/>
        </p:nvSpPr>
        <p:spPr>
          <a:xfrm>
            <a:off x="5559552" y="4899991"/>
            <a:ext cx="3057674" cy="1818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0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NoSQL </a:t>
            </a:r>
            <a:r>
              <a:rPr lang="en-US" dirty="0"/>
              <a:t>Overview</a:t>
            </a:r>
          </a:p>
          <a:p>
            <a:r>
              <a:rPr lang="en-CA" dirty="0"/>
              <a:t>MongoDB Introduction</a:t>
            </a:r>
          </a:p>
          <a:p>
            <a:r>
              <a:rPr lang="en-US" dirty="0" smtClean="0"/>
              <a:t>Create/Update/Delete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7403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Create/Drop Database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7169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 creates a database (if it does not exist) when you insert the first document into your database.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myNewDb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db.newCollection.insertOne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(“field” : “value”)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Both </a:t>
            </a:r>
            <a:r>
              <a:rPr lang="en-US" dirty="0" err="1" smtClean="0"/>
              <a:t>myNewDb</a:t>
            </a:r>
            <a:r>
              <a:rPr lang="en-US" dirty="0" smtClean="0"/>
              <a:t> and </a:t>
            </a:r>
            <a:r>
              <a:rPr lang="en-US" dirty="0" err="1" smtClean="0"/>
              <a:t>newCollection</a:t>
            </a:r>
            <a:r>
              <a:rPr lang="en-US" dirty="0" smtClean="0"/>
              <a:t> will be created.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2153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</a:t>
            </a:r>
            <a:r>
              <a:rPr lang="en-US" smtClean="0"/>
              <a:t>a 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db.dropDatabase</a:t>
            </a:r>
            <a:r>
              <a:rPr lang="en-US" b="1" dirty="0" smtClean="0"/>
              <a:t>()</a:t>
            </a:r>
            <a:r>
              <a:rPr lang="en-US" dirty="0" smtClean="0"/>
              <a:t> removes the current database and all data inside the database.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316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 remove a Document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0056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This function adds a document to a collection.</a:t>
            </a:r>
          </a:p>
          <a:p>
            <a:pPr lvl="2"/>
            <a:r>
              <a:rPr lang="en-US" dirty="0" smtClean="0"/>
              <a:t>Assume we want to create the following document:</a:t>
            </a:r>
          </a:p>
          <a:p>
            <a:pPr marL="822960" lvl="3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 lvl="3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title" : "My Blog Post",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"content" : "Here's my blog post.",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"date" : new 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()}</a:t>
            </a:r>
          </a:p>
          <a:p>
            <a:pPr lvl="2"/>
            <a:r>
              <a:rPr lang="en-US" dirty="0" smtClean="0"/>
              <a:t>The insert function is used to </a:t>
            </a:r>
            <a:r>
              <a:rPr lang="en-US" dirty="0"/>
              <a:t>save this document to the </a:t>
            </a:r>
            <a:r>
              <a:rPr lang="en-US" i="1" dirty="0"/>
              <a:t>blog</a:t>
            </a:r>
            <a:r>
              <a:rPr lang="en-US" dirty="0"/>
              <a:t> </a:t>
            </a:r>
            <a:r>
              <a:rPr lang="en-US" dirty="0" smtClean="0"/>
              <a:t>collection.</a:t>
            </a:r>
          </a:p>
          <a:p>
            <a:pPr marL="822960" lvl="3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db.blog.insert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{"title" : "My Blog Post",</a:t>
            </a:r>
          </a:p>
          <a:p>
            <a:pPr marL="822960" lvl="3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...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"content" : "Here's my blog post.",</a:t>
            </a:r>
          </a:p>
          <a:p>
            <a:pPr marL="822960" lvl="3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...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"date" : new Date()}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22960" lvl="3" indent="0">
              <a:buNone/>
            </a:pP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The above code </a:t>
            </a:r>
            <a:r>
              <a:rPr lang="en-US" dirty="0"/>
              <a:t>add an "_id" key to the document </a:t>
            </a:r>
            <a:r>
              <a:rPr lang="en-US" dirty="0" smtClean="0"/>
              <a:t>and </a:t>
            </a:r>
            <a:r>
              <a:rPr lang="en-US" dirty="0"/>
              <a:t>store it in MongoDB.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315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document can be stored to a variable: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post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{"title" : "My Blog Post",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"content" : "Here's my blog post.",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"date" : new Date()}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"title" : "My Blog Post",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 : "Here's my blog post.",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"date"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("2012-08-24T21:12:09.982Z")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The document can be inserted to the </a:t>
            </a:r>
            <a:r>
              <a:rPr lang="en-US" i="1" dirty="0"/>
              <a:t>blog</a:t>
            </a:r>
            <a:r>
              <a:rPr lang="en-US" dirty="0"/>
              <a:t> collection by using the </a:t>
            </a:r>
            <a:r>
              <a:rPr lang="en-US" i="1" dirty="0"/>
              <a:t>post</a:t>
            </a:r>
            <a:r>
              <a:rPr lang="en-US" dirty="0"/>
              <a:t> variable</a:t>
            </a:r>
            <a:r>
              <a:rPr lang="en-US" dirty="0" smtClean="0"/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db.blog.insert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99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cap="all" dirty="0"/>
              <a:t>BULK </a:t>
            </a:r>
            <a:r>
              <a:rPr lang="en-CA" cap="all" dirty="0" smtClean="0"/>
              <a:t>INSERT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batch insert can be used to insert multiple documents into a collection by passing an array of documents.</a:t>
            </a:r>
          </a:p>
          <a:p>
            <a:r>
              <a:rPr lang="en-US" dirty="0" smtClean="0"/>
              <a:t>Example 1: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db.foo.insert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([{"_id" : 0}, {"_id" : 1}, {"_id" : 2}])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0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1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2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Example 2:</a:t>
            </a:r>
          </a:p>
          <a:p>
            <a:pPr marL="27432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db.foo.insert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{"_id" : 0}, {"_id" : 1}, {"_id" : 1}, {"_id" : 2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/>
              <a:t>In this example, the first two documents will be inserted. The insertion of the last two fails because you cannot insert two documents with the same “_id”.</a:t>
            </a:r>
          </a:p>
          <a:p>
            <a:pPr lvl="1"/>
            <a:r>
              <a:rPr lang="en-US" dirty="0" smtClean="0"/>
              <a:t>To ignore errors and insert the rest of the batch the </a:t>
            </a:r>
            <a:r>
              <a:rPr lang="en-US" dirty="0" err="1" smtClean="0"/>
              <a:t>continueOnError</a:t>
            </a:r>
            <a:r>
              <a:rPr lang="en-US" dirty="0" smtClean="0"/>
              <a:t> option can be used to insert documents after the failure.</a:t>
            </a:r>
            <a:endParaRPr lang="en-US" dirty="0"/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876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InsertOne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</a:t>
            </a:r>
            <a:r>
              <a:rPr lang="en-US" dirty="0" err="1" smtClean="0"/>
              <a:t>insertOne</a:t>
            </a:r>
            <a:r>
              <a:rPr lang="en-US" dirty="0" smtClean="0"/>
              <a:t> adds one document to a collection.</a:t>
            </a:r>
            <a:br>
              <a:rPr lang="en-US" dirty="0" smtClean="0"/>
            </a:br>
            <a:endParaRPr lang="en-US" dirty="0" smtClean="0"/>
          </a:p>
          <a:p>
            <a:pPr marL="822960" lvl="3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db.blog.insertOne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{"title" : "My Blog Post",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... "content" : "Here's my blog post.",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... "date" : new Date()}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8136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InsertMany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insert multiple documents, the </a:t>
            </a:r>
            <a:r>
              <a:rPr lang="en-US" i="1" dirty="0" err="1" smtClean="0"/>
              <a:t>insertMany</a:t>
            </a:r>
            <a:r>
              <a:rPr lang="en-US" dirty="0" smtClean="0"/>
              <a:t> function can be used. The function receives an array of documents.</a:t>
            </a:r>
          </a:p>
          <a:p>
            <a:pPr marL="27432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db.blog.insertMany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27432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{"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title" : "My Blog Post", "content" : "Here's my blog post."},</a:t>
            </a:r>
          </a:p>
          <a:p>
            <a:pPr marL="27432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{"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title" : "New Post", "content" : "Here's the new blog post."},</a:t>
            </a:r>
          </a:p>
          <a:p>
            <a:pPr marL="27432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{"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title" : "Public Post", "content" : "Here's the public post."},</a:t>
            </a:r>
          </a:p>
          <a:p>
            <a:pPr marL="27432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27432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4944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Insert Validation</a:t>
            </a:r>
            <a:endParaRPr lang="en-CA" cap="all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insert operation MongoDB </a:t>
            </a:r>
            <a:endParaRPr lang="en-US" dirty="0"/>
          </a:p>
          <a:p>
            <a:pPr lvl="1"/>
            <a:r>
              <a:rPr lang="en-US" dirty="0" smtClean="0"/>
              <a:t>Checks the document’s basic structure</a:t>
            </a:r>
          </a:p>
          <a:p>
            <a:pPr lvl="2"/>
            <a:r>
              <a:rPr lang="en-US" dirty="0" smtClean="0"/>
              <a:t>The size (must be less than 16 MB)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Adds an “_id” field if one does not exists</a:t>
            </a:r>
          </a:p>
          <a:p>
            <a:r>
              <a:rPr lang="en-US" dirty="0" smtClean="0"/>
              <a:t>Invalid data can be easily inserted.</a:t>
            </a:r>
          </a:p>
          <a:p>
            <a:r>
              <a:rPr lang="en-US" dirty="0" smtClean="0"/>
              <a:t>In insert operation, if the given collection does not exist, I will be created.</a:t>
            </a:r>
          </a:p>
          <a:p>
            <a:pPr marL="274320" lvl="1" indent="0">
              <a:buNone/>
            </a:pPr>
            <a:r>
              <a:rPr lang="en-US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185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DA64-4B3D-4D99-B678-C8976A28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CE6E2-ACE1-4E8D-996F-9CAD79738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06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remove</a:t>
            </a:r>
            <a:r>
              <a:rPr lang="en-US" dirty="0" smtClean="0"/>
              <a:t> function deletes documents.</a:t>
            </a:r>
            <a:endParaRPr lang="en-CA" dirty="0"/>
          </a:p>
          <a:p>
            <a:r>
              <a:rPr lang="en-US" dirty="0" smtClean="0"/>
              <a:t>Example 1: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db.foo.remove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The above command removes all documents from the </a:t>
            </a:r>
            <a:r>
              <a:rPr lang="en-US" i="1" dirty="0" smtClean="0"/>
              <a:t>blog</a:t>
            </a:r>
            <a:r>
              <a:rPr lang="en-US" dirty="0" smtClean="0"/>
              <a:t> collection.</a:t>
            </a:r>
            <a:endParaRPr lang="en-CA" dirty="0"/>
          </a:p>
          <a:p>
            <a:r>
              <a:rPr lang="en-US" dirty="0" smtClean="0"/>
              <a:t>Example 2: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db.mailing.list.remove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({"opt-out" : 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lvl="1"/>
            <a:r>
              <a:rPr lang="en-US" dirty="0" smtClean="0"/>
              <a:t>This command removes all documents from </a:t>
            </a:r>
            <a:r>
              <a:rPr lang="en-US" i="1" dirty="0" err="1" smtClean="0"/>
              <a:t>mailing.list</a:t>
            </a:r>
            <a:r>
              <a:rPr lang="en-US" dirty="0" smtClean="0"/>
              <a:t> collection if their value of “opt-out” is true.</a:t>
            </a:r>
          </a:p>
          <a:p>
            <a:r>
              <a:rPr lang="en-US" dirty="0" smtClean="0"/>
              <a:t>The deleted data cannot be recovered after it is removed.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7301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9475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ad-hoc queries u</a:t>
            </a:r>
            <a:r>
              <a:rPr lang="en-US" dirty="0" smtClean="0"/>
              <a:t>sing </a:t>
            </a:r>
            <a:r>
              <a:rPr lang="en-US" i="1" dirty="0" smtClean="0"/>
              <a:t>find</a:t>
            </a:r>
            <a:r>
              <a:rPr lang="en-US" dirty="0" smtClean="0"/>
              <a:t> or </a:t>
            </a:r>
            <a:r>
              <a:rPr lang="en-US" i="1" dirty="0" err="1" smtClean="0"/>
              <a:t>findOne</a:t>
            </a:r>
            <a:endParaRPr lang="en-US" i="1" dirty="0" smtClean="0"/>
          </a:p>
          <a:p>
            <a:r>
              <a:rPr lang="en-US" i="1" dirty="0" smtClean="0"/>
              <a:t>Query for</a:t>
            </a:r>
          </a:p>
          <a:p>
            <a:pPr lvl="1"/>
            <a:r>
              <a:rPr lang="en-US" i="1" dirty="0" smtClean="0"/>
              <a:t>Range selection</a:t>
            </a:r>
          </a:p>
          <a:p>
            <a:pPr lvl="1"/>
            <a:r>
              <a:rPr lang="en-US" i="1" dirty="0" smtClean="0"/>
              <a:t>Set inclusion</a:t>
            </a:r>
          </a:p>
          <a:p>
            <a:pPr lvl="1"/>
            <a:r>
              <a:rPr lang="en-US" dirty="0" smtClean="0"/>
              <a:t>Inequalities</a:t>
            </a:r>
          </a:p>
          <a:p>
            <a:r>
              <a:rPr lang="en-US" dirty="0" smtClean="0"/>
              <a:t>Cursors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8717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The </a:t>
            </a:r>
            <a:r>
              <a:rPr lang="en-US" sz="2000" i="1" dirty="0" smtClean="0"/>
              <a:t>find</a:t>
            </a:r>
            <a:r>
              <a:rPr lang="en-US" sz="2000" dirty="0" smtClean="0"/>
              <a:t> function is called to query and see documents in a collection. It returns a subset of documents.</a:t>
            </a:r>
          </a:p>
          <a:p>
            <a:r>
              <a:rPr lang="en-US" sz="2000" dirty="0" smtClean="0"/>
              <a:t>To see documents in </a:t>
            </a:r>
            <a:r>
              <a:rPr lang="en-US" sz="2000" i="1" dirty="0" smtClean="0"/>
              <a:t>blog</a:t>
            </a:r>
            <a:r>
              <a:rPr lang="en-US" sz="2000" dirty="0" smtClean="0"/>
              <a:t> collection: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Db.blog.find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({})</a:t>
            </a:r>
            <a:endParaRPr lang="en-CA" dirty="0"/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/>
              <a:t>The following is the result of calling find function since we have only one document in the </a:t>
            </a:r>
            <a:r>
              <a:rPr lang="en-US" sz="2000" i="1" dirty="0" smtClean="0"/>
              <a:t>blog</a:t>
            </a:r>
            <a:r>
              <a:rPr lang="en-US" sz="2000" dirty="0" smtClean="0"/>
              <a:t> collection: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"_id"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("5037ee4a1084eb3ffeef7228"),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"title" : "My Blog Post",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 : "Here's my blog post.",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"date"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("2012-08-24T21:12:09.982Z")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pc="1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13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smtClean="0"/>
              <a:t>indOne</a:t>
            </a: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findOne</a:t>
            </a:r>
            <a:r>
              <a:rPr lang="en-US" dirty="0" smtClean="0"/>
              <a:t> is used to read and see one document from a collection.</a:t>
            </a:r>
            <a:endParaRPr lang="en-CA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CA" dirty="0" err="1"/>
              <a:t>db.blog.findOne</a:t>
            </a:r>
            <a:r>
              <a:rPr lang="en-CA" dirty="0" smtClean="0"/>
              <a:t>()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"_id"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("5037ee4a1084eb3ffeef7228"),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"title" : "My Blog Post",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 : "Here's my blog post.",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"date"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("2012-08-24T21:12:09.982Z")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21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with Key/Value Pairs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add key/value pairs to restrict a the search.</a:t>
            </a:r>
          </a:p>
          <a:p>
            <a:pPr lvl="1"/>
            <a:r>
              <a:rPr lang="en-US" dirty="0" smtClean="0"/>
              <a:t>Members match members</a:t>
            </a:r>
          </a:p>
          <a:p>
            <a:pPr lvl="1"/>
            <a:r>
              <a:rPr lang="en-US" dirty="0" smtClean="0"/>
              <a:t>Booleans match Booleans</a:t>
            </a:r>
          </a:p>
          <a:p>
            <a:pPr lvl="1"/>
            <a:r>
              <a:rPr lang="en-US" dirty="0" smtClean="0"/>
              <a:t>Strings match strings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Find all documents where the value of age is 20: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({"age"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20})</a:t>
            </a:r>
          </a:p>
          <a:p>
            <a:pPr lvl="1"/>
            <a:r>
              <a:rPr lang="en-US" dirty="0" smtClean="0"/>
              <a:t>search for documents where the username is “joe”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({"username" : "joe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"})</a:t>
            </a:r>
          </a:p>
          <a:p>
            <a:r>
              <a:rPr lang="en-US" dirty="0" smtClean="0"/>
              <a:t>To find documents with multiple </a:t>
            </a:r>
            <a:r>
              <a:rPr lang="en-US" dirty="0" err="1" smtClean="0"/>
              <a:t>conditons</a:t>
            </a:r>
            <a:r>
              <a:rPr lang="en-US" dirty="0" smtClean="0"/>
              <a:t>, more key/value pairs can be added. We want to find users where their age is 20 and the username is “joe”: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({"username" : "joe", "age" : 27})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To find items which are out of stock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db.stock.find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in_stock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0})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5050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the Keys/Values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 not want to see all the key/value pairs in a document, you can pass the second argument to the function </a:t>
            </a:r>
            <a:r>
              <a:rPr lang="en-US" i="1" dirty="0" smtClean="0"/>
              <a:t>find</a:t>
            </a:r>
            <a:r>
              <a:rPr lang="en-US" dirty="0" smtClean="0"/>
              <a:t> or </a:t>
            </a:r>
            <a:r>
              <a:rPr lang="en-US" i="1" dirty="0" err="1" smtClean="0"/>
              <a:t>findOne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assume that you want to see the username and email of the documents returned by the </a:t>
            </a:r>
            <a:r>
              <a:rPr lang="en-US" i="1" dirty="0" smtClean="0"/>
              <a:t>find</a:t>
            </a:r>
            <a:r>
              <a:rPr lang="en-US" dirty="0" smtClean="0"/>
              <a:t> function: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({}, {"username" : 1, "email" : 1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274320" lvl="1" indent="0">
              <a:buNone/>
            </a:pPr>
            <a:endParaRPr lang="en-CA" dirty="0" smtClean="0"/>
          </a:p>
          <a:p>
            <a:pPr lvl="1"/>
            <a:r>
              <a:rPr lang="en-US" dirty="0" smtClean="0"/>
              <a:t>This query returns the username and email for all documents in the collection </a:t>
            </a:r>
            <a:r>
              <a:rPr lang="en-US" i="1" dirty="0" smtClean="0"/>
              <a:t>users</a:t>
            </a:r>
            <a:r>
              <a:rPr lang="en-US" dirty="0" smtClean="0"/>
              <a:t>.</a:t>
            </a:r>
            <a:endParaRPr lang="en-CA" dirty="0"/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("4ba0f0dfd22aa494fd523620"),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"username" : "joe",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"email" : "joe@example.com"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03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Exclude Key/Values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find function by default returns the “_id” key for the returning documents.</a:t>
            </a:r>
          </a:p>
          <a:p>
            <a:r>
              <a:rPr lang="en-US" dirty="0" smtClean="0"/>
              <a:t>To exclude the “_id” key or any key/value pairs in the returning result, we use the second parameter: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({}, {"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fatal_weakness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0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lvl="1"/>
            <a:r>
              <a:rPr lang="en-US" dirty="0" smtClean="0"/>
              <a:t>The above command does not return the </a:t>
            </a:r>
            <a:r>
              <a:rPr lang="en-CA" dirty="0" smtClean="0"/>
              <a:t>“</a:t>
            </a:r>
            <a:r>
              <a:rPr lang="en-CA" dirty="0" err="1" smtClean="0"/>
              <a:t>fatal_weakness</a:t>
            </a:r>
            <a:r>
              <a:rPr lang="en-CA" dirty="0" smtClean="0"/>
              <a:t>” key for all documents in the </a:t>
            </a:r>
            <a:r>
              <a:rPr lang="en-CA" i="1" dirty="0" smtClean="0"/>
              <a:t>users</a:t>
            </a:r>
            <a:r>
              <a:rPr lang="en-CA" dirty="0" smtClean="0"/>
              <a:t> collection.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following command prevents “_id” from being returned and just returns the </a:t>
            </a:r>
            <a:r>
              <a:rPr lang="en-US" i="1" dirty="0" smtClean="0"/>
              <a:t>username</a:t>
            </a:r>
            <a:r>
              <a:rPr lang="en-US" dirty="0" smtClean="0"/>
              <a:t> key.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({}, {"username" : 1, "_id" : 0})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"username" : "joe",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96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Query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can contain more complex criteria such as</a:t>
            </a:r>
          </a:p>
          <a:p>
            <a:pPr lvl="1"/>
            <a:r>
              <a:rPr lang="en-CA" dirty="0"/>
              <a:t>ranges, </a:t>
            </a:r>
            <a:endParaRPr lang="en-CA" dirty="0" smtClean="0"/>
          </a:p>
          <a:p>
            <a:pPr lvl="1"/>
            <a:r>
              <a:rPr lang="en-CA" dirty="0" smtClean="0"/>
              <a:t>OR-clauses</a:t>
            </a:r>
            <a:r>
              <a:rPr lang="en-CA" dirty="0"/>
              <a:t>, </a:t>
            </a:r>
            <a:endParaRPr lang="en-CA" dirty="0" smtClean="0"/>
          </a:p>
          <a:p>
            <a:pPr lvl="1"/>
            <a:r>
              <a:rPr lang="en-CA" dirty="0" smtClean="0"/>
              <a:t>and </a:t>
            </a:r>
            <a:r>
              <a:rPr lang="en-CA" dirty="0"/>
              <a:t>negation.</a:t>
            </a:r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3602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 smtClean="0"/>
              <a:t>Comparison Operators </a:t>
            </a:r>
            <a:endParaRPr lang="en-CA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operators: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The "$ne" </a:t>
            </a:r>
            <a:r>
              <a:rPr lang="en-US" dirty="0" smtClean="0"/>
              <a:t>operator can </a:t>
            </a:r>
            <a:r>
              <a:rPr lang="en-US" dirty="0"/>
              <a:t>be used with any type.</a:t>
            </a:r>
          </a:p>
          <a:p>
            <a:pPr marL="274320" lvl="1" indent="0">
              <a:buNone/>
            </a:pP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56768"/>
              </p:ext>
            </p:extLst>
          </p:nvPr>
        </p:nvGraphicFramePr>
        <p:xfrm>
          <a:off x="2247391" y="2585412"/>
          <a:ext cx="53818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922">
                  <a:extLst>
                    <a:ext uri="{9D8B030D-6E8A-4147-A177-3AD203B41FA5}">
                      <a16:colId xmlns:a16="http://schemas.microsoft.com/office/drawing/2014/main" val="3713183872"/>
                    </a:ext>
                  </a:extLst>
                </a:gridCol>
                <a:gridCol w="2690922">
                  <a:extLst>
                    <a:ext uri="{9D8B030D-6E8A-4147-A177-3AD203B41FA5}">
                      <a16:colId xmlns:a16="http://schemas.microsoft.com/office/drawing/2014/main" val="1680887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7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dirty="0" smtClean="0"/>
                        <a:t>“$</a:t>
                      </a:r>
                      <a:r>
                        <a:rPr lang="en-CA" dirty="0" err="1" smtClean="0"/>
                        <a:t>lt</a:t>
                      </a:r>
                      <a:r>
                        <a:rPr lang="en-CA" dirty="0" smtClean="0"/>
                        <a:t>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3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dirty="0" smtClean="0"/>
                        <a:t>“$</a:t>
                      </a:r>
                      <a:r>
                        <a:rPr lang="en-CA" dirty="0" err="1" smtClean="0"/>
                        <a:t>lte</a:t>
                      </a:r>
                      <a:r>
                        <a:rPr lang="en-CA" dirty="0" smtClean="0"/>
                        <a:t>”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dirty="0" smtClean="0"/>
                        <a:t>“$</a:t>
                      </a:r>
                      <a:r>
                        <a:rPr lang="en-CA" dirty="0" err="1" smtClean="0"/>
                        <a:t>gt</a:t>
                      </a:r>
                      <a:r>
                        <a:rPr lang="en-CA" dirty="0" smtClean="0"/>
                        <a:t>”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59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dirty="0" smtClean="0"/>
                        <a:t>“$</a:t>
                      </a:r>
                      <a:r>
                        <a:rPr lang="en-CA" dirty="0" err="1" smtClean="0"/>
                        <a:t>gte</a:t>
                      </a:r>
                      <a:r>
                        <a:rPr lang="en-CA" dirty="0" smtClean="0"/>
                        <a:t>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5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“$ne”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&lt;&gt;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3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31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D859-4DE1-4A26-BDD6-EF8C34DA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44BC1-C610-4E7F-BCAD-6AE8ED94A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14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Conditionals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comparison operators can </a:t>
            </a:r>
            <a:r>
              <a:rPr lang="en-US" dirty="0"/>
              <a:t>be combined to create range queries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following query look for users who are between the ages 20 and 30.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({"age" : {"$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18, 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30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</a:p>
          <a:p>
            <a:r>
              <a:rPr lang="en-US" dirty="0" smtClean="0"/>
              <a:t>Find people who registered before January 1, 2020: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start = new Date("01/01/2007")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({"registered" : {"$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</a:p>
          <a:p>
            <a:r>
              <a:rPr lang="en-US" dirty="0"/>
              <a:t>Find all users whose username is not “joe</a:t>
            </a:r>
            <a:r>
              <a:rPr lang="en-US" dirty="0" smtClean="0"/>
              <a:t>”: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({"username" : {"$ne" : "joe"}})</a:t>
            </a:r>
          </a:p>
        </p:txBody>
      </p:sp>
    </p:spTree>
    <p:extLst>
      <p:ext uri="{BB962C8B-B14F-4D97-AF65-F5344CB8AC3E}">
        <p14:creationId xmlns:p14="http://schemas.microsoft.com/office/powerpoint/2010/main" val="3871357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Queries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two ways to do an OR query in </a:t>
            </a:r>
            <a:r>
              <a:rPr lang="en-US" sz="2400" dirty="0" smtClean="0"/>
              <a:t>MongoDB.</a:t>
            </a:r>
          </a:p>
          <a:p>
            <a:pPr lvl="1"/>
            <a:r>
              <a:rPr lang="en-US" sz="2000" dirty="0" smtClean="0"/>
              <a:t>To query documents based on a single key.</a:t>
            </a:r>
          </a:p>
          <a:p>
            <a:pPr lvl="2"/>
            <a:r>
              <a:rPr lang="en-US" sz="1600" dirty="0" smtClean="0"/>
              <a:t>“$in”</a:t>
            </a:r>
          </a:p>
          <a:p>
            <a:pPr lvl="1"/>
            <a:r>
              <a:rPr lang="en-US" sz="2000" dirty="0" smtClean="0"/>
              <a:t>To check different criteria or different keys. (To combine conditions)</a:t>
            </a:r>
          </a:p>
          <a:p>
            <a:pPr lvl="2"/>
            <a:r>
              <a:rPr lang="en-US" sz="1800" dirty="0" smtClean="0"/>
              <a:t>“$or”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487096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“$in”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“$in” operators is used to search a variety of values for a single key.</a:t>
            </a:r>
          </a:p>
          <a:p>
            <a:r>
              <a:rPr lang="en-US" dirty="0" smtClean="0"/>
              <a:t>To match more than one value for a single key, use an array of values with the “$in” operator.</a:t>
            </a:r>
          </a:p>
          <a:p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db.raffle.find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{"$in" : [725, 542, 390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]}})</a:t>
            </a:r>
          </a:p>
          <a:p>
            <a:pPr lvl="1"/>
            <a:r>
              <a:rPr lang="en-US" dirty="0" smtClean="0"/>
              <a:t>The value of the “</a:t>
            </a:r>
            <a:r>
              <a:rPr lang="en-US" dirty="0" err="1" smtClean="0"/>
              <a:t>ticket_no</a:t>
            </a:r>
            <a:r>
              <a:rPr lang="en-US" dirty="0" smtClean="0"/>
              <a:t>” key is compared to three values.</a:t>
            </a:r>
          </a:p>
          <a:p>
            <a:r>
              <a:rPr lang="en-US" dirty="0"/>
              <a:t>"$in" is very flexible and allows you to specify criteria of different types as well as values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{"$in" : [12345, "joe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"]})</a:t>
            </a:r>
          </a:p>
          <a:p>
            <a:r>
              <a:rPr lang="en-US" dirty="0"/>
              <a:t>The following statements are equivalent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{$in : [725]}}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725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88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“$</a:t>
            </a:r>
            <a:r>
              <a:rPr lang="en-CA" dirty="0" err="1" smtClean="0"/>
              <a:t>nin</a:t>
            </a:r>
            <a:r>
              <a:rPr lang="en-CA" dirty="0" smtClean="0"/>
              <a:t>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“$</a:t>
            </a:r>
            <a:r>
              <a:rPr lang="en-US" sz="2400" dirty="0" err="1" smtClean="0"/>
              <a:t>nin</a:t>
            </a:r>
            <a:r>
              <a:rPr lang="en-US" sz="2400" dirty="0" smtClean="0"/>
              <a:t>” operator returns </a:t>
            </a:r>
            <a:r>
              <a:rPr lang="en-US" sz="2400" dirty="0"/>
              <a:t>documents that don’t match any of the criteria in the array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CA" sz="2400" dirty="0"/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db.raffle.find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{"$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[725, 542, 390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]}})</a:t>
            </a:r>
            <a:b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/>
              <a:t>The above query returns people who do not have any tickets with the given numbers.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55636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“$or”/”$and”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“$or” operator is used to check an array of possible criteria. The query returns the document if either condition is true.</a:t>
            </a:r>
          </a:p>
          <a:p>
            <a:r>
              <a:rPr lang="en-US" dirty="0" smtClean="0"/>
              <a:t>Example 1:</a:t>
            </a:r>
            <a:endParaRPr lang="en-US" dirty="0"/>
          </a:p>
          <a:p>
            <a:pPr marL="0" indent="0">
              <a:buNone/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db.raffle.find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({"$or" : [{"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: 725}, {"winner" : true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}]})</a:t>
            </a:r>
          </a:p>
          <a:p>
            <a:r>
              <a:rPr lang="en-US" dirty="0" smtClean="0"/>
              <a:t>Example 2:</a:t>
            </a:r>
          </a:p>
          <a:p>
            <a:pPr marL="0" indent="0">
              <a:buNone/>
            </a:pP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db.raffle.find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({"$or" : [{"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{"$in" : [725, 542, 390]}},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{"winner" : true}]})</a:t>
            </a:r>
          </a:p>
          <a:p>
            <a:r>
              <a:rPr lang="en-US" dirty="0" smtClean="0"/>
              <a:t>See the following example of “$and”:</a:t>
            </a:r>
            <a:endParaRPr lang="en-CA" dirty="0" smtClean="0"/>
          </a:p>
          <a:p>
            <a:pPr marL="0" indent="0">
              <a:buNone/>
            </a:pP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({"$and" : [{"x" : 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{"$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1}}, {"x" : 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{“$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: 4}}]})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24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“$not”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“$not” operator can be applied on top of any condition.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&gt; </a:t>
            </a:r>
            <a:r>
              <a:rPr lang="en-US" dirty="0" err="1"/>
              <a:t>db.users.find</a:t>
            </a:r>
            <a:r>
              <a:rPr lang="en-US" dirty="0"/>
              <a:t>({"</a:t>
            </a:r>
            <a:r>
              <a:rPr lang="en-US" dirty="0" err="1"/>
              <a:t>id_num</a:t>
            </a:r>
            <a:r>
              <a:rPr lang="en-US" dirty="0"/>
              <a:t>" : {"$mod" : [5, 1</a:t>
            </a:r>
            <a:r>
              <a:rPr lang="en-US" dirty="0" smtClean="0"/>
              <a:t>]}})</a:t>
            </a:r>
          </a:p>
          <a:p>
            <a:pPr lvl="1"/>
            <a:r>
              <a:rPr lang="en-US" dirty="0" smtClean="0"/>
              <a:t>This query returns documents if the key “</a:t>
            </a:r>
            <a:r>
              <a:rPr lang="en-US" dirty="0" err="1" smtClean="0"/>
              <a:t>id_num</a:t>
            </a:r>
            <a:r>
              <a:rPr lang="en-US" dirty="0" smtClean="0"/>
              <a:t>” is 1, 6, 11, or etc. </a:t>
            </a:r>
          </a:p>
          <a:p>
            <a:pPr lvl="1"/>
            <a:r>
              <a:rPr lang="en-US" dirty="0"/>
              <a:t>"$mod" </a:t>
            </a:r>
            <a:r>
              <a:rPr lang="en-US" dirty="0" smtClean="0"/>
              <a:t>operator checks if the value of key “</a:t>
            </a:r>
            <a:r>
              <a:rPr lang="en-US" dirty="0" err="1" smtClean="0"/>
              <a:t>id_num</a:t>
            </a:r>
            <a:r>
              <a:rPr lang="en-US" dirty="0" smtClean="0"/>
              <a:t>” divided </a:t>
            </a:r>
            <a:r>
              <a:rPr lang="en-US" dirty="0"/>
              <a:t>by the first value </a:t>
            </a:r>
            <a:r>
              <a:rPr lang="en-US" dirty="0" smtClean="0"/>
              <a:t>have </a:t>
            </a:r>
            <a:r>
              <a:rPr lang="en-US" dirty="0"/>
              <a:t>a remainder of the second </a:t>
            </a:r>
            <a:r>
              <a:rPr lang="en-US" dirty="0" smtClean="0"/>
              <a:t>value.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039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Null means the value of a key is unknown.</a:t>
            </a:r>
          </a:p>
          <a:p>
            <a:r>
              <a:rPr lang="en-US" dirty="0" smtClean="0"/>
              <a:t>Assume the following documents: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("4ba0f0dfd22aa494fd523621"), "y" : null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("4ba0f0dfd22aa494fd523622"), "y" : 1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("4ba0f148d22aa494fd523623"), "y" : 2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find documents with the NULL value for the “y” key: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({"y" : null})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("4ba0f0dfd22aa494fd523621"), "y" : null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To find all documents that a specific key does not exist among their keys.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({"z" : null})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("4ba0f0dfd22aa494fd523621"), "y" : null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("4ba0f0dfd22aa494fd523622"), "y" : 1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("4ba0f148d22aa494fd523623"), "y" : 2 }</a:t>
            </a:r>
          </a:p>
        </p:txBody>
      </p:sp>
    </p:spTree>
    <p:extLst>
      <p:ext uri="{BB962C8B-B14F-4D97-AF65-F5344CB8AC3E}">
        <p14:creationId xmlns:p14="http://schemas.microsoft.com/office/powerpoint/2010/main" val="3579347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“$exists”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or find documents that have the “z” key but its value is null. We want to exclude any documents that does not contain the “z” key.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({"z" : {"$in" : [null], "$exists" : true}})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895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CA" dirty="0"/>
              <a:t>$</a:t>
            </a:r>
            <a:r>
              <a:rPr lang="en-CA" dirty="0" smtClean="0"/>
              <a:t>all</a:t>
            </a:r>
            <a:r>
              <a:rPr lang="en-US" dirty="0" smtClean="0"/>
              <a:t>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Assume the following documents in the </a:t>
            </a:r>
            <a:r>
              <a:rPr lang="en-US" i="1" dirty="0" smtClean="0"/>
              <a:t>food</a:t>
            </a:r>
            <a:r>
              <a:rPr lang="en-US" dirty="0" smtClean="0"/>
              <a:t> collection:</a:t>
            </a:r>
            <a:endParaRPr lang="en-CA" dirty="0"/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db.food.insert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({"_id" : 1, "fruit" : ["apple", "banana", "peach"]})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db.food.insert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({"_id" : 2, "fruit" : ["apple", "kumquat", "orange"]})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db.food.insert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({"_id" : 3, "fruit" : ["cherry", "banana", "apple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"]})</a:t>
            </a:r>
          </a:p>
          <a:p>
            <a:r>
              <a:rPr lang="en-US" dirty="0" smtClean="0"/>
              <a:t>Let’s say we want or find all documents with both apple and banana elements.</a:t>
            </a:r>
            <a:endParaRPr lang="en-CA" dirty="0"/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db.food.find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({fruit : {$all : ["apple", "banana"]}})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{"_id" : 1, "fruit" : ["apple", "banana", "peach"]}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{"_id" : 3, "fruit" : ["cherry", "banana", "apple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"]}</a:t>
            </a:r>
          </a:p>
          <a:p>
            <a:r>
              <a:rPr lang="en-US" dirty="0"/>
              <a:t>To check key/values pairs with the exact match does not return the above </a:t>
            </a:r>
            <a:r>
              <a:rPr lang="en-US" dirty="0" smtClean="0"/>
              <a:t>result</a:t>
            </a:r>
            <a:r>
              <a:rPr lang="en-US" dirty="0"/>
              <a:t>. It looks for documents with only values apple and banana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db.food.find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({"fruit" : ["apple", "banana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"]})</a:t>
            </a:r>
          </a:p>
          <a:p>
            <a:r>
              <a:rPr lang="en-US" dirty="0"/>
              <a:t>The following query does not return any documents:</a:t>
            </a: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({"fruit" : ["banana", "apple", "peach"]})</a:t>
            </a:r>
          </a:p>
        </p:txBody>
      </p:sp>
    </p:spTree>
    <p:extLst>
      <p:ext uri="{BB962C8B-B14F-4D97-AF65-F5344CB8AC3E}">
        <p14:creationId xmlns:p14="http://schemas.microsoft.com/office/powerpoint/2010/main" val="3735044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“$size”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query arrays for a given size, the “$size” operator is used.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({"fruit" : {"$size" : 3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</a:p>
          <a:p>
            <a:r>
              <a:rPr lang="en-US" dirty="0" smtClean="0"/>
              <a:t>You cannot combine the "$</a:t>
            </a:r>
            <a:r>
              <a:rPr lang="en-US" dirty="0"/>
              <a:t>size" </a:t>
            </a:r>
            <a:r>
              <a:rPr lang="en-US" dirty="0" smtClean="0"/>
              <a:t>operator </a:t>
            </a:r>
            <a:r>
              <a:rPr lang="en-US" dirty="0"/>
              <a:t>with </a:t>
            </a:r>
            <a:r>
              <a:rPr lang="en-US" dirty="0" smtClean="0"/>
              <a:t>other </a:t>
            </a:r>
            <a:r>
              <a:rPr lang="en-US" dirty="0"/>
              <a:t>$ </a:t>
            </a:r>
            <a:r>
              <a:rPr lang="en-US" dirty="0" smtClean="0"/>
              <a:t>conditional operators.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202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74CE-7F96-4655-9EFE-6179DC47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MongoDB?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966F0-96C4-48BA-A7EE-66523D39A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199860"/>
          </a:xfrm>
        </p:spPr>
        <p:txBody>
          <a:bodyPr>
            <a:normAutofit/>
          </a:bodyPr>
          <a:lstStyle/>
          <a:p>
            <a:r>
              <a:rPr lang="en-US" dirty="0"/>
              <a:t>MongoDB is a </a:t>
            </a:r>
            <a:r>
              <a:rPr lang="en-US" i="1" dirty="0"/>
              <a:t>document-oriented</a:t>
            </a:r>
            <a:r>
              <a:rPr lang="en-US" dirty="0"/>
              <a:t> </a:t>
            </a:r>
            <a:r>
              <a:rPr lang="en-US" dirty="0" smtClean="0"/>
              <a:t>database and differs from a </a:t>
            </a:r>
            <a:r>
              <a:rPr lang="en-US" dirty="0"/>
              <a:t>relational one. </a:t>
            </a:r>
            <a:endParaRPr lang="en-US" sz="2000" dirty="0" smtClean="0"/>
          </a:p>
          <a:p>
            <a:r>
              <a:rPr lang="en-US" sz="2000" dirty="0" smtClean="0"/>
              <a:t>It scales up easier compared to a relational database.</a:t>
            </a:r>
          </a:p>
          <a:p>
            <a:r>
              <a:rPr lang="en-US" sz="2000" dirty="0" smtClean="0"/>
              <a:t>MongoDB </a:t>
            </a:r>
            <a:r>
              <a:rPr lang="en-US" sz="2000" dirty="0"/>
              <a:t>is a powerful, flexible, and scalable general-purpose database.</a:t>
            </a:r>
            <a:endParaRPr lang="en-US" sz="2000" dirty="0" smtClean="0"/>
          </a:p>
          <a:p>
            <a:r>
              <a:rPr lang="en-US" sz="2000" dirty="0" smtClean="0"/>
              <a:t>It provides the following features:</a:t>
            </a:r>
          </a:p>
          <a:p>
            <a:pPr lvl="1"/>
            <a:r>
              <a:rPr lang="en-US" sz="1800" dirty="0" smtClean="0"/>
              <a:t>Indexing</a:t>
            </a:r>
          </a:p>
          <a:p>
            <a:pPr lvl="1"/>
            <a:r>
              <a:rPr lang="en-US" sz="1800" dirty="0" smtClean="0"/>
              <a:t>Aggregations</a:t>
            </a:r>
          </a:p>
          <a:p>
            <a:pPr lvl="1"/>
            <a:r>
              <a:rPr lang="en-CA" sz="1800" dirty="0" smtClean="0"/>
              <a:t>File Storage</a:t>
            </a:r>
            <a:endParaRPr lang="en-US" sz="1800" dirty="0"/>
          </a:p>
          <a:p>
            <a:pPr lvl="1"/>
            <a:r>
              <a:rPr lang="en-CA" sz="1800" dirty="0"/>
              <a:t>Special collection types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59158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“$</a:t>
            </a:r>
            <a:r>
              <a:rPr lang="en-CA" dirty="0" err="1" smtClean="0"/>
              <a:t>inc</a:t>
            </a:r>
            <a:r>
              <a:rPr lang="en-CA" dirty="0" smtClean="0"/>
              <a:t>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the size of an array in a query, since we cannot use conditional operators along with “$size”, we can add a key “size” to documents to store the size of an array. </a:t>
            </a:r>
          </a:p>
          <a:p>
            <a:r>
              <a:rPr lang="en-US" dirty="0" smtClean="0"/>
              <a:t>To check the size of that array, then this key can be checked.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{"size" : 1}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({"size" : {"$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3}})  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171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Embedded 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of querying for an embedded document: </a:t>
            </a:r>
            <a:endParaRPr lang="en-US" dirty="0" smtClean="0"/>
          </a:p>
          <a:p>
            <a:pPr lvl="1"/>
            <a:r>
              <a:rPr lang="en-US" dirty="0" smtClean="0"/>
              <a:t>querying </a:t>
            </a:r>
            <a:r>
              <a:rPr lang="en-US" dirty="0"/>
              <a:t>for the whole document or </a:t>
            </a:r>
            <a:endParaRPr lang="en-US" dirty="0" smtClean="0"/>
          </a:p>
          <a:p>
            <a:pPr lvl="1"/>
            <a:r>
              <a:rPr lang="en-US" dirty="0" smtClean="0"/>
              <a:t>querying </a:t>
            </a:r>
            <a:r>
              <a:rPr lang="en-US" dirty="0"/>
              <a:t>for its individual key/value pairs</a:t>
            </a:r>
            <a:r>
              <a:rPr lang="en-US" dirty="0" smtClean="0"/>
              <a:t>.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4132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the Whole Document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query the </a:t>
            </a:r>
            <a:r>
              <a:rPr lang="en-US" sz="2000" dirty="0"/>
              <a:t>whole document:</a:t>
            </a:r>
          </a:p>
          <a:p>
            <a:pPr lvl="1"/>
            <a:r>
              <a:rPr lang="en-US" sz="1800" dirty="0"/>
              <a:t>Consider the following document: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"name" : {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"first" : "Joe",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"last" :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Schmoe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"age" : 45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We can search for someone named Joe </a:t>
            </a:r>
            <a:r>
              <a:rPr lang="en-US" sz="1800" dirty="0" err="1"/>
              <a:t>Schmoe</a:t>
            </a:r>
            <a:r>
              <a:rPr lang="en-US" sz="1800" dirty="0"/>
              <a:t>:</a:t>
            </a:r>
          </a:p>
          <a:p>
            <a:pPr marL="54864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({"name" : {"first" : "Joe", "last" 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Schmoe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"}})</a:t>
            </a:r>
          </a:p>
          <a:p>
            <a:r>
              <a:rPr lang="en-US" dirty="0"/>
              <a:t>To query an embedded documents for a specific key or keys: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name.first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"Joe", 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name.last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Schmoe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"})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92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Specific Keys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 smtClean="0"/>
              <a:t>Consider the following document:</a:t>
            </a:r>
          </a:p>
          <a:p>
            <a:pPr marL="274320" lvl="1" indent="0">
              <a:buNone/>
            </a:pPr>
            <a:r>
              <a:rPr lang="en-CA" dirty="0"/>
              <a:t>{</a:t>
            </a:r>
          </a:p>
          <a:p>
            <a:pPr marL="274320" lvl="1" indent="0">
              <a:buNone/>
            </a:pPr>
            <a:r>
              <a:rPr lang="en-CA" dirty="0" smtClean="0"/>
              <a:t>    "comments" : [</a:t>
            </a:r>
          </a:p>
          <a:p>
            <a:pPr marL="274320" lvl="1" indent="0">
              <a:buNone/>
            </a:pPr>
            <a:r>
              <a:rPr lang="en-CA" dirty="0" smtClean="0"/>
              <a:t>        </a:t>
            </a:r>
            <a:r>
              <a:rPr lang="en-CA" dirty="0"/>
              <a:t>{</a:t>
            </a:r>
          </a:p>
          <a:p>
            <a:pPr marL="274320" lvl="1" indent="0">
              <a:buNone/>
            </a:pPr>
            <a:r>
              <a:rPr lang="en-CA" dirty="0"/>
              <a:t>            "author" : "joe",</a:t>
            </a:r>
          </a:p>
          <a:p>
            <a:pPr marL="274320" lvl="1" indent="0">
              <a:buNone/>
            </a:pPr>
            <a:r>
              <a:rPr lang="en-CA" dirty="0"/>
              <a:t>            "score" : 3,</a:t>
            </a:r>
          </a:p>
          <a:p>
            <a:pPr marL="274320" lvl="1" indent="0">
              <a:buNone/>
            </a:pPr>
            <a:r>
              <a:rPr lang="en-CA" dirty="0"/>
              <a:t>            "comment" : "nice post"</a:t>
            </a:r>
          </a:p>
          <a:p>
            <a:pPr marL="274320" lvl="1" indent="0">
              <a:buNone/>
            </a:pPr>
            <a:r>
              <a:rPr lang="en-CA" dirty="0"/>
              <a:t>        },</a:t>
            </a:r>
          </a:p>
          <a:p>
            <a:pPr marL="274320" lvl="1" indent="0">
              <a:buNone/>
            </a:pPr>
            <a:r>
              <a:rPr lang="en-CA" dirty="0"/>
              <a:t>        {</a:t>
            </a:r>
          </a:p>
          <a:p>
            <a:pPr marL="274320" lvl="1" indent="0">
              <a:buNone/>
            </a:pPr>
            <a:r>
              <a:rPr lang="en-CA" dirty="0"/>
              <a:t>            "author" : "</a:t>
            </a:r>
            <a:r>
              <a:rPr lang="en-CA" dirty="0" err="1"/>
              <a:t>mary</a:t>
            </a:r>
            <a:r>
              <a:rPr lang="en-CA" dirty="0"/>
              <a:t>",</a:t>
            </a:r>
          </a:p>
          <a:p>
            <a:pPr marL="274320" lvl="1" indent="0">
              <a:buNone/>
            </a:pPr>
            <a:r>
              <a:rPr lang="en-CA" dirty="0"/>
              <a:t>            "score" : 6,</a:t>
            </a:r>
          </a:p>
          <a:p>
            <a:pPr marL="274320" lvl="1" indent="0">
              <a:buNone/>
            </a:pPr>
            <a:r>
              <a:rPr lang="en-CA" dirty="0"/>
              <a:t>            "comment" : "terrible post"</a:t>
            </a:r>
          </a:p>
          <a:p>
            <a:pPr marL="274320" lvl="1" indent="0">
              <a:buNone/>
            </a:pPr>
            <a:r>
              <a:rPr lang="en-CA" dirty="0"/>
              <a:t>        }</a:t>
            </a:r>
          </a:p>
          <a:p>
            <a:pPr marL="274320" lvl="1" indent="0">
              <a:buNone/>
            </a:pPr>
            <a:r>
              <a:rPr lang="en-CA" dirty="0"/>
              <a:t>    ]</a:t>
            </a:r>
          </a:p>
          <a:p>
            <a:pPr marL="274320" lvl="1" indent="0">
              <a:buNone/>
            </a:pPr>
            <a:r>
              <a:rPr lang="en-CA" dirty="0" smtClean="0"/>
              <a:t>}</a:t>
            </a:r>
          </a:p>
          <a:p>
            <a:r>
              <a:rPr lang="en-CA" sz="2300" dirty="0"/>
              <a:t>The below query is not correct. </a:t>
            </a:r>
            <a:r>
              <a:rPr lang="en-US" sz="2300" dirty="0"/>
              <a:t>Embedded document matches have to match the whole </a:t>
            </a:r>
            <a:r>
              <a:rPr lang="en-US" sz="2300" dirty="0" smtClean="0"/>
              <a:t>document.</a:t>
            </a:r>
            <a:endParaRPr lang="en-CA" sz="2300" dirty="0"/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({"comments" : {"author" : "joe", "score" : {"$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5}}})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2833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"$</a:t>
            </a:r>
            <a:r>
              <a:rPr lang="en-CA" dirty="0" err="1"/>
              <a:t>elemMatch</a:t>
            </a:r>
            <a:r>
              <a:rPr lang="en-CA" dirty="0"/>
              <a:t>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have more than one key to match in an embedded document, use the "$</a:t>
            </a:r>
            <a:r>
              <a:rPr lang="en-US" dirty="0" err="1"/>
              <a:t>elemMatch</a:t>
            </a:r>
            <a:r>
              <a:rPr lang="en-US" dirty="0"/>
              <a:t>" </a:t>
            </a:r>
            <a:r>
              <a:rPr lang="en-US" dirty="0" smtClean="0"/>
              <a:t>operator to “</a:t>
            </a:r>
            <a:r>
              <a:rPr lang="en-US" dirty="0"/>
              <a:t>group” </a:t>
            </a:r>
            <a:r>
              <a:rPr lang="en-US" dirty="0" smtClean="0"/>
              <a:t>the criteria.</a:t>
            </a:r>
            <a:endParaRPr lang="en-CA" dirty="0"/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db.blog.find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({"comments" : {"$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elemMatch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{"author" : "joe", 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"score" : {"$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5}}}})</a:t>
            </a:r>
          </a:p>
        </p:txBody>
      </p:sp>
    </p:spTree>
    <p:extLst>
      <p:ext uri="{BB962C8B-B14F-4D97-AF65-F5344CB8AC3E}">
        <p14:creationId xmlns:p14="http://schemas.microsoft.com/office/powerpoint/2010/main" val="4124623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 smtClean="0"/>
              <a:t>Update 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update</a:t>
            </a:r>
            <a:r>
              <a:rPr lang="en-US" dirty="0" smtClean="0"/>
              <a:t> function is used to update the value of a key in a document.</a:t>
            </a:r>
            <a:endParaRPr lang="en-CA" dirty="0"/>
          </a:p>
          <a:p>
            <a:r>
              <a:rPr lang="en-US" i="1" dirty="0"/>
              <a:t>u</a:t>
            </a:r>
            <a:r>
              <a:rPr lang="en-US" i="1" dirty="0" smtClean="0"/>
              <a:t>pdate()</a:t>
            </a:r>
            <a:r>
              <a:rPr lang="en-US" dirty="0" smtClean="0"/>
              <a:t> takes two parameters:</a:t>
            </a:r>
          </a:p>
          <a:p>
            <a:pPr lvl="1"/>
            <a:r>
              <a:rPr lang="en-US" dirty="0" smtClean="0"/>
              <a:t>A query document</a:t>
            </a:r>
          </a:p>
          <a:p>
            <a:pPr lvl="2"/>
            <a:r>
              <a:rPr lang="en-US" dirty="0" smtClean="0"/>
              <a:t>Locates document to update</a:t>
            </a:r>
          </a:p>
          <a:p>
            <a:pPr lvl="1"/>
            <a:r>
              <a:rPr lang="en-US" dirty="0" smtClean="0"/>
              <a:t>Modifier document</a:t>
            </a:r>
          </a:p>
          <a:p>
            <a:pPr lvl="2"/>
            <a:r>
              <a:rPr lang="en-US" dirty="0" smtClean="0"/>
              <a:t>Describes changes to make</a:t>
            </a:r>
          </a:p>
          <a:p>
            <a:r>
              <a:rPr lang="en-US" dirty="0" smtClean="0"/>
              <a:t>The update operation is atomic:</a:t>
            </a:r>
          </a:p>
          <a:p>
            <a:pPr lvl="1"/>
            <a:r>
              <a:rPr lang="en-US" dirty="0" smtClean="0"/>
              <a:t>If there is two update requests coming to the server, the one reaches the server first will be executed and when it is done the second one will be applied.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24005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Replacement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replace a document with a new one, the </a:t>
            </a:r>
            <a:r>
              <a:rPr lang="en-US" i="1" dirty="0" err="1" smtClean="0"/>
              <a:t>replaceOne</a:t>
            </a:r>
            <a:r>
              <a:rPr lang="en-US" dirty="0" smtClean="0"/>
              <a:t> function is used.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db.collection.replaceOne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Assume the following user document:</a:t>
            </a:r>
          </a:p>
          <a:p>
            <a:pPr marL="274320" lvl="1" indent="0">
              <a:buNone/>
            </a:pPr>
            <a:r>
              <a:rPr lang="en-US" dirty="0" smtClean="0"/>
              <a:t>{</a:t>
            </a:r>
          </a:p>
          <a:p>
            <a:pPr marL="274320" lvl="1" indent="0">
              <a:buNone/>
            </a:pPr>
            <a:r>
              <a:rPr lang="en-US" dirty="0" smtClean="0"/>
              <a:t>    "name" : "joe",</a:t>
            </a:r>
          </a:p>
          <a:p>
            <a:pPr marL="27432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Let’s replace this document with the new one</a:t>
            </a:r>
            <a:br>
              <a:rPr lang="en-US" dirty="0" smtClean="0"/>
            </a:br>
            <a:endParaRPr lang="en-US" dirty="0" smtClean="0"/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db.people.replaceOne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name" : "joe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"name" : "joe", "friends" : 32, "enemies" : 2}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655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8F86-BC14-4A13-B7AF-2A54DC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Ease of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7441-14A4-4718-9899-8FDABFDC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230254"/>
          </a:xfrm>
        </p:spPr>
        <p:txBody>
          <a:bodyPr>
            <a:normAutofit/>
          </a:bodyPr>
          <a:lstStyle/>
          <a:p>
            <a:r>
              <a:rPr lang="en-CA" dirty="0" smtClean="0"/>
              <a:t>Ease </a:t>
            </a:r>
            <a:r>
              <a:rPr lang="en-CA" dirty="0"/>
              <a:t>of </a:t>
            </a:r>
            <a:r>
              <a:rPr lang="en-CA" dirty="0" smtClean="0"/>
              <a:t>Use</a:t>
            </a:r>
          </a:p>
          <a:p>
            <a:pPr lvl="1"/>
            <a:r>
              <a:rPr lang="en-US" dirty="0" smtClean="0"/>
              <a:t>The concept of a row is replaced with a document which is more flexible.</a:t>
            </a:r>
            <a:endParaRPr lang="en-CA" dirty="0" smtClean="0"/>
          </a:p>
          <a:p>
            <a:pPr lvl="1"/>
            <a:r>
              <a:rPr lang="en-US" dirty="0" smtClean="0"/>
              <a:t>By using documents and array, complex hierarchical relationships can be represented with a single record.</a:t>
            </a:r>
          </a:p>
          <a:p>
            <a:pPr lvl="1"/>
            <a:r>
              <a:rPr lang="en-US" dirty="0" smtClean="0"/>
              <a:t>MongoDB is </a:t>
            </a:r>
            <a:r>
              <a:rPr lang="en-US" dirty="0" err="1" smtClean="0"/>
              <a:t>schemaless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There is not predefined schema.</a:t>
            </a:r>
          </a:p>
          <a:p>
            <a:pPr lvl="1"/>
            <a:r>
              <a:rPr lang="en-US" dirty="0" smtClean="0"/>
              <a:t>The type and size of document’s keys and values can be variable.</a:t>
            </a:r>
          </a:p>
          <a:p>
            <a:pPr lvl="1"/>
            <a:r>
              <a:rPr lang="en-US" dirty="0" smtClean="0"/>
              <a:t>Add or remove fields is easier.</a:t>
            </a:r>
          </a:p>
          <a:p>
            <a:pPr lvl="1"/>
            <a:r>
              <a:rPr lang="en-US" dirty="0" smtClean="0"/>
              <a:t>Different models can be chosen.</a:t>
            </a:r>
            <a:endParaRPr lang="en-CA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2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Easy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data grows </a:t>
            </a:r>
            <a:r>
              <a:rPr lang="en-CA" dirty="0"/>
              <a:t>at an incredible </a:t>
            </a:r>
            <a:r>
              <a:rPr lang="en-CA" dirty="0" smtClean="0"/>
              <a:t>pace, the database need to scale up.</a:t>
            </a:r>
          </a:p>
          <a:p>
            <a:r>
              <a:rPr lang="en-US" dirty="0" smtClean="0"/>
              <a:t>To scale:</a:t>
            </a:r>
          </a:p>
          <a:p>
            <a:pPr lvl="1"/>
            <a:r>
              <a:rPr lang="en-US" dirty="0" smtClean="0"/>
              <a:t>Large machines can be used to scale up</a:t>
            </a:r>
          </a:p>
          <a:p>
            <a:pPr lvl="2"/>
            <a:r>
              <a:rPr lang="en-US" dirty="0" smtClean="0"/>
              <a:t>Expensive</a:t>
            </a:r>
          </a:p>
          <a:p>
            <a:pPr lvl="2"/>
            <a:r>
              <a:rPr lang="en-US" dirty="0" smtClean="0"/>
              <a:t>There is physical limit, more powerful machine may not exist.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artitioning </a:t>
            </a:r>
            <a:r>
              <a:rPr lang="en-US" dirty="0"/>
              <a:t>data across more </a:t>
            </a:r>
            <a:r>
              <a:rPr lang="en-US" dirty="0" smtClean="0"/>
              <a:t>machines can help scale out</a:t>
            </a:r>
          </a:p>
          <a:p>
            <a:pPr lvl="2"/>
            <a:r>
              <a:rPr lang="en-US" dirty="0" smtClean="0"/>
              <a:t>More storage space by adding servers and computers to your cluster</a:t>
            </a:r>
          </a:p>
          <a:p>
            <a:pPr lvl="3"/>
            <a:r>
              <a:rPr lang="en-US" dirty="0" smtClean="0"/>
              <a:t>Cheaper </a:t>
            </a:r>
          </a:p>
          <a:p>
            <a:pPr lvl="3"/>
            <a:r>
              <a:rPr lang="en-US" dirty="0" smtClean="0"/>
              <a:t>But difficult to manage thousands of machines</a:t>
            </a:r>
          </a:p>
          <a:p>
            <a:r>
              <a:rPr lang="en-US" dirty="0" smtClean="0"/>
              <a:t>MongoDB as a document-oriented model scales out easier by splitting data across multiple servers.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987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document</a:t>
            </a:r>
            <a:r>
              <a:rPr lang="en-US" dirty="0"/>
              <a:t> is the basic unit of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 </a:t>
            </a:r>
            <a:r>
              <a:rPr lang="en-US" i="1" dirty="0"/>
              <a:t>document </a:t>
            </a:r>
            <a:r>
              <a:rPr lang="en-US" dirty="0" smtClean="0"/>
              <a:t>is equivalent </a:t>
            </a:r>
            <a:r>
              <a:rPr lang="en-US" dirty="0"/>
              <a:t>to a row in a relational </a:t>
            </a:r>
            <a:r>
              <a:rPr lang="en-US" dirty="0" smtClean="0"/>
              <a:t>database</a:t>
            </a:r>
            <a:endParaRPr lang="en-CA" dirty="0"/>
          </a:p>
          <a:p>
            <a:r>
              <a:rPr lang="en-US" dirty="0" smtClean="0"/>
              <a:t>Collection</a:t>
            </a:r>
          </a:p>
          <a:p>
            <a:pPr lvl="1"/>
            <a:r>
              <a:rPr lang="en-US" dirty="0"/>
              <a:t>a </a:t>
            </a:r>
            <a:r>
              <a:rPr lang="en-US" i="1" dirty="0" smtClean="0"/>
              <a:t>collection</a:t>
            </a:r>
            <a:r>
              <a:rPr lang="en-US" dirty="0"/>
              <a:t> </a:t>
            </a:r>
            <a:r>
              <a:rPr lang="en-US" dirty="0" smtClean="0"/>
              <a:t>cab be considered as </a:t>
            </a:r>
            <a:r>
              <a:rPr lang="en-US" dirty="0"/>
              <a:t>a table </a:t>
            </a:r>
            <a:r>
              <a:rPr lang="en-US" dirty="0" smtClean="0"/>
              <a:t>but </a:t>
            </a:r>
            <a:r>
              <a:rPr lang="en-US" dirty="0"/>
              <a:t>a dynamic schema</a:t>
            </a:r>
            <a:r>
              <a:rPr lang="en-US" dirty="0" smtClean="0"/>
              <a:t>.</a:t>
            </a:r>
            <a:endParaRPr lang="en-CA" dirty="0"/>
          </a:p>
          <a:p>
            <a:pPr lvl="1"/>
            <a:endParaRPr lang="en-US" dirty="0" smtClean="0"/>
          </a:p>
          <a:p>
            <a:r>
              <a:rPr lang="en-US" dirty="0" smtClean="0"/>
              <a:t>One MongoDB instance can host multiple databases.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903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document has a special </a:t>
            </a:r>
            <a:r>
              <a:rPr lang="en-US" dirty="0" smtClean="0"/>
              <a:t>key (Id)</a:t>
            </a:r>
          </a:p>
          <a:p>
            <a:pPr lvl="1"/>
            <a:r>
              <a:rPr lang="en-US" dirty="0" smtClean="0"/>
              <a:t>The key of a document is unique within a collection</a:t>
            </a:r>
            <a:endParaRPr lang="en-CA" dirty="0"/>
          </a:p>
          <a:p>
            <a:pPr lvl="1"/>
            <a:r>
              <a:rPr lang="en-US" dirty="0" smtClean="0"/>
              <a:t>Example:</a:t>
            </a:r>
          </a:p>
          <a:p>
            <a:pPr marL="548640" lvl="2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{"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greeting" : "Hello, world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!"}</a:t>
            </a:r>
          </a:p>
          <a:p>
            <a:pPr lvl="2"/>
            <a:r>
              <a:rPr lang="en-US" dirty="0" smtClean="0"/>
              <a:t>Key: “greeting”</a:t>
            </a:r>
          </a:p>
          <a:p>
            <a:pPr lvl="2"/>
            <a:r>
              <a:rPr lang="en-US" dirty="0" smtClean="0"/>
              <a:t>Value: “hello, world!”</a:t>
            </a:r>
          </a:p>
          <a:p>
            <a:r>
              <a:rPr lang="en-US" dirty="0" smtClean="0"/>
              <a:t>A document can </a:t>
            </a:r>
            <a:r>
              <a:rPr lang="en-US" dirty="0"/>
              <a:t>contain multiple key/value pairs</a:t>
            </a:r>
            <a:r>
              <a:rPr lang="en-US" dirty="0" smtClean="0"/>
              <a:t>:</a:t>
            </a:r>
            <a:endParaRPr lang="en-CA" dirty="0"/>
          </a:p>
          <a:p>
            <a:pPr marL="274320" lvl="1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greeting" : "Hello, world!", "foo" : 3}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Key: “greeting” and value: “hello</a:t>
            </a:r>
            <a:r>
              <a:rPr lang="en-US" dirty="0"/>
              <a:t>, world</a:t>
            </a:r>
            <a:r>
              <a:rPr lang="en-US" dirty="0" smtClean="0"/>
              <a:t>!”</a:t>
            </a:r>
          </a:p>
          <a:p>
            <a:pPr lvl="1"/>
            <a:r>
              <a:rPr lang="en-US" dirty="0" smtClean="0"/>
              <a:t>Key: “foo” and value: 3</a:t>
            </a:r>
          </a:p>
          <a:p>
            <a:pPr lvl="1"/>
            <a:r>
              <a:rPr lang="en-US" dirty="0" smtClean="0"/>
              <a:t>As you see the type of these two values are different. One is integer and the other one is string.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64250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20544</TotalTime>
  <Words>3849</Words>
  <Application>Microsoft Office PowerPoint</Application>
  <PresentationFormat>Widescreen</PresentationFormat>
  <Paragraphs>482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Century Schoolbook</vt:lpstr>
      <vt:lpstr>Courier New</vt:lpstr>
      <vt:lpstr>inherit</vt:lpstr>
      <vt:lpstr>Ubuntu Mono</vt:lpstr>
      <vt:lpstr>Wingdings 2</vt:lpstr>
      <vt:lpstr>View</vt:lpstr>
      <vt:lpstr>NoSQL MongoDB</vt:lpstr>
      <vt:lpstr>Agenda</vt:lpstr>
      <vt:lpstr>NoSQL Overview</vt:lpstr>
      <vt:lpstr>MongoDB</vt:lpstr>
      <vt:lpstr>What is MongoDB?</vt:lpstr>
      <vt:lpstr>Ease of Use</vt:lpstr>
      <vt:lpstr>Easy Scaling</vt:lpstr>
      <vt:lpstr>Basic Concepts</vt:lpstr>
      <vt:lpstr>Documents</vt:lpstr>
      <vt:lpstr>Document Key</vt:lpstr>
      <vt:lpstr>Duplicate Keys</vt:lpstr>
      <vt:lpstr>Collections</vt:lpstr>
      <vt:lpstr>Collection Name</vt:lpstr>
      <vt:lpstr>Subcollections</vt:lpstr>
      <vt:lpstr>Why Collections</vt:lpstr>
      <vt:lpstr>Drop Collections</vt:lpstr>
      <vt:lpstr>Database</vt:lpstr>
      <vt:lpstr>Reserved Database Names</vt:lpstr>
      <vt:lpstr>MongoDB Shell</vt:lpstr>
      <vt:lpstr>Create/Drop Database</vt:lpstr>
      <vt:lpstr>Create a Database</vt:lpstr>
      <vt:lpstr>Drop a Database</vt:lpstr>
      <vt:lpstr>Create and remove a Document</vt:lpstr>
      <vt:lpstr>Insert</vt:lpstr>
      <vt:lpstr>Variables</vt:lpstr>
      <vt:lpstr>BULK INSERT</vt:lpstr>
      <vt:lpstr>InsertOne</vt:lpstr>
      <vt:lpstr>InsertMany</vt:lpstr>
      <vt:lpstr>Insert Validation</vt:lpstr>
      <vt:lpstr>Remove</vt:lpstr>
      <vt:lpstr>Query</vt:lpstr>
      <vt:lpstr>Querying Documents</vt:lpstr>
      <vt:lpstr>Find </vt:lpstr>
      <vt:lpstr>FindOne </vt:lpstr>
      <vt:lpstr>Query with Key/Value Pairs</vt:lpstr>
      <vt:lpstr>Limit the Keys/Values</vt:lpstr>
      <vt:lpstr>Exclude Key/Values</vt:lpstr>
      <vt:lpstr>Query Criteria</vt:lpstr>
      <vt:lpstr>Comparison Operators </vt:lpstr>
      <vt:lpstr>Query Conditionals</vt:lpstr>
      <vt:lpstr>OR Queries</vt:lpstr>
      <vt:lpstr>“$in” Operators</vt:lpstr>
      <vt:lpstr>“$nin” Operator</vt:lpstr>
      <vt:lpstr>“$or”/”$and” Operator</vt:lpstr>
      <vt:lpstr>“$not” Operator</vt:lpstr>
      <vt:lpstr>Null</vt:lpstr>
      <vt:lpstr>“$exists” Operator</vt:lpstr>
      <vt:lpstr>“$all” Operator</vt:lpstr>
      <vt:lpstr>“$size” Operator</vt:lpstr>
      <vt:lpstr>“$inc” Operator</vt:lpstr>
      <vt:lpstr>Querying Embedded Documents</vt:lpstr>
      <vt:lpstr>Query the Whole Document</vt:lpstr>
      <vt:lpstr>Query Specific Keys</vt:lpstr>
      <vt:lpstr>"$elemMatch"</vt:lpstr>
      <vt:lpstr>Update Documents</vt:lpstr>
      <vt:lpstr>Document Replacement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Nasim Razavi</cp:lastModifiedBy>
  <cp:revision>484</cp:revision>
  <dcterms:created xsi:type="dcterms:W3CDTF">2019-07-08T16:55:16Z</dcterms:created>
  <dcterms:modified xsi:type="dcterms:W3CDTF">2020-05-06T17:12:27Z</dcterms:modified>
</cp:coreProperties>
</file>