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64"/>
  </p:notesMasterIdLst>
  <p:sldIdLst>
    <p:sldId id="256" r:id="rId2"/>
    <p:sldId id="467" r:id="rId3"/>
    <p:sldId id="471" r:id="rId4"/>
    <p:sldId id="470" r:id="rId5"/>
    <p:sldId id="469" r:id="rId6"/>
    <p:sldId id="474" r:id="rId7"/>
    <p:sldId id="476" r:id="rId8"/>
    <p:sldId id="477" r:id="rId9"/>
    <p:sldId id="478" r:id="rId10"/>
    <p:sldId id="479" r:id="rId11"/>
    <p:sldId id="464" r:id="rId12"/>
    <p:sldId id="410" r:id="rId13"/>
    <p:sldId id="462" r:id="rId14"/>
    <p:sldId id="463" r:id="rId15"/>
    <p:sldId id="465" r:id="rId16"/>
    <p:sldId id="486" r:id="rId17"/>
    <p:sldId id="483" r:id="rId18"/>
    <p:sldId id="482" r:id="rId19"/>
    <p:sldId id="530" r:id="rId20"/>
    <p:sldId id="523" r:id="rId21"/>
    <p:sldId id="484" r:id="rId22"/>
    <p:sldId id="491" r:id="rId23"/>
    <p:sldId id="522" r:id="rId24"/>
    <p:sldId id="532" r:id="rId25"/>
    <p:sldId id="526" r:id="rId26"/>
    <p:sldId id="533" r:id="rId27"/>
    <p:sldId id="529" r:id="rId28"/>
    <p:sldId id="488" r:id="rId29"/>
    <p:sldId id="497" r:id="rId30"/>
    <p:sldId id="498" r:id="rId31"/>
    <p:sldId id="499" r:id="rId32"/>
    <p:sldId id="500" r:id="rId33"/>
    <p:sldId id="501" r:id="rId34"/>
    <p:sldId id="502" r:id="rId35"/>
    <p:sldId id="489" r:id="rId36"/>
    <p:sldId id="518" r:id="rId37"/>
    <p:sldId id="519" r:id="rId38"/>
    <p:sldId id="490" r:id="rId39"/>
    <p:sldId id="521" r:id="rId40"/>
    <p:sldId id="524" r:id="rId41"/>
    <p:sldId id="525" r:id="rId42"/>
    <p:sldId id="503" r:id="rId43"/>
    <p:sldId id="512" r:id="rId44"/>
    <p:sldId id="513" r:id="rId45"/>
    <p:sldId id="514" r:id="rId46"/>
    <p:sldId id="515" r:id="rId47"/>
    <p:sldId id="516" r:id="rId48"/>
    <p:sldId id="485" r:id="rId49"/>
    <p:sldId id="504" r:id="rId50"/>
    <p:sldId id="507" r:id="rId51"/>
    <p:sldId id="505" r:id="rId52"/>
    <p:sldId id="506" r:id="rId53"/>
    <p:sldId id="508" r:id="rId54"/>
    <p:sldId id="509" r:id="rId55"/>
    <p:sldId id="517" r:id="rId56"/>
    <p:sldId id="495" r:id="rId57"/>
    <p:sldId id="496" r:id="rId58"/>
    <p:sldId id="494" r:id="rId59"/>
    <p:sldId id="534" r:id="rId60"/>
    <p:sldId id="492" r:id="rId61"/>
    <p:sldId id="535" r:id="rId62"/>
    <p:sldId id="487" r:id="rId6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17" autoAdjust="0"/>
    <p:restoredTop sz="79681" autoAdjust="0"/>
  </p:normalViewPr>
  <p:slideViewPr>
    <p:cSldViewPr>
      <p:cViewPr varScale="1">
        <p:scale>
          <a:sx n="179" d="100"/>
          <a:sy n="179" d="100"/>
        </p:scale>
        <p:origin x="1548" y="88"/>
      </p:cViewPr>
      <p:guideLst>
        <p:guide orient="horz" pos="1620"/>
        <p:guide pos="2880"/>
      </p:guideLst>
    </p:cSldViewPr>
  </p:slideViewPr>
  <p:notesTextViewPr>
    <p:cViewPr>
      <p:scale>
        <a:sx n="66" d="100"/>
        <a:sy n="66" d="100"/>
      </p:scale>
      <p:origin x="0" y="0"/>
    </p:cViewPr>
  </p:notesTextViewPr>
  <p:sorterViewPr>
    <p:cViewPr>
      <p:scale>
        <a:sx n="106" d="100"/>
        <a:sy n="10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9775B-8F53-4D6D-8CF3-A5EC3380B11F}" type="datetimeFigureOut">
              <a:rPr lang="en-US" smtClean="0"/>
              <a:t>5/18/2020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oracle.com/technetwork/java/copyright-137539.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CamelCase"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en.wikipedia.org/wiki/Mnemonic" TargetMode="External"/><Relationship Id="rId4" Type="http://schemas.openxmlformats.org/officeDocument/2006/relationships/hyperlink" Target="http://en.wikipedia.org/wiki/Coding_convention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webopedia.com/TERM/J/JVM.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2</a:t>
            </a:fld>
            <a:endParaRPr lang="en-CA"/>
          </a:p>
        </p:txBody>
      </p:sp>
    </p:spTree>
    <p:extLst>
      <p:ext uri="{BB962C8B-B14F-4D97-AF65-F5344CB8AC3E}">
        <p14:creationId xmlns:p14="http://schemas.microsoft.com/office/powerpoint/2010/main" val="2151410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1200" b="1" kern="1200" dirty="0">
                <a:solidFill>
                  <a:schemeClr val="tx1"/>
                </a:solidFill>
                <a:effectLst/>
                <a:latin typeface="+mn-lt"/>
                <a:ea typeface="+mn-ea"/>
                <a:cs typeface="+mn-cs"/>
              </a:rPr>
              <a:t>Ans</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1 and 3</a:t>
            </a:r>
          </a:p>
          <a:p>
            <a:r>
              <a:rPr lang="en-US" sz="1200" b="0" i="0" kern="1200" dirty="0">
                <a:solidFill>
                  <a:schemeClr val="tx1"/>
                </a:solidFill>
                <a:effectLst/>
                <a:latin typeface="+mn-lt"/>
                <a:ea typeface="+mn-ea"/>
                <a:cs typeface="+mn-cs"/>
              </a:rPr>
              <a:t>When one needs only to run Java on a system, JRE (Java Runtime Environment) must be install. It contains JVM (the java interpreter) that runs Java programs and core packages.</a:t>
            </a:r>
          </a:p>
          <a:p>
            <a:r>
              <a:rPr lang="en-US" sz="1200" b="0" i="0" kern="1200" dirty="0">
                <a:solidFill>
                  <a:schemeClr val="tx1"/>
                </a:solidFill>
                <a:effectLst/>
                <a:latin typeface="+mn-lt"/>
                <a:ea typeface="+mn-ea"/>
                <a:cs typeface="+mn-cs"/>
              </a:rPr>
              <a:t>When one needs to develop Java software, JDK (Java Development Kit) must be installed. JDK is now called Java SE (Java Standard Edition).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JDK contains JRE because it needs to run your Java program.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 </a:t>
            </a:r>
            <a:r>
              <a:rPr lang="en-US" sz="1200" b="1" i="0" kern="1200" dirty="0">
                <a:solidFill>
                  <a:schemeClr val="tx1"/>
                </a:solidFill>
                <a:effectLst/>
                <a:latin typeface="+mn-lt"/>
                <a:ea typeface="+mn-ea"/>
                <a:cs typeface="+mn-cs"/>
              </a:rPr>
              <a:t>JDK (Java SE) includes JRE that includes JVM.</a:t>
            </a:r>
            <a:endParaRPr lang="en-US" sz="1200" b="0" i="0" kern="1200" dirty="0">
              <a:solidFill>
                <a:schemeClr val="tx1"/>
              </a:solidFill>
              <a:effectLst/>
              <a:latin typeface="+mn-lt"/>
              <a:ea typeface="+mn-ea"/>
              <a:cs typeface="+mn-cs"/>
            </a:endParaRPr>
          </a:p>
          <a:p>
            <a:pPr marL="0" indent="0">
              <a:buFont typeface="Wingdings" panose="05000000000000000000" pitchFamily="2" charset="2"/>
              <a:buNone/>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19</a:t>
            </a:fld>
            <a:endParaRPr lang="en-US"/>
          </a:p>
        </p:txBody>
      </p:sp>
    </p:spTree>
    <p:extLst>
      <p:ext uri="{BB962C8B-B14F-4D97-AF65-F5344CB8AC3E}">
        <p14:creationId xmlns:p14="http://schemas.microsoft.com/office/powerpoint/2010/main" val="687376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1200" b="1" kern="1200" dirty="0">
                <a:solidFill>
                  <a:schemeClr val="tx1"/>
                </a:solidFill>
                <a:effectLst/>
                <a:latin typeface="+mn-lt"/>
                <a:ea typeface="+mn-ea"/>
                <a:cs typeface="+mn-cs"/>
              </a:rPr>
              <a:t>Ans</a:t>
            </a:r>
            <a:r>
              <a:rPr lang="en-US" sz="120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signature of the </a:t>
            </a:r>
            <a:r>
              <a:rPr lang="en-US" sz="1200" b="1" i="1" kern="1200" dirty="0">
                <a:solidFill>
                  <a:schemeClr val="tx1"/>
                </a:solidFill>
                <a:effectLst/>
                <a:latin typeface="+mn-lt"/>
                <a:ea typeface="+mn-ea"/>
                <a:cs typeface="+mn-cs"/>
              </a:rPr>
              <a:t>main</a:t>
            </a:r>
            <a:r>
              <a:rPr lang="en-US" sz="1200" b="0" i="0" kern="1200" dirty="0">
                <a:solidFill>
                  <a:schemeClr val="tx1"/>
                </a:solidFill>
                <a:effectLst/>
                <a:latin typeface="+mn-lt"/>
                <a:ea typeface="+mn-ea"/>
                <a:cs typeface="+mn-cs"/>
              </a:rPr>
              <a:t> method in java is: </a:t>
            </a:r>
            <a:br>
              <a:rPr lang="en-US" dirty="0"/>
            </a:br>
            <a:r>
              <a:rPr lang="en-US" sz="1200" b="1" i="1" kern="1200" dirty="0">
                <a:solidFill>
                  <a:schemeClr val="tx1"/>
                </a:solidFill>
                <a:effectLst/>
                <a:latin typeface="+mn-lt"/>
                <a:ea typeface="+mn-ea"/>
                <a:cs typeface="+mn-cs"/>
              </a:rPr>
              <a:t>public static void main(String[])</a:t>
            </a:r>
          </a:p>
          <a:p>
            <a:pPr marL="0" indent="0">
              <a:buFont typeface="Wingdings" panose="05000000000000000000" pitchFamily="2" charset="2"/>
              <a:buNone/>
            </a:pPr>
            <a:endParaRPr lang="en-US" sz="1200" b="1" i="1"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main method is syntactically defined correctly, but it is not recognized by JVM as entry point;</a:t>
            </a:r>
            <a:r>
              <a:rPr lang="en-US" sz="1200" b="0" i="0" kern="1200" baseline="0" dirty="0">
                <a:solidFill>
                  <a:schemeClr val="tx1"/>
                </a:solidFill>
                <a:effectLst/>
                <a:latin typeface="+mn-lt"/>
                <a:ea typeface="+mn-ea"/>
                <a:cs typeface="+mn-cs"/>
              </a:rPr>
              <a:t> it does not run.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Therefore JVM error is:</a:t>
            </a:r>
          </a:p>
          <a:p>
            <a:r>
              <a:rPr lang="en-US" sz="1200" b="0" i="1" kern="1200" dirty="0">
                <a:solidFill>
                  <a:schemeClr val="tx1"/>
                </a:solidFill>
                <a:effectLst/>
                <a:latin typeface="+mn-lt"/>
                <a:ea typeface="+mn-ea"/>
                <a:cs typeface="+mn-cs"/>
              </a:rPr>
              <a:t>Main method not found in class Question, please define the main method as: public static void main(String[] </a:t>
            </a:r>
            <a:r>
              <a:rPr lang="en-US" sz="1200" b="0" i="1" kern="1200" dirty="0" err="1">
                <a:solidFill>
                  <a:schemeClr val="tx1"/>
                </a:solidFill>
                <a:effectLst/>
                <a:latin typeface="+mn-lt"/>
                <a:ea typeface="+mn-ea"/>
                <a:cs typeface="+mn-cs"/>
              </a:rPr>
              <a:t>args</a:t>
            </a:r>
            <a:r>
              <a:rPr lang="en-US" sz="1200" b="0" i="1"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0" indent="0">
              <a:buFont typeface="Wingdings" panose="05000000000000000000" pitchFamily="2" charset="2"/>
              <a:buNone/>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20</a:t>
            </a:fld>
            <a:endParaRPr lang="en-US"/>
          </a:p>
        </p:txBody>
      </p:sp>
    </p:spTree>
    <p:extLst>
      <p:ext uri="{BB962C8B-B14F-4D97-AF65-F5344CB8AC3E}">
        <p14:creationId xmlns:p14="http://schemas.microsoft.com/office/powerpoint/2010/main" val="3727533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sz="1200" b="1" kern="1200" dirty="0">
                <a:solidFill>
                  <a:schemeClr val="tx1"/>
                </a:solidFill>
                <a:effectLst/>
                <a:latin typeface="+mn-lt"/>
                <a:ea typeface="+mn-ea"/>
                <a:cs typeface="+mn-cs"/>
              </a:rPr>
              <a:t>Java Bytecode and the main features of the java programming language:</a:t>
            </a:r>
          </a:p>
          <a:p>
            <a:r>
              <a:rPr lang="en-US" sz="1200" b="1"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Architecture Neutral</a:t>
            </a:r>
          </a:p>
          <a:p>
            <a:r>
              <a:rPr lang="en-US" sz="1200" kern="1200" dirty="0">
                <a:solidFill>
                  <a:schemeClr val="tx1"/>
                </a:solidFill>
                <a:effectLst/>
                <a:latin typeface="+mn-lt"/>
                <a:ea typeface="+mn-ea"/>
                <a:cs typeface="+mn-cs"/>
              </a:rPr>
              <a:t>The solution that the Java system adopts to solve the binary-distribution problem is a "binary code format" that's independent of hardware architectures, operating system interfaces, and window systems. The format of this system-independent binary code is </a:t>
            </a:r>
            <a:r>
              <a:rPr lang="en-US" sz="1200" i="1" kern="1200" dirty="0">
                <a:solidFill>
                  <a:schemeClr val="tx1"/>
                </a:solidFill>
                <a:effectLst/>
                <a:latin typeface="+mn-lt"/>
                <a:ea typeface="+mn-ea"/>
                <a:cs typeface="+mn-cs"/>
              </a:rPr>
              <a:t>architecture neutral</a:t>
            </a:r>
            <a:r>
              <a:rPr lang="en-US" sz="1200" kern="1200" dirty="0">
                <a:solidFill>
                  <a:schemeClr val="tx1"/>
                </a:solidFill>
                <a:effectLst/>
                <a:latin typeface="+mn-lt"/>
                <a:ea typeface="+mn-ea"/>
                <a:cs typeface="+mn-cs"/>
              </a:rPr>
              <a:t>. If the Java run-time platform is made available for a given hardware and software environment, an application written in Java can then execute in that environment without the need to perform any special porting work for that application.</a:t>
            </a:r>
          </a:p>
          <a:p>
            <a:r>
              <a:rPr lang="en-US" sz="1200" kern="1200" dirty="0">
                <a:solidFill>
                  <a:schemeClr val="tx1"/>
                </a:solidFill>
                <a:effectLst/>
                <a:latin typeface="+mn-lt"/>
                <a:ea typeface="+mn-ea"/>
                <a:cs typeface="+mn-cs"/>
              </a:rPr>
              <a:t>The Java compiler doesn't generate "machine code" in the sense of native hardware instructions--rather, it generates </a:t>
            </a:r>
            <a:r>
              <a:rPr lang="en-US" sz="1200" i="1" kern="1200" dirty="0">
                <a:solidFill>
                  <a:schemeClr val="tx1"/>
                </a:solidFill>
                <a:effectLst/>
                <a:latin typeface="+mn-lt"/>
                <a:ea typeface="+mn-ea"/>
                <a:cs typeface="+mn-cs"/>
              </a:rPr>
              <a:t>bytecodes</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a high-level, machine-independent code for a hypothetical machine that is implemented by the Java interpreter and run-time system.</a:t>
            </a:r>
            <a:endParaRPr lang="en-US" sz="120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primary benefit of the interpreted byte code approach is that compiled Java language programs are </a:t>
            </a:r>
            <a:r>
              <a:rPr lang="en-US" sz="1200" i="1" kern="1200" dirty="0">
                <a:solidFill>
                  <a:schemeClr val="tx1"/>
                </a:solidFill>
                <a:effectLst/>
                <a:latin typeface="+mn-lt"/>
                <a:ea typeface="+mn-ea"/>
                <a:cs typeface="+mn-cs"/>
              </a:rPr>
              <a:t>portable</a:t>
            </a:r>
            <a:r>
              <a:rPr lang="en-US" sz="1200" i="0" kern="1200" dirty="0">
                <a:solidFill>
                  <a:schemeClr val="tx1"/>
                </a:solidFill>
                <a:effectLst/>
                <a:latin typeface="+mn-lt"/>
                <a:ea typeface="+mn-ea"/>
                <a:cs typeface="+mn-cs"/>
              </a:rPr>
              <a:t> to any system on which the Java interpreter and run-time system have been implemented.</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architecture-neutral aspect discussed above is one major step towards being portable, but there's more to it than that. C and C++ both suffer from the defect of designating many fundamental data types as "implementation dependent". Programmers labor to ensure that programs are portable across architectures by programming to a lowest common denominator.</a:t>
            </a:r>
          </a:p>
          <a:p>
            <a:r>
              <a:rPr lang="en-US" sz="1200" kern="1200" dirty="0">
                <a:solidFill>
                  <a:schemeClr val="tx1"/>
                </a:solidFill>
                <a:effectLst/>
                <a:latin typeface="+mn-lt"/>
                <a:ea typeface="+mn-ea"/>
                <a:cs typeface="+mn-cs"/>
              </a:rPr>
              <a:t>Java eliminates this issue by defining standard behavior that will apply to the data types across all platforms. Java specifies the sizes of all its primitive data types and the behavior of arithmetic on them.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data types and sizes described above are standard across all implementations of Java. These choices are reasonable given current microprocessor architectures because essentially all central processor architectures in use today share these characteristics. That is, most modern processors can support two's-complement arithmetic in 8-bit to 64-bit integer formats, and most modern processors support single- and double-precision floating point.</a:t>
            </a:r>
          </a:p>
          <a:p>
            <a:r>
              <a:rPr lang="en-US" sz="1200" u="sng" kern="1200" dirty="0">
                <a:solidFill>
                  <a:schemeClr val="tx1"/>
                </a:solidFill>
                <a:effectLst/>
                <a:latin typeface="+mn-lt"/>
                <a:ea typeface="+mn-ea"/>
                <a:cs typeface="+mn-cs"/>
                <a:hlinkClick r:id="rId3"/>
              </a:rPr>
              <a:t>Copyright</a:t>
            </a:r>
            <a:r>
              <a:rPr lang="en-US" sz="1200" i="1" kern="1200" dirty="0">
                <a:solidFill>
                  <a:schemeClr val="tx1"/>
                </a:solidFill>
                <a:effectLst/>
                <a:latin typeface="+mn-lt"/>
                <a:ea typeface="+mn-ea"/>
                <a:cs typeface="+mn-cs"/>
              </a:rPr>
              <a:t> © 1997 Sun Microsystems, Inc. All Rights Reserved.</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Primitive Data Types</a:t>
            </a:r>
          </a:p>
          <a:p>
            <a:r>
              <a:rPr lang="en-US" sz="1200" kern="1200" dirty="0">
                <a:solidFill>
                  <a:schemeClr val="tx1"/>
                </a:solidFill>
                <a:effectLst/>
                <a:latin typeface="+mn-lt"/>
                <a:ea typeface="+mn-ea"/>
                <a:cs typeface="+mn-cs"/>
              </a:rPr>
              <a:t>Other than the primitive data types discussed here, everything in the Java programming language is an object. Even the primitive data types can be encapsulated inside library-supplied objects if required. The Java programming language follows C and C++ fairly closely in its set of basic data types, with a couple of minor exceptions. There are only three groups of primitive data types, namely, numeric types, </a:t>
            </a:r>
            <a:r>
              <a:rPr lang="en-US" sz="1200" i="1" kern="1200" dirty="0">
                <a:solidFill>
                  <a:schemeClr val="tx1"/>
                </a:solidFill>
                <a:effectLst/>
                <a:latin typeface="+mn-lt"/>
                <a:ea typeface="+mn-ea"/>
                <a:cs typeface="+mn-cs"/>
              </a:rPr>
              <a:t>character</a:t>
            </a:r>
            <a:r>
              <a:rPr lang="en-US" sz="1200" kern="1200" dirty="0">
                <a:solidFill>
                  <a:schemeClr val="tx1"/>
                </a:solidFill>
                <a:effectLst/>
                <a:latin typeface="+mn-lt"/>
                <a:ea typeface="+mn-ea"/>
                <a:cs typeface="+mn-cs"/>
              </a:rPr>
              <a:t> types, and </a:t>
            </a:r>
            <a:r>
              <a:rPr lang="en-US" sz="1200" i="1" kern="1200" dirty="0">
                <a:solidFill>
                  <a:schemeClr val="tx1"/>
                </a:solidFill>
                <a:effectLst/>
                <a:latin typeface="+mn-lt"/>
                <a:ea typeface="+mn-ea"/>
                <a:cs typeface="+mn-cs"/>
              </a:rPr>
              <a:t>Boolean</a:t>
            </a:r>
            <a:r>
              <a:rPr lang="en-US" sz="1200" kern="1200" dirty="0">
                <a:solidFill>
                  <a:schemeClr val="tx1"/>
                </a:solidFill>
                <a:effectLst/>
                <a:latin typeface="+mn-lt"/>
                <a:ea typeface="+mn-ea"/>
                <a:cs typeface="+mn-cs"/>
              </a:rPr>
              <a:t> types.</a:t>
            </a:r>
          </a:p>
          <a:p>
            <a:r>
              <a:rPr lang="en-US" sz="1200" b="1" i="1" kern="1200" dirty="0">
                <a:solidFill>
                  <a:schemeClr val="tx1"/>
                </a:solidFill>
                <a:effectLst/>
                <a:latin typeface="+mn-lt"/>
                <a:ea typeface="+mn-ea"/>
                <a:cs typeface="+mn-cs"/>
              </a:rPr>
              <a:t>Numeric Data Types</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Integer</a:t>
            </a:r>
            <a:r>
              <a:rPr lang="en-US" sz="1200" kern="1200" dirty="0">
                <a:solidFill>
                  <a:schemeClr val="tx1"/>
                </a:solidFill>
                <a:effectLst/>
                <a:latin typeface="+mn-lt"/>
                <a:ea typeface="+mn-ea"/>
                <a:cs typeface="+mn-cs"/>
              </a:rPr>
              <a:t> numeric types are 8-bit byte, 16-bit short, 32-bit int, and 64-bit long. The 8-bit byte data type in Java has replaced the old C and C++ char data type. Java places a different interpretation on the char data type, as discussed below.</a:t>
            </a:r>
          </a:p>
          <a:p>
            <a:r>
              <a:rPr lang="en-US" sz="1200" kern="1200" dirty="0">
                <a:solidFill>
                  <a:schemeClr val="tx1"/>
                </a:solidFill>
                <a:effectLst/>
                <a:latin typeface="+mn-lt"/>
                <a:ea typeface="+mn-ea"/>
                <a:cs typeface="+mn-cs"/>
              </a:rPr>
              <a:t>There is no unsigned type specifier for integer data types in Java.</a:t>
            </a:r>
          </a:p>
          <a:p>
            <a:r>
              <a:rPr lang="en-US" sz="1200" i="1" kern="1200" dirty="0">
                <a:solidFill>
                  <a:schemeClr val="tx1"/>
                </a:solidFill>
                <a:effectLst/>
                <a:latin typeface="+mn-lt"/>
                <a:ea typeface="+mn-ea"/>
                <a:cs typeface="+mn-cs"/>
              </a:rPr>
              <a:t>Real</a:t>
            </a:r>
            <a:r>
              <a:rPr lang="en-US" sz="1200" kern="1200" dirty="0">
                <a:solidFill>
                  <a:schemeClr val="tx1"/>
                </a:solidFill>
                <a:effectLst/>
                <a:latin typeface="+mn-lt"/>
                <a:ea typeface="+mn-ea"/>
                <a:cs typeface="+mn-cs"/>
              </a:rPr>
              <a:t> numeric types are 32-bit float and 64-bit double. Real numeric types and their arithmetic operations are as defined by the IEEE 754 specification. A floating point </a:t>
            </a:r>
            <a:r>
              <a:rPr lang="en-US" sz="1200" i="1" kern="1200" dirty="0">
                <a:solidFill>
                  <a:schemeClr val="tx1"/>
                </a:solidFill>
                <a:effectLst/>
                <a:latin typeface="+mn-lt"/>
                <a:ea typeface="+mn-ea"/>
                <a:cs typeface="+mn-cs"/>
              </a:rPr>
              <a:t>literal</a:t>
            </a:r>
            <a:r>
              <a:rPr lang="en-US" sz="1200" kern="1200" dirty="0">
                <a:solidFill>
                  <a:schemeClr val="tx1"/>
                </a:solidFill>
                <a:effectLst/>
                <a:latin typeface="+mn-lt"/>
                <a:ea typeface="+mn-ea"/>
                <a:cs typeface="+mn-cs"/>
              </a:rPr>
              <a:t> value, like 23.79, is considered double by default; you must explicitly cast it to float if you wish to assign it to a float variable.</a:t>
            </a:r>
          </a:p>
          <a:p>
            <a:r>
              <a:rPr lang="en-US" sz="1200" b="1" i="1" kern="1200" dirty="0">
                <a:solidFill>
                  <a:schemeClr val="tx1"/>
                </a:solidFill>
                <a:effectLst/>
                <a:latin typeface="+mn-lt"/>
                <a:ea typeface="+mn-ea"/>
                <a:cs typeface="+mn-cs"/>
              </a:rPr>
              <a:t>Character Data Types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Java language </a:t>
            </a:r>
            <a:r>
              <a:rPr lang="en-US" sz="1200" i="1" kern="1200" dirty="0">
                <a:solidFill>
                  <a:schemeClr val="tx1"/>
                </a:solidFill>
                <a:effectLst/>
                <a:latin typeface="+mn-lt"/>
                <a:ea typeface="+mn-ea"/>
                <a:cs typeface="+mn-cs"/>
              </a:rPr>
              <a:t>character</a:t>
            </a:r>
            <a:r>
              <a:rPr lang="en-US" sz="1200" kern="1200" dirty="0">
                <a:solidFill>
                  <a:schemeClr val="tx1"/>
                </a:solidFill>
                <a:effectLst/>
                <a:latin typeface="+mn-lt"/>
                <a:ea typeface="+mn-ea"/>
                <a:cs typeface="+mn-cs"/>
              </a:rPr>
              <a:t> data is a departure from traditional C. Java's char data type defines a sixteen-bit </a:t>
            </a:r>
            <a:r>
              <a:rPr lang="en-US" sz="1200" i="1" kern="1200" dirty="0">
                <a:solidFill>
                  <a:schemeClr val="tx1"/>
                </a:solidFill>
                <a:effectLst/>
                <a:latin typeface="+mn-lt"/>
                <a:ea typeface="+mn-ea"/>
                <a:cs typeface="+mn-cs"/>
              </a:rPr>
              <a:t>Unicode</a:t>
            </a:r>
            <a:r>
              <a:rPr lang="en-US" sz="1200" kern="1200" dirty="0">
                <a:solidFill>
                  <a:schemeClr val="tx1"/>
                </a:solidFill>
                <a:effectLst/>
                <a:latin typeface="+mn-lt"/>
                <a:ea typeface="+mn-ea"/>
                <a:cs typeface="+mn-cs"/>
              </a:rPr>
              <a:t> character. Unicode characters are unsigned 16-bit values that define character codes in the range 0 through 65,535. If you write a declaration such as</a:t>
            </a:r>
          </a:p>
          <a:p>
            <a:r>
              <a:rPr lang="en-US" sz="1200" kern="1200" dirty="0">
                <a:solidFill>
                  <a:schemeClr val="tx1"/>
                </a:solidFill>
                <a:effectLst/>
                <a:latin typeface="+mn-lt"/>
                <a:ea typeface="+mn-ea"/>
                <a:cs typeface="+mn-cs"/>
              </a:rPr>
              <a:t> char </a:t>
            </a:r>
            <a:r>
              <a:rPr lang="en-US" sz="1200" kern="1200" dirty="0" err="1">
                <a:solidFill>
                  <a:schemeClr val="tx1"/>
                </a:solidFill>
                <a:effectLst/>
                <a:latin typeface="+mn-lt"/>
                <a:ea typeface="+mn-ea"/>
                <a:cs typeface="+mn-cs"/>
              </a:rPr>
              <a:t>myChar</a:t>
            </a:r>
            <a:r>
              <a:rPr lang="en-US" sz="1200" kern="1200" dirty="0">
                <a:solidFill>
                  <a:schemeClr val="tx1"/>
                </a:solidFill>
                <a:effectLst/>
                <a:latin typeface="+mn-lt"/>
                <a:ea typeface="+mn-ea"/>
                <a:cs typeface="+mn-cs"/>
              </a:rPr>
              <a:t> = `Q'; you get a Unicode (16-bit unsigned value) type initialized to the Unicode value of the character Q. By adopting the Unicode character set standard for its character data type, Java language applications are amenable to internationalization and localization, greatly expanding the market for world-wide applications.</a:t>
            </a:r>
          </a:p>
          <a:p>
            <a:r>
              <a:rPr lang="en-US" sz="1200" b="1" i="1" kern="1200" dirty="0">
                <a:solidFill>
                  <a:schemeClr val="tx1"/>
                </a:solidFill>
                <a:effectLst/>
                <a:latin typeface="+mn-lt"/>
                <a:ea typeface="+mn-ea"/>
                <a:cs typeface="+mn-cs"/>
              </a:rPr>
              <a:t>Boolean Data Types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Java added a Boolean data type as a primitive type, tacitly ratifying existing C and C++ programming practice, where developers define keywords for TRUE and FALSE or YES and NO or similar constructs. A Java </a:t>
            </a:r>
            <a:r>
              <a:rPr lang="en-US" sz="1200" kern="1200" dirty="0" err="1">
                <a:solidFill>
                  <a:schemeClr val="tx1"/>
                </a:solidFill>
                <a:effectLst/>
                <a:latin typeface="+mn-lt"/>
                <a:ea typeface="+mn-ea"/>
                <a:cs typeface="+mn-cs"/>
              </a:rPr>
              <a:t>boolean</a:t>
            </a:r>
            <a:r>
              <a:rPr lang="en-US" sz="1200" kern="1200" dirty="0">
                <a:solidFill>
                  <a:schemeClr val="tx1"/>
                </a:solidFill>
                <a:effectLst/>
                <a:latin typeface="+mn-lt"/>
                <a:ea typeface="+mn-ea"/>
                <a:cs typeface="+mn-cs"/>
              </a:rPr>
              <a:t> variable assumes the value true or false. A Java programming language </a:t>
            </a:r>
            <a:r>
              <a:rPr lang="en-US" sz="1200" kern="1200" dirty="0" err="1">
                <a:solidFill>
                  <a:schemeClr val="tx1"/>
                </a:solidFill>
                <a:effectLst/>
                <a:latin typeface="+mn-lt"/>
                <a:ea typeface="+mn-ea"/>
                <a:cs typeface="+mn-cs"/>
              </a:rPr>
              <a:t>boolean</a:t>
            </a:r>
            <a:r>
              <a:rPr lang="en-US" sz="1200" kern="1200" dirty="0">
                <a:solidFill>
                  <a:schemeClr val="tx1"/>
                </a:solidFill>
                <a:effectLst/>
                <a:latin typeface="+mn-lt"/>
                <a:ea typeface="+mn-ea"/>
                <a:cs typeface="+mn-cs"/>
              </a:rPr>
              <a:t> is a distinct data type; unlike common C practice, a Java programming language </a:t>
            </a:r>
            <a:r>
              <a:rPr lang="en-US" sz="1200" kern="1200" dirty="0" err="1">
                <a:solidFill>
                  <a:schemeClr val="tx1"/>
                </a:solidFill>
                <a:effectLst/>
                <a:latin typeface="+mn-lt"/>
                <a:ea typeface="+mn-ea"/>
                <a:cs typeface="+mn-cs"/>
              </a:rPr>
              <a:t>boolean</a:t>
            </a:r>
            <a:r>
              <a:rPr lang="en-US" sz="1200" kern="1200" dirty="0">
                <a:solidFill>
                  <a:schemeClr val="tx1"/>
                </a:solidFill>
                <a:effectLst/>
                <a:latin typeface="+mn-lt"/>
                <a:ea typeface="+mn-ea"/>
                <a:cs typeface="+mn-cs"/>
              </a:rPr>
              <a:t> type can't be converted to any numeric type.</a:t>
            </a:r>
          </a:p>
          <a:p>
            <a:br>
              <a:rPr lang="en-US" sz="1200" i="1" kern="1200" dirty="0">
                <a:solidFill>
                  <a:schemeClr val="tx1"/>
                </a:solidFill>
                <a:effectLst/>
                <a:latin typeface="+mn-lt"/>
                <a:ea typeface="+mn-ea"/>
                <a:cs typeface="+mn-cs"/>
              </a:rPr>
            </a:br>
            <a:r>
              <a:rPr lang="en-US" sz="1200" i="1" u="sng" kern="1200" dirty="0">
                <a:solidFill>
                  <a:schemeClr val="tx1"/>
                </a:solidFill>
                <a:effectLst/>
                <a:latin typeface="+mn-lt"/>
                <a:ea typeface="+mn-ea"/>
                <a:cs typeface="+mn-cs"/>
                <a:hlinkClick r:id="rId3"/>
              </a:rPr>
              <a:t>Copyright</a:t>
            </a:r>
            <a:r>
              <a:rPr lang="en-US" sz="1200" i="1" kern="1200" dirty="0">
                <a:solidFill>
                  <a:schemeClr val="tx1"/>
                </a:solidFill>
                <a:effectLst/>
                <a:latin typeface="+mn-lt"/>
                <a:ea typeface="+mn-ea"/>
                <a:cs typeface="+mn-cs"/>
              </a:rPr>
              <a:t> © 1997 Sun Microsystems, Inc. All Rights Reserved.</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21</a:t>
            </a:fld>
            <a:endParaRPr lang="en-US"/>
          </a:p>
        </p:txBody>
      </p:sp>
    </p:spTree>
    <p:extLst>
      <p:ext uri="{BB962C8B-B14F-4D97-AF65-F5344CB8AC3E}">
        <p14:creationId xmlns:p14="http://schemas.microsoft.com/office/powerpoint/2010/main" val="2981171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22</a:t>
            </a:fld>
            <a:endParaRPr lang="en-US"/>
          </a:p>
        </p:txBody>
      </p:sp>
    </p:spTree>
    <p:extLst>
      <p:ext uri="{BB962C8B-B14F-4D97-AF65-F5344CB8AC3E}">
        <p14:creationId xmlns:p14="http://schemas.microsoft.com/office/powerpoint/2010/main" val="4173391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b="1" dirty="0"/>
              <a:t>Ans</a:t>
            </a:r>
            <a:r>
              <a:rPr lang="en-US" dirty="0"/>
              <a:t>. </a:t>
            </a:r>
            <a:r>
              <a:rPr lang="en-US" sz="1200" b="0" i="0" kern="1200" dirty="0">
                <a:solidFill>
                  <a:schemeClr val="tx1"/>
                </a:solidFill>
                <a:effectLst/>
                <a:latin typeface="+mn-lt"/>
                <a:ea typeface="+mn-ea"/>
                <a:cs typeface="+mn-cs"/>
              </a:rPr>
              <a:t>In Java, integers are signed represented in two's complement system, where first bit function as a sign indicator. Since 2^8=256, we have 128 negative numbers, 127 positive numbers, plus zero</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23</a:t>
            </a:fld>
            <a:endParaRPr lang="en-US"/>
          </a:p>
        </p:txBody>
      </p:sp>
    </p:spTree>
    <p:extLst>
      <p:ext uri="{BB962C8B-B14F-4D97-AF65-F5344CB8AC3E}">
        <p14:creationId xmlns:p14="http://schemas.microsoft.com/office/powerpoint/2010/main" val="1562801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dirty="0"/>
              <a:t>Ans. </a:t>
            </a:r>
            <a:r>
              <a:rPr lang="en-US" sz="1200" b="1" i="0" kern="1200" dirty="0">
                <a:solidFill>
                  <a:schemeClr val="tx1"/>
                </a:solidFill>
                <a:effectLst/>
                <a:latin typeface="+mn-lt"/>
                <a:ea typeface="+mn-ea"/>
                <a:cs typeface="+mn-cs"/>
              </a:rPr>
              <a:t>-5</a:t>
            </a:r>
          </a:p>
          <a:p>
            <a:r>
              <a:rPr lang="en-US" sz="1200" b="0" i="0" kern="1200" dirty="0">
                <a:solidFill>
                  <a:schemeClr val="tx1"/>
                </a:solidFill>
                <a:effectLst/>
                <a:latin typeface="+mn-lt"/>
                <a:ea typeface="+mn-ea"/>
                <a:cs typeface="+mn-cs"/>
              </a:rPr>
              <a:t>For example, using 1 byte (= 2 nibbles = 8 bits), the decimal number 5 is represented by</a:t>
            </a:r>
          </a:p>
          <a:p>
            <a:r>
              <a:rPr lang="en-US" sz="1200" b="0" i="0" kern="1200" dirty="0">
                <a:solidFill>
                  <a:schemeClr val="tx1"/>
                </a:solidFill>
                <a:effectLst/>
                <a:latin typeface="+mn-lt"/>
                <a:ea typeface="+mn-ea"/>
                <a:cs typeface="+mn-cs"/>
              </a:rPr>
              <a:t>0000 0101</a:t>
            </a:r>
          </a:p>
          <a:p>
            <a:r>
              <a:rPr lang="en-US" sz="1200" b="0" i="0" kern="1200" dirty="0">
                <a:solidFill>
                  <a:schemeClr val="tx1"/>
                </a:solidFill>
                <a:effectLst/>
                <a:latin typeface="+mn-lt"/>
                <a:ea typeface="+mn-ea"/>
                <a:cs typeface="+mn-cs"/>
              </a:rPr>
              <a:t>The most significant bit is 0, so the pattern represents a non-negative value. To convert to −5 in two's-complement notation, the bits are inverted; 0 becomes 1, and 1 becomes 0:</a:t>
            </a:r>
          </a:p>
          <a:p>
            <a:r>
              <a:rPr lang="en-US" sz="1200" b="0" i="0" kern="1200" dirty="0">
                <a:solidFill>
                  <a:schemeClr val="tx1"/>
                </a:solidFill>
                <a:effectLst/>
                <a:latin typeface="+mn-lt"/>
                <a:ea typeface="+mn-ea"/>
                <a:cs typeface="+mn-cs"/>
              </a:rPr>
              <a:t>1111 1010</a:t>
            </a:r>
          </a:p>
          <a:p>
            <a:r>
              <a:rPr lang="en-US" sz="1200" b="0" i="0" kern="1200" dirty="0">
                <a:solidFill>
                  <a:schemeClr val="tx1"/>
                </a:solidFill>
                <a:effectLst/>
                <a:latin typeface="+mn-lt"/>
                <a:ea typeface="+mn-ea"/>
                <a:cs typeface="+mn-cs"/>
              </a:rPr>
              <a:t>At this point, the numeral is the ones' complement of the decimal value −5. To obtain the two's complement, 1 is added to the result, giving:</a:t>
            </a:r>
          </a:p>
          <a:p>
            <a:r>
              <a:rPr lang="en-US" sz="1200" b="0" i="0" kern="1200" dirty="0">
                <a:solidFill>
                  <a:schemeClr val="tx1"/>
                </a:solidFill>
                <a:effectLst/>
                <a:latin typeface="+mn-lt"/>
                <a:ea typeface="+mn-ea"/>
                <a:cs typeface="+mn-cs"/>
              </a:rPr>
              <a:t>1111 1011</a:t>
            </a:r>
          </a:p>
          <a:p>
            <a:r>
              <a:rPr lang="en-US" sz="1200" b="0" i="0" kern="1200" dirty="0">
                <a:solidFill>
                  <a:schemeClr val="tx1"/>
                </a:solidFill>
                <a:effectLst/>
                <a:latin typeface="+mn-lt"/>
                <a:ea typeface="+mn-ea"/>
                <a:cs typeface="+mn-cs"/>
              </a:rPr>
              <a:t>The result is a signed binary number representing the decimal value −5 in two's-complement form. The most significant bit is 1, so the value represented is negative.</a:t>
            </a:r>
          </a:p>
          <a:p>
            <a:r>
              <a:rPr lang="en-US" sz="1200" b="0" i="0" kern="1200" dirty="0">
                <a:solidFill>
                  <a:schemeClr val="tx1"/>
                </a:solidFill>
                <a:effectLst/>
                <a:latin typeface="+mn-lt"/>
                <a:ea typeface="+mn-ea"/>
                <a:cs typeface="+mn-cs"/>
              </a:rPr>
              <a:t>The two's complement of a negative number is the corresponding positive value. For example, inverting the bits of −5 (above) gives:</a:t>
            </a:r>
          </a:p>
          <a:p>
            <a:r>
              <a:rPr lang="en-US" sz="1200" b="0" i="0" kern="1200" dirty="0">
                <a:solidFill>
                  <a:schemeClr val="tx1"/>
                </a:solidFill>
                <a:effectLst/>
                <a:latin typeface="+mn-lt"/>
                <a:ea typeface="+mn-ea"/>
                <a:cs typeface="+mn-cs"/>
              </a:rPr>
              <a:t>0000 0100</a:t>
            </a:r>
          </a:p>
          <a:p>
            <a:r>
              <a:rPr lang="en-US" sz="1200" b="0" i="0" kern="1200" dirty="0">
                <a:solidFill>
                  <a:schemeClr val="tx1"/>
                </a:solidFill>
                <a:effectLst/>
                <a:latin typeface="+mn-lt"/>
                <a:ea typeface="+mn-ea"/>
                <a:cs typeface="+mn-cs"/>
              </a:rPr>
              <a:t>And adding one gives the final value:</a:t>
            </a:r>
          </a:p>
          <a:p>
            <a:r>
              <a:rPr lang="en-US" sz="1200" b="0" i="0" kern="1200" dirty="0">
                <a:solidFill>
                  <a:schemeClr val="tx1"/>
                </a:solidFill>
                <a:effectLst/>
                <a:latin typeface="+mn-lt"/>
                <a:ea typeface="+mn-ea"/>
                <a:cs typeface="+mn-cs"/>
              </a:rPr>
              <a:t>0000 0101</a:t>
            </a:r>
          </a:p>
          <a:p>
            <a:r>
              <a:rPr lang="en-US" sz="1200" b="0" i="0" kern="1200" dirty="0">
                <a:solidFill>
                  <a:schemeClr val="tx1"/>
                </a:solidFill>
                <a:effectLst/>
                <a:latin typeface="+mn-lt"/>
                <a:ea typeface="+mn-ea"/>
                <a:cs typeface="+mn-cs"/>
              </a:rPr>
              <a:t>http://en.wikipedia.org/wiki/Two%27s_complement#Converting_to_two.27s_complement_representation</a:t>
            </a:r>
          </a:p>
          <a:p>
            <a:pPr lvl="0" rtl="0"/>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24</a:t>
            </a:fld>
            <a:endParaRPr lang="en-US"/>
          </a:p>
        </p:txBody>
      </p:sp>
    </p:spTree>
    <p:extLst>
      <p:ext uri="{BB962C8B-B14F-4D97-AF65-F5344CB8AC3E}">
        <p14:creationId xmlns:p14="http://schemas.microsoft.com/office/powerpoint/2010/main" val="430248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dirty="0"/>
              <a:t>Ans. </a:t>
            </a:r>
            <a:r>
              <a:rPr lang="en-US" sz="1200" b="0" i="0" kern="1200" dirty="0">
                <a:solidFill>
                  <a:schemeClr val="tx1"/>
                </a:solidFill>
                <a:effectLst/>
                <a:latin typeface="+mn-lt"/>
                <a:ea typeface="+mn-ea"/>
                <a:cs typeface="+mn-cs"/>
              </a:rPr>
              <a:t>Unicode value of 0 is \u0000</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25</a:t>
            </a:fld>
            <a:endParaRPr lang="en-US"/>
          </a:p>
        </p:txBody>
      </p:sp>
    </p:spTree>
    <p:extLst>
      <p:ext uri="{BB962C8B-B14F-4D97-AF65-F5344CB8AC3E}">
        <p14:creationId xmlns:p14="http://schemas.microsoft.com/office/powerpoint/2010/main" val="725912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dirty="0"/>
              <a:t>Ans.</a:t>
            </a:r>
            <a:r>
              <a:rPr lang="en-US" baseline="0" dirty="0"/>
              <a:t> </a:t>
            </a:r>
            <a:r>
              <a:rPr lang="en-US" b="1" baseline="0" dirty="0"/>
              <a:t>1 and 3</a:t>
            </a:r>
            <a:endParaRPr lang="en-US" b="1" dirty="0"/>
          </a:p>
          <a:p>
            <a:pPr lvl="0" rtl="0"/>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26</a:t>
            </a:fld>
            <a:endParaRPr lang="en-US"/>
          </a:p>
        </p:txBody>
      </p:sp>
    </p:spTree>
    <p:extLst>
      <p:ext uri="{BB962C8B-B14F-4D97-AF65-F5344CB8AC3E}">
        <p14:creationId xmlns:p14="http://schemas.microsoft.com/office/powerpoint/2010/main" val="906837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dirty="0"/>
              <a:t>Ans.</a:t>
            </a:r>
            <a:r>
              <a:rPr lang="en-US" baseline="0" dirty="0"/>
              <a:t> </a:t>
            </a:r>
            <a:r>
              <a:rPr lang="en-US" b="1" baseline="0" dirty="0"/>
              <a:t>3, 5, 6</a:t>
            </a:r>
            <a:endParaRPr lang="en-US" b="1" dirty="0"/>
          </a:p>
          <a:p>
            <a:r>
              <a:rPr lang="en-US" sz="1200" b="0" i="0" kern="1200" dirty="0">
                <a:solidFill>
                  <a:schemeClr val="tx1"/>
                </a:solidFill>
                <a:effectLst/>
                <a:latin typeface="+mn-lt"/>
                <a:ea typeface="+mn-ea"/>
                <a:cs typeface="+mn-cs"/>
              </a:rPr>
              <a:t>c1 = 'java'; wrong string</a:t>
            </a:r>
          </a:p>
          <a:p>
            <a:r>
              <a:rPr lang="en-US" sz="1200" b="0" i="0" kern="1200" dirty="0">
                <a:solidFill>
                  <a:schemeClr val="tx1"/>
                </a:solidFill>
                <a:effectLst/>
                <a:latin typeface="+mn-lt"/>
                <a:ea typeface="+mn-ea"/>
                <a:cs typeface="+mn-cs"/>
              </a:rPr>
              <a:t>c2 = \u0123; wrong missing '</a:t>
            </a:r>
          </a:p>
          <a:p>
            <a:r>
              <a:rPr lang="en-US" sz="1200" b="0" i="0" kern="1200" dirty="0">
                <a:solidFill>
                  <a:schemeClr val="tx1"/>
                </a:solidFill>
                <a:effectLst/>
                <a:latin typeface="+mn-lt"/>
                <a:ea typeface="+mn-ea"/>
                <a:cs typeface="+mn-cs"/>
              </a:rPr>
              <a:t>c3 = 01230; correct octal value</a:t>
            </a:r>
          </a:p>
          <a:p>
            <a:r>
              <a:rPr lang="en-US" sz="1200" b="0" i="0" kern="1200" dirty="0">
                <a:solidFill>
                  <a:schemeClr val="tx1"/>
                </a:solidFill>
                <a:effectLst/>
                <a:latin typeface="+mn-lt"/>
                <a:ea typeface="+mn-ea"/>
                <a:cs typeface="+mn-cs"/>
              </a:rPr>
              <a:t>c4 = '\</a:t>
            </a:r>
            <a:r>
              <a:rPr lang="en-US" sz="1200" b="0" i="0" kern="1200" dirty="0" err="1">
                <a:solidFill>
                  <a:schemeClr val="tx1"/>
                </a:solidFill>
                <a:effectLst/>
                <a:latin typeface="+mn-lt"/>
                <a:ea typeface="+mn-ea"/>
                <a:cs typeface="+mn-cs"/>
              </a:rPr>
              <a:t>ibafe</a:t>
            </a:r>
            <a:r>
              <a:rPr lang="en-US" sz="1200" b="0" i="0" kern="1200" dirty="0">
                <a:solidFill>
                  <a:schemeClr val="tx1"/>
                </a:solidFill>
                <a:effectLst/>
                <a:latin typeface="+mn-lt"/>
                <a:ea typeface="+mn-ea"/>
                <a:cs typeface="+mn-cs"/>
              </a:rPr>
              <a:t>'; wrong \</a:t>
            </a:r>
            <a:r>
              <a:rPr lang="en-US" sz="1200" b="0" i="0" kern="1200" dirty="0" err="1">
                <a:solidFill>
                  <a:schemeClr val="tx1"/>
                </a:solidFill>
                <a:effectLst/>
                <a:latin typeface="+mn-lt"/>
                <a:ea typeface="+mn-ea"/>
                <a:cs typeface="+mn-cs"/>
              </a:rPr>
              <a:t>i</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c5 = '\</a:t>
            </a:r>
            <a:r>
              <a:rPr lang="en-US" sz="1200" b="0" i="0" kern="1200" dirty="0" err="1">
                <a:solidFill>
                  <a:schemeClr val="tx1"/>
                </a:solidFill>
                <a:effectLst/>
                <a:latin typeface="+mn-lt"/>
                <a:ea typeface="+mn-ea"/>
                <a:cs typeface="+mn-cs"/>
              </a:rPr>
              <a:t>ubafe</a:t>
            </a:r>
            <a:r>
              <a:rPr lang="en-US" sz="1200" b="0" i="0" kern="1200" dirty="0">
                <a:solidFill>
                  <a:schemeClr val="tx1"/>
                </a:solidFill>
                <a:effectLst/>
                <a:latin typeface="+mn-lt"/>
                <a:ea typeface="+mn-ea"/>
                <a:cs typeface="+mn-cs"/>
              </a:rPr>
              <a:t>'; correct Unicode representation</a:t>
            </a:r>
          </a:p>
          <a:p>
            <a:r>
              <a:rPr lang="en-US" sz="1200" b="0" i="0" kern="1200" dirty="0">
                <a:solidFill>
                  <a:schemeClr val="tx1"/>
                </a:solidFill>
                <a:effectLst/>
                <a:latin typeface="+mn-lt"/>
                <a:ea typeface="+mn-ea"/>
                <a:cs typeface="+mn-cs"/>
              </a:rPr>
              <a:t>c6 = 0xbafe; correct hexadecimal representation</a:t>
            </a:r>
          </a:p>
          <a:p>
            <a:pPr lvl="0" rtl="0"/>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27</a:t>
            </a:fld>
            <a:endParaRPr lang="en-US"/>
          </a:p>
        </p:txBody>
      </p:sp>
    </p:spTree>
    <p:extLst>
      <p:ext uri="{BB962C8B-B14F-4D97-AF65-F5344CB8AC3E}">
        <p14:creationId xmlns:p14="http://schemas.microsoft.com/office/powerpoint/2010/main" val="2650563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2378542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3</a:t>
            </a:fld>
            <a:endParaRPr lang="en-CA"/>
          </a:p>
        </p:txBody>
      </p:sp>
    </p:spTree>
    <p:extLst>
      <p:ext uri="{BB962C8B-B14F-4D97-AF65-F5344CB8AC3E}">
        <p14:creationId xmlns:p14="http://schemas.microsoft.com/office/powerpoint/2010/main" val="376185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3282642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2808649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2451451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320815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482740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All the 4</a:t>
            </a:r>
          </a:p>
        </p:txBody>
      </p:sp>
      <p:sp>
        <p:nvSpPr>
          <p:cNvPr id="4" name="Slide Number Placeholder 3"/>
          <p:cNvSpPr>
            <a:spLocks noGrp="1"/>
          </p:cNvSpPr>
          <p:nvPr>
            <p:ph type="sldNum" sz="quarter" idx="10"/>
          </p:nvPr>
        </p:nvSpPr>
        <p:spPr/>
        <p:txBody>
          <a:bodyPr/>
          <a:lstStyle/>
          <a:p>
            <a:fld id="{6CE49CAB-11E7-4E46-B3A8-B9759289B5BF}" type="slidenum">
              <a:rPr lang="en-US" smtClean="0"/>
              <a:t>35</a:t>
            </a:fld>
            <a:endParaRPr lang="en-US"/>
          </a:p>
        </p:txBody>
      </p:sp>
    </p:spTree>
    <p:extLst>
      <p:ext uri="{BB962C8B-B14F-4D97-AF65-F5344CB8AC3E}">
        <p14:creationId xmlns:p14="http://schemas.microsoft.com/office/powerpoint/2010/main" val="4945395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3</a:t>
            </a:r>
          </a:p>
          <a:p>
            <a:endParaRPr lang="en-US" b="1" dirty="0"/>
          </a:p>
          <a:p>
            <a:r>
              <a:rPr lang="en-US" sz="1200" b="0" i="0" kern="1200" dirty="0">
                <a:solidFill>
                  <a:schemeClr val="tx1"/>
                </a:solidFill>
                <a:effectLst/>
                <a:latin typeface="+mn-lt"/>
                <a:ea typeface="+mn-ea"/>
                <a:cs typeface="+mn-cs"/>
              </a:rPr>
              <a:t>The code compiles. Since b = 127 if one writes the code b = (b &lt; 127) ? (b &gt; -128 ? b = 1 : 2) : 3; the second part of (b &lt; 127) ? is executed. Therefore b = 3</a:t>
            </a:r>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36</a:t>
            </a:fld>
            <a:endParaRPr lang="en-US"/>
          </a:p>
        </p:txBody>
      </p:sp>
    </p:spTree>
    <p:extLst>
      <p:ext uri="{BB962C8B-B14F-4D97-AF65-F5344CB8AC3E}">
        <p14:creationId xmlns:p14="http://schemas.microsoft.com/office/powerpoint/2010/main" val="2658165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Ans. </a:t>
            </a:r>
            <a:r>
              <a:rPr lang="en-US" b="1" dirty="0"/>
              <a:t>x &gt;=0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unary bitwise complement ~ changes the number sign. For every x &gt;=0, ~x is a negative number. (x &gt; ~x ? x : </a:t>
            </a:r>
            <a:r>
              <a:rPr lang="en-US" sz="1200" b="0" i="0" kern="1200">
                <a:solidFill>
                  <a:schemeClr val="tx1"/>
                </a:solidFill>
                <a:effectLst/>
                <a:latin typeface="+mn-lt"/>
                <a:ea typeface="+mn-ea"/>
                <a:cs typeface="+mn-cs"/>
              </a:rPr>
              <a:t>~x) </a:t>
            </a:r>
            <a:r>
              <a:rPr lang="en-US" sz="1200" b="0" i="0" kern="1200" dirty="0">
                <a:solidFill>
                  <a:schemeClr val="tx1"/>
                </a:solidFill>
                <a:effectLst/>
                <a:latin typeface="+mn-lt"/>
                <a:ea typeface="+mn-ea"/>
                <a:cs typeface="+mn-cs"/>
              </a:rPr>
              <a:t>is always x.</a:t>
            </a:r>
            <a:endParaRPr lang="en-US" b="1" dirty="0"/>
          </a:p>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37</a:t>
            </a:fld>
            <a:endParaRPr lang="en-US"/>
          </a:p>
        </p:txBody>
      </p:sp>
    </p:spTree>
    <p:extLst>
      <p:ext uri="{BB962C8B-B14F-4D97-AF65-F5344CB8AC3E}">
        <p14:creationId xmlns:p14="http://schemas.microsoft.com/office/powerpoint/2010/main" val="2290314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p>
          <a:p>
            <a:r>
              <a:rPr lang="en-US" dirty="0"/>
              <a:t>5</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7</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2</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38</a:t>
            </a:fld>
            <a:endParaRPr lang="en-US"/>
          </a:p>
        </p:txBody>
      </p:sp>
    </p:spTree>
    <p:extLst>
      <p:ext uri="{BB962C8B-B14F-4D97-AF65-F5344CB8AC3E}">
        <p14:creationId xmlns:p14="http://schemas.microsoft.com/office/powerpoint/2010/main" val="2961073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p>
          <a:p>
            <a:r>
              <a:rPr lang="en-US" b="1" dirty="0"/>
              <a:t>222</a:t>
            </a:r>
          </a:p>
          <a:p>
            <a:r>
              <a:rPr lang="en-US" b="1" dirty="0"/>
              <a:t>888</a:t>
            </a:r>
          </a:p>
          <a:p>
            <a:endParaRPr lang="en-US" dirty="0"/>
          </a:p>
          <a:p>
            <a:r>
              <a:rPr lang="en-US" sz="1200" kern="1200" dirty="0">
                <a:solidFill>
                  <a:schemeClr val="tx1"/>
                </a:solidFill>
                <a:effectLst/>
                <a:latin typeface="+mn-lt"/>
                <a:ea typeface="+mn-ea"/>
                <a:cs typeface="+mn-cs"/>
              </a:rPr>
              <a:t>Right shift operator, </a:t>
            </a:r>
            <a:r>
              <a:rPr lang="en-US" sz="1200" kern="1200">
                <a:solidFill>
                  <a:schemeClr val="tx1"/>
                </a:solidFill>
                <a:effectLst/>
                <a:latin typeface="+mn-lt"/>
                <a:ea typeface="+mn-ea"/>
                <a:cs typeface="+mn-cs"/>
              </a:rPr>
              <a:t>&gt;&gt;, divides </a:t>
            </a:r>
            <a:r>
              <a:rPr lang="en-US" sz="1200" kern="1200" dirty="0">
                <a:solidFill>
                  <a:schemeClr val="tx1"/>
                </a:solidFill>
                <a:effectLst/>
                <a:latin typeface="+mn-lt"/>
                <a:ea typeface="+mn-ea"/>
                <a:cs typeface="+mn-cs"/>
              </a:rPr>
              <a:t>the value by 2</a:t>
            </a:r>
          </a:p>
          <a:p>
            <a:r>
              <a:rPr lang="en-US" sz="1200" kern="1200" dirty="0">
                <a:solidFill>
                  <a:schemeClr val="tx1"/>
                </a:solidFill>
                <a:effectLst/>
                <a:latin typeface="+mn-lt"/>
                <a:ea typeface="+mn-ea"/>
                <a:cs typeface="+mn-cs"/>
              </a:rPr>
              <a:t>Left shift operator, &lt;&lt;, multiplies the value by 2</a:t>
            </a:r>
          </a:p>
          <a:p>
            <a:endParaRPr lang="en-US" dirty="0"/>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39</a:t>
            </a:fld>
            <a:endParaRPr lang="en-US"/>
          </a:p>
        </p:txBody>
      </p:sp>
    </p:spTree>
    <p:extLst>
      <p:ext uri="{BB962C8B-B14F-4D97-AF65-F5344CB8AC3E}">
        <p14:creationId xmlns:p14="http://schemas.microsoft.com/office/powerpoint/2010/main" val="2186042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4</a:t>
            </a:fld>
            <a:endParaRPr lang="en-CA"/>
          </a:p>
        </p:txBody>
      </p:sp>
    </p:spTree>
    <p:extLst>
      <p:ext uri="{BB962C8B-B14F-4D97-AF65-F5344CB8AC3E}">
        <p14:creationId xmlns:p14="http://schemas.microsoft.com/office/powerpoint/2010/main" val="947330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p>
          <a:p>
            <a:r>
              <a:rPr lang="en-US" sz="1200" b="0" i="0" kern="1200" dirty="0">
                <a:solidFill>
                  <a:schemeClr val="tx1"/>
                </a:solidFill>
                <a:effectLst/>
                <a:latin typeface="+mn-lt"/>
                <a:ea typeface="+mn-ea"/>
                <a:cs typeface="+mn-cs"/>
              </a:rPr>
              <a:t>0x100 = 256 + 2 = 258</a:t>
            </a:r>
          </a:p>
          <a:p>
            <a:r>
              <a:rPr lang="en-US" sz="1200" b="0" i="0" kern="1200" dirty="0">
                <a:solidFill>
                  <a:schemeClr val="tx1"/>
                </a:solidFill>
                <a:effectLst/>
                <a:latin typeface="+mn-lt"/>
                <a:ea typeface="+mn-ea"/>
                <a:cs typeface="+mn-cs"/>
              </a:rPr>
              <a:t>010 = 8 in octal, 256 + 8 = 264</a:t>
            </a:r>
          </a:p>
          <a:p>
            <a:r>
              <a:rPr lang="en-US" sz="1200" b="0" i="0" kern="1200" dirty="0">
                <a:solidFill>
                  <a:schemeClr val="tx1"/>
                </a:solidFill>
                <a:effectLst/>
                <a:latin typeface="+mn-lt"/>
                <a:ea typeface="+mn-ea"/>
                <a:cs typeface="+mn-cs"/>
              </a:rPr>
              <a:t>0xA = 10 in hex, 256 + 10 = 266</a:t>
            </a:r>
          </a:p>
        </p:txBody>
      </p:sp>
      <p:sp>
        <p:nvSpPr>
          <p:cNvPr id="4" name="Slide Number Placeholder 3"/>
          <p:cNvSpPr>
            <a:spLocks noGrp="1"/>
          </p:cNvSpPr>
          <p:nvPr>
            <p:ph type="sldNum" sz="quarter" idx="10"/>
          </p:nvPr>
        </p:nvSpPr>
        <p:spPr/>
        <p:txBody>
          <a:bodyPr/>
          <a:lstStyle/>
          <a:p>
            <a:fld id="{6CE49CAB-11E7-4E46-B3A8-B9759289B5BF}" type="slidenum">
              <a:rPr lang="en-US" smtClean="0"/>
              <a:t>40</a:t>
            </a:fld>
            <a:endParaRPr lang="en-US"/>
          </a:p>
        </p:txBody>
      </p:sp>
    </p:spTree>
    <p:extLst>
      <p:ext uri="{BB962C8B-B14F-4D97-AF65-F5344CB8AC3E}">
        <p14:creationId xmlns:p14="http://schemas.microsoft.com/office/powerpoint/2010/main" val="3661803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2</a:t>
            </a:r>
          </a:p>
          <a:p>
            <a:r>
              <a:rPr lang="en-US" sz="1200" kern="1200" dirty="0">
                <a:solidFill>
                  <a:schemeClr val="tx1"/>
                </a:solidFill>
                <a:effectLst/>
                <a:latin typeface="+mn-lt"/>
                <a:ea typeface="+mn-ea"/>
                <a:cs typeface="+mn-cs"/>
              </a:rPr>
              <a:t>As the initial value of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is 1 the test will result in increasing its value by 1. So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 2 at the end of this program</a:t>
            </a:r>
          </a:p>
        </p:txBody>
      </p:sp>
      <p:sp>
        <p:nvSpPr>
          <p:cNvPr id="4" name="Slide Number Placeholder 3"/>
          <p:cNvSpPr>
            <a:spLocks noGrp="1"/>
          </p:cNvSpPr>
          <p:nvPr>
            <p:ph type="sldNum" sz="quarter" idx="10"/>
          </p:nvPr>
        </p:nvSpPr>
        <p:spPr/>
        <p:txBody>
          <a:bodyPr/>
          <a:lstStyle/>
          <a:p>
            <a:fld id="{6CE49CAB-11E7-4E46-B3A8-B9759289B5BF}" type="slidenum">
              <a:rPr lang="en-US" smtClean="0"/>
              <a:t>41</a:t>
            </a:fld>
            <a:endParaRPr lang="en-US"/>
          </a:p>
        </p:txBody>
      </p:sp>
    </p:spTree>
    <p:extLst>
      <p:ext uri="{BB962C8B-B14F-4D97-AF65-F5344CB8AC3E}">
        <p14:creationId xmlns:p14="http://schemas.microsoft.com/office/powerpoint/2010/main" val="11170622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Ans. </a:t>
            </a:r>
            <a:r>
              <a:rPr lang="en-US" sz="1200" b="1" kern="1200" dirty="0">
                <a:solidFill>
                  <a:schemeClr val="tx1"/>
                </a:solidFill>
                <a:latin typeface="+mn-lt"/>
                <a:ea typeface="+mn-ea"/>
                <a:cs typeface="+mn-cs"/>
              </a:rPr>
              <a:t>127</a:t>
            </a:r>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35204114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Ans. </a:t>
            </a:r>
            <a:r>
              <a:rPr lang="en-US" b="1" dirty="0"/>
              <a:t>Compile error: cannot convert from </a:t>
            </a:r>
            <a:r>
              <a:rPr lang="en-US" b="1" dirty="0" err="1"/>
              <a:t>int</a:t>
            </a:r>
            <a:r>
              <a:rPr lang="en-US" b="1" dirty="0"/>
              <a:t> to byte</a:t>
            </a:r>
          </a:p>
          <a:p>
            <a:r>
              <a:rPr lang="en-US" sz="1200" b="0" i="0" kern="1200" dirty="0">
                <a:solidFill>
                  <a:schemeClr val="tx1"/>
                </a:solidFill>
                <a:effectLst/>
                <a:latin typeface="+mn-lt"/>
                <a:ea typeface="+mn-ea"/>
                <a:cs typeface="+mn-cs"/>
              </a:rPr>
              <a:t>Since the value 1 is of type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the expression ++b + 1 has an integer type, therefore cannot be assigned to b, which is a variable of type byte</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41649896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Ans. 4</a:t>
            </a:r>
          </a:p>
          <a:p>
            <a:endParaRPr lang="en-US" sz="1200" kern="1200" dirty="0">
              <a:solidFill>
                <a:schemeClr val="tx1"/>
              </a:solidFill>
              <a:latin typeface="+mn-lt"/>
              <a:ea typeface="+mn-ea"/>
              <a:cs typeface="+mn-cs"/>
            </a:endParaRPr>
          </a:p>
          <a:p>
            <a:r>
              <a:rPr lang="en-US" sz="1200" b="1" i="0" kern="1200" dirty="0">
                <a:solidFill>
                  <a:schemeClr val="tx1"/>
                </a:solidFill>
                <a:effectLst/>
                <a:latin typeface="+mn-lt"/>
                <a:ea typeface="+mn-ea"/>
                <a:cs typeface="+mn-cs"/>
              </a:rPr>
              <a:t>Add AND assignment operator +=</a:t>
            </a:r>
          </a:p>
          <a:p>
            <a:r>
              <a:rPr lang="en-US" sz="1200" b="0" i="0" kern="1200" dirty="0">
                <a:solidFill>
                  <a:schemeClr val="tx1"/>
                </a:solidFill>
                <a:effectLst/>
                <a:latin typeface="+mn-lt"/>
                <a:ea typeface="+mn-ea"/>
                <a:cs typeface="+mn-cs"/>
              </a:rPr>
              <a:t>It adds right operand to the left operand and assign the result to left operand</a:t>
            </a:r>
          </a:p>
          <a:p>
            <a:r>
              <a:rPr lang="en-US" sz="1200" b="0" i="0" kern="1200" dirty="0">
                <a:solidFill>
                  <a:schemeClr val="tx1"/>
                </a:solidFill>
                <a:effectLst/>
                <a:latin typeface="+mn-lt"/>
                <a:ea typeface="+mn-ea"/>
                <a:cs typeface="+mn-cs"/>
              </a:rPr>
              <a:t>b += 1 is an equivalent to b = (byte)(b + 1)</a:t>
            </a:r>
          </a:p>
          <a:p>
            <a:r>
              <a:rPr lang="en-US" sz="1200" b="0" i="0" kern="1200" dirty="0">
                <a:solidFill>
                  <a:schemeClr val="tx1"/>
                </a:solidFill>
                <a:effectLst/>
                <a:latin typeface="+mn-lt"/>
                <a:ea typeface="+mn-ea"/>
                <a:cs typeface="+mn-cs"/>
              </a:rPr>
              <a:t>A compound assignment expression of the form E1 op= E2 is equivalent to E1 = (T)((E1) op (E2)), where T is the type of E1, except that E1 is evaluated only once.</a:t>
            </a:r>
          </a:p>
          <a:p>
            <a:r>
              <a:rPr lang="en-US" sz="1200" b="0" i="0" kern="1200" dirty="0">
                <a:solidFill>
                  <a:schemeClr val="tx1"/>
                </a:solidFill>
                <a:effectLst/>
                <a:latin typeface="+mn-lt"/>
                <a:ea typeface="+mn-ea"/>
                <a:cs typeface="+mn-cs"/>
              </a:rPr>
              <a:t>b = b + 1 does NOT compile, but b += 1 complies since it is changed to b = (byte)(b + 1)</a:t>
            </a:r>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29678107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Ans. </a:t>
            </a:r>
            <a:r>
              <a:rPr lang="en-US" sz="1200" b="0" i="0" kern="1200" dirty="0">
                <a:solidFill>
                  <a:schemeClr val="tx1"/>
                </a:solidFill>
                <a:effectLst/>
                <a:latin typeface="+mn-lt"/>
                <a:ea typeface="+mn-ea"/>
                <a:cs typeface="+mn-cs"/>
              </a:rPr>
              <a:t>float f = 1; is compiled properly, since 1 is converted to float. Furthermore f += 1.0 is changed to f = (float) (f + 1.0) and it is compiled properly.</a:t>
            </a:r>
          </a:p>
          <a:p>
            <a:r>
              <a:rPr lang="en-US" sz="1200" b="1" i="0" kern="1200" dirty="0">
                <a:solidFill>
                  <a:schemeClr val="tx1"/>
                </a:solidFill>
                <a:effectLst/>
                <a:latin typeface="+mn-lt"/>
                <a:ea typeface="+mn-ea"/>
                <a:cs typeface="+mn-cs"/>
              </a:rPr>
              <a:t>So the answer is 2.0</a:t>
            </a:r>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3088290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Ans. </a:t>
            </a:r>
            <a:r>
              <a:rPr lang="en-US" sz="1200" b="1" i="0" kern="1200" dirty="0">
                <a:solidFill>
                  <a:schemeClr val="tx1"/>
                </a:solidFill>
                <a:effectLst/>
                <a:latin typeface="+mn-lt"/>
                <a:ea typeface="+mn-ea"/>
                <a:cs typeface="+mn-cs"/>
              </a:rPr>
              <a:t>Compile error: cannot convert from float to double</a:t>
            </a:r>
          </a:p>
          <a:p>
            <a:r>
              <a:rPr lang="en-US" sz="1200" b="0" i="0" kern="1200" dirty="0">
                <a:solidFill>
                  <a:schemeClr val="tx1"/>
                </a:solidFill>
                <a:effectLst/>
                <a:latin typeface="+mn-lt"/>
                <a:ea typeface="+mn-ea"/>
                <a:cs typeface="+mn-cs"/>
              </a:rPr>
              <a:t>Since 1.0 is of type double and variable f is of type float, the statement float f = 1.0; does NOT compile</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29989825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Ans. </a:t>
            </a:r>
            <a:r>
              <a:rPr lang="en-US" sz="1200" b="1" i="0" kern="1200" dirty="0">
                <a:solidFill>
                  <a:schemeClr val="tx1"/>
                </a:solidFill>
                <a:effectLst/>
                <a:latin typeface="+mn-lt"/>
                <a:ea typeface="+mn-ea"/>
                <a:cs typeface="+mn-cs"/>
              </a:rPr>
              <a:t>Boolean operators</a:t>
            </a:r>
          </a:p>
          <a:p>
            <a:br>
              <a:rPr lang="en-US" dirty="0"/>
            </a:br>
            <a:r>
              <a:rPr lang="en-US" sz="1200" b="0" i="0" kern="1200" dirty="0">
                <a:solidFill>
                  <a:schemeClr val="tx1"/>
                </a:solidFill>
                <a:effectLst/>
                <a:latin typeface="+mn-lt"/>
                <a:ea typeface="+mn-ea"/>
                <a:cs typeface="+mn-cs"/>
              </a:rPr>
              <a:t>| the OR operator </a:t>
            </a:r>
            <a:br>
              <a:rPr lang="en-US" dirty="0"/>
            </a:br>
            <a:r>
              <a:rPr lang="en-US" sz="1200" b="0" i="0" kern="1200" dirty="0">
                <a:solidFill>
                  <a:schemeClr val="tx1"/>
                </a:solidFill>
                <a:effectLst/>
                <a:latin typeface="+mn-lt"/>
                <a:ea typeface="+mn-ea"/>
                <a:cs typeface="+mn-cs"/>
              </a:rPr>
              <a:t>&amp; the AND operator </a:t>
            </a:r>
            <a:br>
              <a:rPr lang="en-US" dirty="0"/>
            </a:br>
            <a:r>
              <a:rPr lang="en-US" sz="1200" b="0" i="0" kern="1200" dirty="0">
                <a:solidFill>
                  <a:schemeClr val="tx1"/>
                </a:solidFill>
                <a:effectLst/>
                <a:latin typeface="+mn-lt"/>
                <a:ea typeface="+mn-ea"/>
                <a:cs typeface="+mn-cs"/>
              </a:rPr>
              <a:t>^ the XOR operator </a:t>
            </a:r>
            <a:br>
              <a:rPr lang="en-US" dirty="0"/>
            </a:br>
            <a:r>
              <a:rPr lang="en-US" sz="1200" b="0" i="0" kern="1200" dirty="0">
                <a:solidFill>
                  <a:schemeClr val="tx1"/>
                </a:solidFill>
                <a:effectLst/>
                <a:latin typeface="+mn-lt"/>
                <a:ea typeface="+mn-ea"/>
                <a:cs typeface="+mn-cs"/>
              </a:rPr>
              <a:t>! the NOT operator </a:t>
            </a:r>
            <a:br>
              <a:rPr lang="en-US" dirty="0"/>
            </a:br>
            <a:r>
              <a:rPr lang="en-US" sz="1200" b="0" i="0" kern="1200" dirty="0">
                <a:solidFill>
                  <a:schemeClr val="tx1"/>
                </a:solidFill>
                <a:effectLst/>
                <a:latin typeface="+mn-lt"/>
                <a:ea typeface="+mn-ea"/>
                <a:cs typeface="+mn-cs"/>
              </a:rPr>
              <a:t>|| the short-circuit OR operator </a:t>
            </a:r>
            <a:br>
              <a:rPr lang="en-US" dirty="0"/>
            </a:br>
            <a:r>
              <a:rPr lang="en-US" sz="1200" b="0" i="0" kern="1200" dirty="0">
                <a:solidFill>
                  <a:schemeClr val="tx1"/>
                </a:solidFill>
                <a:effectLst/>
                <a:latin typeface="+mn-lt"/>
                <a:ea typeface="+mn-ea"/>
                <a:cs typeface="+mn-cs"/>
              </a:rPr>
              <a:t>&amp;&amp; the short-circuit AND operator</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47</a:t>
            </a:fld>
            <a:endParaRPr lang="en-US">
              <a:solidFill>
                <a:prstClr val="black"/>
              </a:solidFill>
            </a:endParaRPr>
          </a:p>
        </p:txBody>
      </p:sp>
    </p:spTree>
    <p:extLst>
      <p:ext uri="{BB962C8B-B14F-4D97-AF65-F5344CB8AC3E}">
        <p14:creationId xmlns:p14="http://schemas.microsoft.com/office/powerpoint/2010/main" val="12530038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53</a:t>
            </a:fld>
            <a:endParaRPr lang="en-US"/>
          </a:p>
        </p:txBody>
      </p:sp>
    </p:spTree>
    <p:extLst>
      <p:ext uri="{BB962C8B-B14F-4D97-AF65-F5344CB8AC3E}">
        <p14:creationId xmlns:p14="http://schemas.microsoft.com/office/powerpoint/2010/main" val="7137085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sz="1200" b="1" i="0" kern="1200" dirty="0">
                <a:solidFill>
                  <a:schemeClr val="tx1"/>
                </a:solidFill>
                <a:effectLst/>
                <a:latin typeface="+mn-lt"/>
                <a:ea typeface="+mn-ea"/>
                <a:cs typeface="+mn-cs"/>
              </a:rPr>
              <a:t>Iteration expression</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(initialization; termination; increment) {</a:t>
            </a:r>
          </a:p>
          <a:p>
            <a:r>
              <a:rPr lang="en-US" sz="1200" b="0" i="0" kern="1200" dirty="0">
                <a:solidFill>
                  <a:schemeClr val="tx1"/>
                </a:solidFill>
                <a:effectLst/>
                <a:latin typeface="+mn-lt"/>
                <a:ea typeface="+mn-ea"/>
                <a:cs typeface="+mn-cs"/>
              </a:rPr>
              <a:t>    statement(s)</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initialization expression initializes the loop; it's executed once, as the loop begins.</a:t>
            </a:r>
          </a:p>
          <a:p>
            <a:r>
              <a:rPr lang="en-US" sz="1200" b="0" i="0" kern="1200" dirty="0">
                <a:solidFill>
                  <a:schemeClr val="tx1"/>
                </a:solidFill>
                <a:effectLst/>
                <a:latin typeface="+mn-lt"/>
                <a:ea typeface="+mn-ea"/>
                <a:cs typeface="+mn-cs"/>
              </a:rPr>
              <a:t>When the termination expression evaluates to false, the loop terminates.</a:t>
            </a:r>
          </a:p>
          <a:p>
            <a:r>
              <a:rPr lang="en-US" sz="1200" b="0" i="0" kern="1200" dirty="0">
                <a:solidFill>
                  <a:schemeClr val="tx1"/>
                </a:solidFill>
                <a:effectLst/>
                <a:latin typeface="+mn-lt"/>
                <a:ea typeface="+mn-ea"/>
                <a:cs typeface="+mn-cs"/>
              </a:rPr>
              <a:t>The increment expression is invoked after each iteration through the loop; it is perfectly acceptable for this expression to increment or decrement a value.</a:t>
            </a:r>
          </a:p>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55</a:t>
            </a:fld>
            <a:endParaRPr lang="en-US"/>
          </a:p>
        </p:txBody>
      </p:sp>
    </p:spTree>
    <p:extLst>
      <p:ext uri="{BB962C8B-B14F-4D97-AF65-F5344CB8AC3E}">
        <p14:creationId xmlns:p14="http://schemas.microsoft.com/office/powerpoint/2010/main" val="417464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5</a:t>
            </a:fld>
            <a:endParaRPr lang="en-CA"/>
          </a:p>
        </p:txBody>
      </p:sp>
    </p:spTree>
    <p:extLst>
      <p:ext uri="{BB962C8B-B14F-4D97-AF65-F5344CB8AC3E}">
        <p14:creationId xmlns:p14="http://schemas.microsoft.com/office/powerpoint/2010/main" val="3461123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57</a:t>
            </a:fld>
            <a:endParaRPr lang="en-US"/>
          </a:p>
        </p:txBody>
      </p:sp>
    </p:spTree>
    <p:extLst>
      <p:ext uri="{BB962C8B-B14F-4D97-AF65-F5344CB8AC3E}">
        <p14:creationId xmlns:p14="http://schemas.microsoft.com/office/powerpoint/2010/main" val="24738876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59</a:t>
            </a:fld>
            <a:endParaRPr lang="en-US"/>
          </a:p>
        </p:txBody>
      </p:sp>
    </p:spTree>
    <p:extLst>
      <p:ext uri="{BB962C8B-B14F-4D97-AF65-F5344CB8AC3E}">
        <p14:creationId xmlns:p14="http://schemas.microsoft.com/office/powerpoint/2010/main" val="8060986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61</a:t>
            </a:fld>
            <a:endParaRPr lang="en-US"/>
          </a:p>
        </p:txBody>
      </p:sp>
    </p:spTree>
    <p:extLst>
      <p:ext uri="{BB962C8B-B14F-4D97-AF65-F5344CB8AC3E}">
        <p14:creationId xmlns:p14="http://schemas.microsoft.com/office/powerpoint/2010/main" val="5300377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62</a:t>
            </a:fld>
            <a:endParaRPr lang="en-US"/>
          </a:p>
        </p:txBody>
      </p:sp>
    </p:spTree>
    <p:extLst>
      <p:ext uri="{BB962C8B-B14F-4D97-AF65-F5344CB8AC3E}">
        <p14:creationId xmlns:p14="http://schemas.microsoft.com/office/powerpoint/2010/main" val="3353752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6</a:t>
            </a:fld>
            <a:endParaRPr lang="en-CA"/>
          </a:p>
        </p:txBody>
      </p:sp>
    </p:spTree>
    <p:extLst>
      <p:ext uri="{BB962C8B-B14F-4D97-AF65-F5344CB8AC3E}">
        <p14:creationId xmlns:p14="http://schemas.microsoft.com/office/powerpoint/2010/main" val="367359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12</a:t>
            </a:fld>
            <a:endParaRPr lang="en-US"/>
          </a:p>
        </p:txBody>
      </p:sp>
    </p:spTree>
    <p:extLst>
      <p:ext uri="{BB962C8B-B14F-4D97-AF65-F5344CB8AC3E}">
        <p14:creationId xmlns:p14="http://schemas.microsoft.com/office/powerpoint/2010/main" val="4046635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2183812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rtl="0">
              <a:buFont typeface="Wingdings" panose="05000000000000000000" pitchFamily="2" charset="2"/>
              <a:buChar char="v"/>
            </a:pPr>
            <a:r>
              <a:rPr lang="en-US" sz="1200" b="1" kern="1200" dirty="0">
                <a:solidFill>
                  <a:schemeClr val="tx1"/>
                </a:solidFill>
                <a:effectLst/>
                <a:latin typeface="+mn-lt"/>
                <a:ea typeface="+mn-ea"/>
                <a:cs typeface="+mn-cs"/>
              </a:rPr>
              <a:t>Java Naming Conventions: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Classes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Class names should be nouns in </a:t>
            </a:r>
            <a:r>
              <a:rPr lang="en-US" sz="1200" kern="1200" dirty="0" err="1">
                <a:solidFill>
                  <a:schemeClr val="tx1"/>
                </a:solidFill>
                <a:effectLst/>
                <a:latin typeface="+mn-lt"/>
                <a:ea typeface="+mn-ea"/>
                <a:cs typeface="+mn-cs"/>
              </a:rPr>
              <a:t>Upper</a:t>
            </a:r>
            <a:r>
              <a:rPr lang="en-US" sz="1200" u="none" strike="noStrike" kern="1200" dirty="0" err="1">
                <a:solidFill>
                  <a:schemeClr val="tx1"/>
                </a:solidFill>
                <a:effectLst/>
                <a:latin typeface="+mn-lt"/>
                <a:ea typeface="+mn-ea"/>
                <a:cs typeface="+mn-cs"/>
                <a:hlinkClick r:id="rId3" tooltip="CamelCase"/>
              </a:rPr>
              <a:t>CamelCase</a:t>
            </a:r>
            <a:r>
              <a:rPr lang="en-US" sz="1200" kern="1200" dirty="0">
                <a:solidFill>
                  <a:schemeClr val="tx1"/>
                </a:solidFill>
                <a:effectLst/>
                <a:latin typeface="+mn-lt"/>
                <a:ea typeface="+mn-ea"/>
                <a:cs typeface="+mn-cs"/>
              </a:rPr>
              <a:t>, with the first letter of every word capitalized. Use whole words — avoid acronyms and abbreviations (unless the abbreviation is much more widely used than the long form, such as URL or HTML).</a:t>
            </a:r>
          </a:p>
          <a:p>
            <a:pPr lvl="0"/>
            <a:r>
              <a:rPr lang="en-US" sz="1200" kern="1200" dirty="0">
                <a:solidFill>
                  <a:schemeClr val="tx1"/>
                </a:solidFill>
                <a:effectLst/>
                <a:latin typeface="+mn-lt"/>
                <a:ea typeface="+mn-ea"/>
                <a:cs typeface="+mn-cs"/>
              </a:rPr>
              <a:t>EX: class </a:t>
            </a:r>
            <a:r>
              <a:rPr lang="en-US" sz="1200" kern="1200" dirty="0" err="1">
                <a:solidFill>
                  <a:schemeClr val="tx1"/>
                </a:solidFill>
                <a:effectLst/>
                <a:latin typeface="+mn-lt"/>
                <a:ea typeface="+mn-ea"/>
                <a:cs typeface="+mn-cs"/>
              </a:rPr>
              <a:t>ImageViewer</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Methods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Methods should be verbs in </a:t>
            </a:r>
            <a:r>
              <a:rPr lang="en-US" sz="1200" kern="1200" dirty="0" err="1">
                <a:solidFill>
                  <a:schemeClr val="tx1"/>
                </a:solidFill>
                <a:effectLst/>
                <a:latin typeface="+mn-lt"/>
                <a:ea typeface="+mn-ea"/>
                <a:cs typeface="+mn-cs"/>
              </a:rPr>
              <a:t>lower</a:t>
            </a:r>
            <a:r>
              <a:rPr lang="en-US" sz="1200" u="none" strike="noStrike" kern="1200" dirty="0" err="1">
                <a:solidFill>
                  <a:schemeClr val="tx1"/>
                </a:solidFill>
                <a:effectLst/>
                <a:latin typeface="+mn-lt"/>
                <a:ea typeface="+mn-ea"/>
                <a:cs typeface="+mn-cs"/>
                <a:hlinkClick r:id="rId3" tooltip="CamelCase"/>
              </a:rPr>
              <a:t>CamelCase</a:t>
            </a:r>
            <a:r>
              <a:rPr lang="en-US" sz="1200" kern="1200" dirty="0">
                <a:solidFill>
                  <a:schemeClr val="tx1"/>
                </a:solidFill>
                <a:effectLst/>
                <a:latin typeface="+mn-lt"/>
                <a:ea typeface="+mn-ea"/>
                <a:cs typeface="+mn-cs"/>
              </a:rPr>
              <a:t> or a multi-word name that begins with a verb in lowercase; that is, with the first letter lowercase and the first letters of subsequent words in uppercase.</a:t>
            </a:r>
          </a:p>
          <a:p>
            <a:pPr lvl="0"/>
            <a:r>
              <a:rPr lang="en-US" sz="1200" kern="1200" dirty="0">
                <a:solidFill>
                  <a:schemeClr val="tx1"/>
                </a:solidFill>
                <a:effectLst/>
                <a:latin typeface="+mn-lt"/>
                <a:ea typeface="+mn-ea"/>
                <a:cs typeface="+mn-cs"/>
              </a:rPr>
              <a:t>EX: </a:t>
            </a:r>
            <a:r>
              <a:rPr lang="en-US" sz="1200" kern="1200" dirty="0" err="1">
                <a:solidFill>
                  <a:schemeClr val="tx1"/>
                </a:solidFill>
                <a:effectLst/>
                <a:latin typeface="+mn-lt"/>
                <a:ea typeface="+mn-ea"/>
                <a:cs typeface="+mn-cs"/>
              </a:rPr>
              <a:t>getBackground</a:t>
            </a:r>
            <a:r>
              <a:rPr lang="en-US" sz="1200" kern="1200" dirty="0">
                <a:solidFill>
                  <a:schemeClr val="tx1"/>
                </a:solidFill>
                <a:effectLst/>
                <a:latin typeface="+mn-lt"/>
                <a:ea typeface="+mn-ea"/>
                <a:cs typeface="+mn-cs"/>
              </a:rPr>
              <a:t>();</a:t>
            </a:r>
          </a:p>
          <a:p>
            <a:pPr lvl="0"/>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Variables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Local variables, instance variables, and class variables are also written in </a:t>
            </a:r>
            <a:r>
              <a:rPr lang="en-US" sz="1200" kern="1200" dirty="0" err="1">
                <a:solidFill>
                  <a:schemeClr val="tx1"/>
                </a:solidFill>
                <a:effectLst/>
                <a:latin typeface="+mn-lt"/>
                <a:ea typeface="+mn-ea"/>
                <a:cs typeface="+mn-cs"/>
              </a:rPr>
              <a:t>lower</a:t>
            </a:r>
            <a:r>
              <a:rPr lang="en-US" sz="1200" u="none" strike="noStrike" kern="1200" dirty="0" err="1">
                <a:solidFill>
                  <a:schemeClr val="tx1"/>
                </a:solidFill>
                <a:effectLst/>
                <a:latin typeface="+mn-lt"/>
                <a:ea typeface="+mn-ea"/>
                <a:cs typeface="+mn-cs"/>
                <a:hlinkClick r:id="rId3" tooltip="CamelCase"/>
              </a:rPr>
              <a:t>CamelCase</a:t>
            </a:r>
            <a:r>
              <a:rPr lang="en-US" sz="1200" kern="1200" dirty="0">
                <a:solidFill>
                  <a:schemeClr val="tx1"/>
                </a:solidFill>
                <a:effectLst/>
                <a:latin typeface="+mn-lt"/>
                <a:ea typeface="+mn-ea"/>
                <a:cs typeface="+mn-cs"/>
              </a:rPr>
              <a:t>. Variable names should not start with underscore (_) or dollar sign ($) characters, even though both are allowed. This is in contrast to other </a:t>
            </a:r>
            <a:r>
              <a:rPr lang="en-US" sz="1200" u="none" strike="noStrike" kern="1200" dirty="0">
                <a:solidFill>
                  <a:schemeClr val="tx1"/>
                </a:solidFill>
                <a:effectLst/>
                <a:latin typeface="+mn-lt"/>
                <a:ea typeface="+mn-ea"/>
                <a:cs typeface="+mn-cs"/>
                <a:hlinkClick r:id="rId4" tooltip="Coding conventions"/>
              </a:rPr>
              <a:t>coding conventions</a:t>
            </a:r>
            <a:r>
              <a:rPr lang="en-US" sz="1200" kern="1200" dirty="0">
                <a:solidFill>
                  <a:schemeClr val="tx1"/>
                </a:solidFill>
                <a:effectLst/>
                <a:latin typeface="+mn-lt"/>
                <a:ea typeface="+mn-ea"/>
                <a:cs typeface="+mn-cs"/>
              </a:rPr>
              <a:t> that state that underscores should be used to prefix all instance variables.</a:t>
            </a:r>
          </a:p>
          <a:p>
            <a:r>
              <a:rPr lang="en-US" sz="1200" kern="1200" dirty="0">
                <a:solidFill>
                  <a:schemeClr val="tx1"/>
                </a:solidFill>
                <a:effectLst/>
                <a:latin typeface="+mn-lt"/>
                <a:ea typeface="+mn-ea"/>
                <a:cs typeface="+mn-cs"/>
              </a:rPr>
              <a:t>Variable names should be short yet meaningful. The choice of a variable name should be </a:t>
            </a:r>
            <a:r>
              <a:rPr lang="en-US" sz="1200" u="none" strike="noStrike" kern="1200" dirty="0">
                <a:solidFill>
                  <a:schemeClr val="tx1"/>
                </a:solidFill>
                <a:effectLst/>
                <a:latin typeface="+mn-lt"/>
                <a:ea typeface="+mn-ea"/>
                <a:cs typeface="+mn-cs"/>
                <a:hlinkClick r:id="rId5" tooltip="Mnemonic"/>
              </a:rPr>
              <a:t>mnemonic</a:t>
            </a:r>
            <a:r>
              <a:rPr lang="en-US" sz="1200" kern="1200" dirty="0">
                <a:solidFill>
                  <a:schemeClr val="tx1"/>
                </a:solidFill>
                <a:effectLst/>
                <a:latin typeface="+mn-lt"/>
                <a:ea typeface="+mn-ea"/>
                <a:cs typeface="+mn-cs"/>
              </a:rPr>
              <a:t> — that is, designed to indicate to the casual observer the intent of its use. One-character variable names should be avoided except for temporary "throwaway" variables. Common names for temporary variables are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j, k, m, and n for integers; c, d, and e for characters.</a:t>
            </a:r>
          </a:p>
          <a:p>
            <a:pPr lvl="0"/>
            <a:r>
              <a:rPr lang="en-US" sz="1200" kern="1200" dirty="0">
                <a:solidFill>
                  <a:schemeClr val="tx1"/>
                </a:solidFill>
                <a:effectLst/>
                <a:latin typeface="+mn-lt"/>
                <a:ea typeface="+mn-ea"/>
                <a:cs typeface="+mn-cs"/>
              </a:rPr>
              <a:t>EX: </a:t>
            </a:r>
            <a:r>
              <a:rPr lang="en-US" sz="1200" kern="1200" dirty="0" err="1">
                <a:solidFill>
                  <a:schemeClr val="tx1"/>
                </a:solidFill>
                <a:effectLst/>
                <a:latin typeface="+mn-lt"/>
                <a:ea typeface="+mn-ea"/>
                <a:cs typeface="+mn-cs"/>
              </a:rPr>
              <a:t>int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char c;</a:t>
            </a:r>
          </a:p>
          <a:p>
            <a:pPr lvl="0"/>
            <a:r>
              <a:rPr lang="en-US" sz="1200" kern="1200" dirty="0">
                <a:solidFill>
                  <a:schemeClr val="tx1"/>
                </a:solidFill>
                <a:effectLst/>
                <a:latin typeface="+mn-lt"/>
                <a:ea typeface="+mn-ea"/>
                <a:cs typeface="+mn-cs"/>
              </a:rPr>
              <a:t>float </a:t>
            </a:r>
            <a:r>
              <a:rPr lang="en-US" sz="1200" kern="1200" dirty="0" err="1">
                <a:solidFill>
                  <a:schemeClr val="tx1"/>
                </a:solidFill>
                <a:effectLst/>
                <a:latin typeface="+mn-lt"/>
                <a:ea typeface="+mn-ea"/>
                <a:cs typeface="+mn-cs"/>
              </a:rPr>
              <a:t>myWidth</a:t>
            </a:r>
            <a:r>
              <a:rPr lang="en-US" sz="1200" kern="1200" dirty="0">
                <a:solidFill>
                  <a:schemeClr val="tx1"/>
                </a:solidFill>
                <a:effectLst/>
                <a:latin typeface="+mn-lt"/>
                <a:ea typeface="+mn-ea"/>
                <a:cs typeface="+mn-cs"/>
              </a:rPr>
              <a:t>;</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Constants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Constants should be written in uppercase characters separated by underscores. Constant names may also contain digits if appropriate, but not as the first character.</a:t>
            </a:r>
          </a:p>
          <a:p>
            <a:pPr lvl="0"/>
            <a:r>
              <a:rPr lang="en-US" sz="1200" kern="1200" dirty="0">
                <a:solidFill>
                  <a:schemeClr val="tx1"/>
                </a:solidFill>
                <a:effectLst/>
                <a:latin typeface="+mn-lt"/>
                <a:ea typeface="+mn-ea"/>
                <a:cs typeface="+mn-cs"/>
              </a:rPr>
              <a:t>EX: final </a:t>
            </a:r>
            <a:r>
              <a:rPr lang="en-US" sz="1200" kern="1200" dirty="0" err="1">
                <a:solidFill>
                  <a:schemeClr val="tx1"/>
                </a:solidFill>
                <a:effectLst/>
                <a:latin typeface="+mn-lt"/>
                <a:ea typeface="+mn-ea"/>
                <a:cs typeface="+mn-cs"/>
              </a:rPr>
              <a:t>int</a:t>
            </a:r>
            <a:r>
              <a:rPr lang="en-US" sz="1200" kern="1200" dirty="0">
                <a:solidFill>
                  <a:schemeClr val="tx1"/>
                </a:solidFill>
                <a:effectLst/>
                <a:latin typeface="+mn-lt"/>
                <a:ea typeface="+mn-ea"/>
                <a:cs typeface="+mn-cs"/>
              </a:rPr>
              <a:t> MAX_PARTICIPANTS = 10;</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4172052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z="1200" b="1" kern="1200" dirty="0">
                <a:solidFill>
                  <a:schemeClr val="tx1"/>
                </a:solidFill>
                <a:effectLst/>
                <a:latin typeface="+mn-lt"/>
                <a:ea typeface="+mn-ea"/>
                <a:cs typeface="+mn-cs"/>
              </a:rPr>
              <a:t>Java Platform, Standard Edition (Java SE):</a:t>
            </a:r>
          </a:p>
          <a:p>
            <a:pPr marL="0" indent="0">
              <a:buFont typeface="Wingdings" panose="05000000000000000000" pitchFamily="2" charset="2"/>
              <a:buNone/>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Java SE allows you to develop and deploy Java applications on desktops and servers. It contains the core of the Java programming language libraries.</a:t>
            </a:r>
          </a:p>
          <a:p>
            <a:r>
              <a:rPr lang="en-US" sz="1200" kern="1200" dirty="0">
                <a:solidFill>
                  <a:schemeClr val="tx1"/>
                </a:solidFill>
                <a:effectLst/>
                <a:latin typeface="+mn-lt"/>
                <a:ea typeface="+mn-ea"/>
                <a:cs typeface="+mn-cs"/>
              </a:rPr>
              <a:t> The components of Java SE are Java Development Kit (JDK), Java Runtime Environment (JRE) and Java SE application programming interface (API).</a:t>
            </a:r>
          </a:p>
          <a:p>
            <a:r>
              <a:rPr lang="en-US" sz="1200" b="1" kern="1200" dirty="0">
                <a:solidFill>
                  <a:schemeClr val="tx1"/>
                </a:solidFill>
                <a:effectLst/>
                <a:latin typeface="+mn-lt"/>
                <a:ea typeface="+mn-ea"/>
                <a:cs typeface="+mn-cs"/>
              </a:rPr>
              <a:t>JDK contains the JRE</a:t>
            </a:r>
            <a:r>
              <a:rPr lang="en-US" sz="1200" kern="1200" dirty="0">
                <a:solidFill>
                  <a:schemeClr val="tx1"/>
                </a:solidFill>
                <a:effectLst/>
                <a:latin typeface="+mn-lt"/>
                <a:ea typeface="+mn-ea"/>
                <a:cs typeface="+mn-cs"/>
              </a:rPr>
              <a:t> and the compilers and debuggers </a:t>
            </a:r>
            <a:r>
              <a:rPr lang="en-US" sz="1200" b="1" kern="1200" dirty="0">
                <a:solidFill>
                  <a:schemeClr val="tx1"/>
                </a:solidFill>
                <a:effectLst/>
                <a:latin typeface="+mn-lt"/>
                <a:ea typeface="+mn-ea"/>
                <a:cs typeface="+mn-cs"/>
              </a:rPr>
              <a:t>necessary for developing applications.</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JRE</a:t>
            </a:r>
            <a:r>
              <a:rPr lang="en-US" sz="1200" kern="1200" dirty="0">
                <a:solidFill>
                  <a:schemeClr val="tx1"/>
                </a:solidFill>
                <a:effectLst/>
                <a:latin typeface="+mn-lt"/>
                <a:ea typeface="+mn-ea"/>
                <a:cs typeface="+mn-cs"/>
              </a:rPr>
              <a:t> provides the libraries, the Java Virtual Machine (JVM) and the components </a:t>
            </a:r>
            <a:r>
              <a:rPr lang="en-US" sz="1200" b="1" kern="1200" dirty="0">
                <a:solidFill>
                  <a:schemeClr val="tx1"/>
                </a:solidFill>
                <a:effectLst/>
                <a:latin typeface="+mn-lt"/>
                <a:ea typeface="+mn-ea"/>
                <a:cs typeface="+mn-cs"/>
              </a:rPr>
              <a:t>needed to run Java applications</a:t>
            </a:r>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Java SE Conceptual Diagram: </a:t>
            </a:r>
            <a:r>
              <a:rPr lang="en-US" sz="1200" kern="1200" dirty="0">
                <a:solidFill>
                  <a:schemeClr val="tx1"/>
                </a:solidFill>
                <a:effectLst/>
                <a:latin typeface="+mn-lt"/>
                <a:ea typeface="+mn-ea"/>
                <a:cs typeface="+mn-cs"/>
              </a:rPr>
              <a:t>From: http://www.oracle.com/technetwork/topics/newtojava/documentation/index.html</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kern="1200" dirty="0">
                <a:solidFill>
                  <a:schemeClr val="tx1"/>
                </a:solidFill>
                <a:effectLst/>
                <a:latin typeface="+mn-lt"/>
                <a:ea typeface="+mn-ea"/>
                <a:cs typeface="+mn-cs"/>
              </a:rPr>
              <a:t>A Java virtual machine (JVM) interprets compiled Java bytecode for a computer's processor so that it can perform a Java program's instructions identically, regardless of underlying CPU. The name of the application that implements a JVM in Java SE is </a:t>
            </a:r>
            <a:r>
              <a:rPr lang="en-US" sz="1200" b="1" kern="1200" dirty="0">
                <a:solidFill>
                  <a:schemeClr val="tx1"/>
                </a:solidFill>
                <a:effectLst/>
                <a:latin typeface="+mn-lt"/>
                <a:ea typeface="+mn-ea"/>
                <a:cs typeface="+mn-cs"/>
              </a:rPr>
              <a:t>java</a:t>
            </a:r>
            <a:r>
              <a:rPr lang="en-US" sz="12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lvl="0" indent="-171450" rtl="0">
              <a:buFont typeface="Wingdings" panose="05000000000000000000" pitchFamily="2" charset="2"/>
              <a:buChar char="v"/>
            </a:pPr>
            <a:r>
              <a:rPr lang="en-US" sz="1200" b="1" kern="1200" dirty="0">
                <a:solidFill>
                  <a:schemeClr val="tx1"/>
                </a:solidFill>
                <a:effectLst/>
                <a:latin typeface="+mn-lt"/>
                <a:ea typeface="+mn-ea"/>
                <a:cs typeface="+mn-cs"/>
              </a:rPr>
              <a:t>Steps in developing java applications:</a:t>
            </a:r>
          </a:p>
          <a:p>
            <a:pPr marL="171450" lvl="0" indent="-171450" rtl="0">
              <a:buFont typeface="Wingdings" panose="05000000000000000000" pitchFamily="2" charset="2"/>
              <a:buChar char="v"/>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Step 1: Write your program using your preferred text editor.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Step 2: Compile your program using </a:t>
            </a:r>
            <a:r>
              <a:rPr lang="en-US" sz="1200" b="1" kern="1200" dirty="0" err="1">
                <a:solidFill>
                  <a:schemeClr val="tx1"/>
                </a:solidFill>
                <a:effectLst/>
                <a:latin typeface="+mn-lt"/>
                <a:ea typeface="+mn-ea"/>
                <a:cs typeface="+mn-cs"/>
              </a:rPr>
              <a:t>javac</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compiler.</a:t>
            </a:r>
          </a:p>
          <a:p>
            <a:r>
              <a:rPr lang="en-US" sz="1200" kern="1200" dirty="0">
                <a:solidFill>
                  <a:schemeClr val="tx1"/>
                </a:solidFill>
                <a:effectLst/>
                <a:latin typeface="+mn-lt"/>
                <a:ea typeface="+mn-ea"/>
                <a:cs typeface="+mn-cs"/>
              </a:rPr>
              <a:t>The result will be a file with the extension .</a:t>
            </a:r>
            <a:r>
              <a:rPr lang="en-US" sz="1200" b="1" kern="1200" dirty="0">
                <a:solidFill>
                  <a:schemeClr val="tx1"/>
                </a:solidFill>
                <a:effectLst/>
                <a:latin typeface="+mn-lt"/>
                <a:ea typeface="+mn-ea"/>
                <a:cs typeface="+mn-cs"/>
              </a:rPr>
              <a:t>class. </a:t>
            </a:r>
            <a:r>
              <a:rPr lang="en-US" sz="1200" kern="1200" dirty="0">
                <a:solidFill>
                  <a:schemeClr val="tx1"/>
                </a:solidFill>
                <a:effectLst/>
                <a:latin typeface="+mn-lt"/>
                <a:ea typeface="+mn-ea"/>
                <a:cs typeface="+mn-cs"/>
              </a:rPr>
              <a:t>This file contains bytecodes.</a:t>
            </a:r>
            <a:br>
              <a:rPr lang="en-US" sz="1200" kern="1200" dirty="0">
                <a:solidFill>
                  <a:schemeClr val="tx1"/>
                </a:solidFill>
                <a:effectLst/>
                <a:latin typeface="+mn-lt"/>
                <a:ea typeface="+mn-ea"/>
                <a:cs typeface="+mn-cs"/>
              </a:rPr>
            </a:br>
            <a:r>
              <a:rPr lang="en-US" sz="1200" kern="1200" dirty="0" err="1">
                <a:solidFill>
                  <a:schemeClr val="tx1"/>
                </a:solidFill>
                <a:effectLst/>
                <a:latin typeface="+mn-lt"/>
                <a:ea typeface="+mn-ea"/>
                <a:cs typeface="+mn-cs"/>
              </a:rPr>
              <a:t>Bytecode</a:t>
            </a:r>
            <a:r>
              <a:rPr lang="en-US" sz="1200" kern="1200" dirty="0">
                <a:solidFill>
                  <a:schemeClr val="tx1"/>
                </a:solidFill>
                <a:effectLst/>
                <a:latin typeface="+mn-lt"/>
                <a:ea typeface="+mn-ea"/>
                <a:cs typeface="+mn-cs"/>
              </a:rPr>
              <a:t> is the compiled format for Java programs.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Once a Java program has been converted to bytecode, it can be transferred across a network and executed by </a:t>
            </a:r>
            <a:r>
              <a:rPr lang="en-US" sz="1200" u="sng" kern="1200" dirty="0">
                <a:solidFill>
                  <a:schemeClr val="tx1"/>
                </a:solidFill>
                <a:effectLst/>
                <a:latin typeface="+mn-lt"/>
                <a:ea typeface="+mn-ea"/>
                <a:cs typeface="+mn-cs"/>
                <a:hlinkClick r:id="rId3"/>
              </a:rPr>
              <a:t>J</a:t>
            </a:r>
            <a:r>
              <a:rPr lang="en-US" sz="1200" kern="1200" dirty="0">
                <a:solidFill>
                  <a:schemeClr val="tx1"/>
                </a:solidFill>
                <a:effectLst/>
                <a:latin typeface="+mn-lt"/>
                <a:ea typeface="+mn-ea"/>
                <a:cs typeface="+mn-cs"/>
              </a:rPr>
              <a:t>ava Virtual Machine (JVM).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Bytecode files generally have a </a:t>
            </a:r>
            <a:r>
              <a:rPr lang="en-US" sz="1200" i="1" kern="1200" dirty="0">
                <a:solidFill>
                  <a:schemeClr val="tx1"/>
                </a:solidFill>
                <a:effectLst/>
                <a:latin typeface="+mn-lt"/>
                <a:ea typeface="+mn-ea"/>
                <a:cs typeface="+mn-cs"/>
              </a:rPr>
              <a:t>.class</a:t>
            </a:r>
            <a:r>
              <a:rPr lang="en-US" sz="1200" kern="1200" dirty="0">
                <a:solidFill>
                  <a:schemeClr val="tx1"/>
                </a:solidFill>
                <a:effectLst/>
                <a:latin typeface="+mn-lt"/>
                <a:ea typeface="+mn-ea"/>
                <a:cs typeface="+mn-cs"/>
              </a:rPr>
              <a:t> extension. (http://www.webopedia.com/TERM/B/bytecode.html)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Step 3: Run your program by using the </a:t>
            </a:r>
            <a:r>
              <a:rPr lang="en-US" sz="1200" b="1" kern="1200" dirty="0">
                <a:solidFill>
                  <a:schemeClr val="tx1"/>
                </a:solidFill>
                <a:effectLst/>
                <a:latin typeface="+mn-lt"/>
                <a:ea typeface="+mn-ea"/>
                <a:cs typeface="+mn-cs"/>
              </a:rPr>
              <a:t>java.</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Java virtual machine (JVM) interprets compiled Java binary code (called bytecode) for a computer's processor (or "hardware platform") so that it can perform a Java program's instructions.</a:t>
            </a:r>
          </a:p>
          <a:p>
            <a:endParaRPr lang="en-US" sz="1200" kern="1200" dirty="0">
              <a:solidFill>
                <a:schemeClr val="tx1"/>
              </a:solidFill>
              <a:effectLst/>
              <a:latin typeface="+mn-lt"/>
              <a:ea typeface="+mn-ea"/>
              <a:cs typeface="+mn-cs"/>
            </a:endParaRPr>
          </a:p>
          <a:p>
            <a:pPr marL="171450" indent="-171450">
              <a:buFont typeface="Wingdings" panose="05000000000000000000" pitchFamily="2" charset="2"/>
              <a:buChar char="v"/>
            </a:pPr>
            <a:r>
              <a:rPr lang="en-US" sz="1200" b="1" kern="1200" dirty="0">
                <a:solidFill>
                  <a:schemeClr val="tx1"/>
                </a:solidFill>
                <a:effectLst/>
                <a:latin typeface="+mn-lt"/>
                <a:ea typeface="+mn-ea"/>
                <a:cs typeface="+mn-cs"/>
              </a:rPr>
              <a:t>Overview of a Java virtual machine (JVM) architecture</a:t>
            </a:r>
            <a:r>
              <a:rPr lang="en-US" sz="1200" b="0" kern="1200" dirty="0">
                <a:solidFill>
                  <a:schemeClr val="tx1"/>
                </a:solidFill>
                <a:effectLst/>
                <a:latin typeface="+mn-lt"/>
                <a:ea typeface="+mn-ea"/>
                <a:cs typeface="+mn-cs"/>
              </a:rPr>
              <a:t>:</a:t>
            </a:r>
            <a:r>
              <a:rPr lang="en-US" sz="1200" b="0" kern="1200" baseline="0" dirty="0">
                <a:solidFill>
                  <a:schemeClr val="tx1"/>
                </a:solidFill>
                <a:effectLst/>
                <a:latin typeface="+mn-lt"/>
                <a:ea typeface="+mn-ea"/>
                <a:cs typeface="+mn-cs"/>
              </a:rPr>
              <a:t> </a:t>
            </a:r>
          </a:p>
          <a:p>
            <a:pPr marL="0" indent="0">
              <a:buFont typeface="Wingdings" panose="05000000000000000000" pitchFamily="2" charset="2"/>
              <a:buNone/>
            </a:pPr>
            <a:r>
              <a:rPr lang="en-US" sz="1200" kern="1200" dirty="0">
                <a:solidFill>
                  <a:schemeClr val="tx1"/>
                </a:solidFill>
                <a:effectLst/>
                <a:latin typeface="+mn-lt"/>
                <a:ea typeface="+mn-ea"/>
                <a:cs typeface="+mn-cs"/>
              </a:rPr>
              <a:t>Source code is compiled to Java bytecode, which is verified, interpreted or JIT-compiled for the native architecture. The Java APIs and JVM together make up the Java Runtime Environment (JRE).</a:t>
            </a:r>
          </a:p>
          <a:p>
            <a:r>
              <a:rPr lang="en-US" sz="1200" kern="1200" dirty="0">
                <a:solidFill>
                  <a:schemeClr val="tx1"/>
                </a:solidFill>
                <a:effectLst/>
                <a:latin typeface="+mn-lt"/>
                <a:ea typeface="+mn-ea"/>
                <a:cs typeface="+mn-cs"/>
              </a:rPr>
              <a:t>(http://en.wikipedia.org/wiki/Java_virtual_machine)</a:t>
            </a:r>
          </a:p>
          <a:p>
            <a:endParaRPr lang="en-US" sz="1200" kern="1200" dirty="0">
              <a:solidFill>
                <a:schemeClr val="tx1"/>
              </a:solidFill>
              <a:effectLst/>
              <a:latin typeface="+mn-lt"/>
              <a:ea typeface="+mn-ea"/>
              <a:cs typeface="+mn-cs"/>
            </a:endParaRPr>
          </a:p>
          <a:p>
            <a:pPr marL="171450" indent="-171450">
              <a:buFont typeface="Wingdings" panose="05000000000000000000" pitchFamily="2" charset="2"/>
              <a:buChar char="v"/>
            </a:pPr>
            <a:r>
              <a:rPr lang="en-US" sz="1200" kern="1200" dirty="0">
                <a:solidFill>
                  <a:schemeClr val="tx1"/>
                </a:solidFill>
                <a:effectLst/>
                <a:latin typeface="+mn-lt"/>
                <a:ea typeface="+mn-ea"/>
                <a:cs typeface="+mn-cs"/>
              </a:rPr>
              <a:t>If you want to run a Java program and still have questions, check</a:t>
            </a:r>
            <a:r>
              <a:rPr lang="en-US" sz="1200" kern="1200" baseline="0" dirty="0">
                <a:solidFill>
                  <a:schemeClr val="tx1"/>
                </a:solidFill>
                <a:effectLst/>
                <a:latin typeface="+mn-lt"/>
                <a:ea typeface="+mn-ea"/>
                <a:cs typeface="+mn-cs"/>
              </a:rPr>
              <a:t> this:</a:t>
            </a:r>
          </a:p>
          <a:p>
            <a:pPr marL="0" indent="0">
              <a:buFont typeface="Wingdings" panose="05000000000000000000" pitchFamily="2" charset="2"/>
              <a:buNone/>
            </a:pPr>
            <a:r>
              <a:rPr lang="en-US" sz="1200" kern="1200" dirty="0">
                <a:solidFill>
                  <a:schemeClr val="tx1"/>
                </a:solidFill>
                <a:effectLst/>
                <a:latin typeface="+mn-lt"/>
                <a:ea typeface="+mn-ea"/>
                <a:cs typeface="+mn-cs"/>
              </a:rPr>
              <a:t>http://docs.oracle.com/javase/tutorial/getStarted/intro/definition.html</a:t>
            </a:r>
          </a:p>
        </p:txBody>
      </p:sp>
      <p:sp>
        <p:nvSpPr>
          <p:cNvPr id="4" name="Slide Number Placeholder 3"/>
          <p:cNvSpPr>
            <a:spLocks noGrp="1"/>
          </p:cNvSpPr>
          <p:nvPr>
            <p:ph type="sldNum" sz="quarter" idx="10"/>
          </p:nvPr>
        </p:nvSpPr>
        <p:spPr/>
        <p:txBody>
          <a:bodyPr/>
          <a:lstStyle/>
          <a:p>
            <a:fld id="{6CE49CAB-11E7-4E46-B3A8-B9759289B5BF}" type="slidenum">
              <a:rPr lang="en-US" smtClean="0"/>
              <a:t>18</a:t>
            </a:fld>
            <a:endParaRPr lang="en-US"/>
          </a:p>
        </p:txBody>
      </p:sp>
    </p:spTree>
    <p:extLst>
      <p:ext uri="{BB962C8B-B14F-4D97-AF65-F5344CB8AC3E}">
        <p14:creationId xmlns:p14="http://schemas.microsoft.com/office/powerpoint/2010/main" val="1743470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2020-05-18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2020-05-18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2020-05-18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2020-05-18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2020-05-18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2020-05-18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2020-05-18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2020-05-18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2020-05-18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2020-05-18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2020-05-18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2020-05-18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2020-05-18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2020-05-18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2020-05-18</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lynda.com/Java-tutorials/history-Java/377484/421278-4.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lynda.com/Java-tutorials/Principles-components-Java/377484/421279-4.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lynda.com/Java-tutorials/Java-syntax-compilation/377484/421280-4.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lynda.com/Java-tutorials/Installing-Java-Windows/377484/421284-4.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docs.oracle.com/javase/tutorial/getStarted/problems/" TargetMode="External"/><Relationship Id="rId5" Type="http://schemas.openxmlformats.org/officeDocument/2006/relationships/hyperlink" Target="https://www.lynda.com/Java-tutorials/Hello-World/377484/421290-4.html" TargetMode="External"/><Relationship Id="rId4" Type="http://schemas.openxmlformats.org/officeDocument/2006/relationships/hyperlink" Target="http://eclipse.org/download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ocs.oracle.com/javase/tutoria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Java for C++ Programmers</a:t>
            </a:r>
            <a:endParaRPr lang="en-CA" dirty="0"/>
          </a:p>
        </p:txBody>
      </p:sp>
      <p:sp>
        <p:nvSpPr>
          <p:cNvPr id="3" name="Subtitle 2"/>
          <p:cNvSpPr>
            <a:spLocks noGrp="1"/>
          </p:cNvSpPr>
          <p:nvPr>
            <p:ph type="subTitle" idx="1"/>
          </p:nvPr>
        </p:nvSpPr>
        <p:spPr>
          <a:xfrm>
            <a:off x="685800" y="2628900"/>
            <a:ext cx="7848600" cy="2175098"/>
          </a:xfrm>
        </p:spPr>
        <p:txBody>
          <a:bodyPr>
            <a:normAutofit/>
          </a:bodyPr>
          <a:lstStyle/>
          <a:p>
            <a:r>
              <a:rPr lang="en-US" b="1" dirty="0"/>
              <a:t>Introduction to Java and Understanding its Differences with C++</a:t>
            </a:r>
          </a:p>
          <a:p>
            <a:endParaRPr lang="en-US" b="1" dirty="0"/>
          </a:p>
          <a:p>
            <a:endParaRPr lang="en-US" b="1" dirty="0"/>
          </a:p>
          <a:p>
            <a:r>
              <a:rPr lang="en-US" b="1" dirty="0"/>
              <a:t>Professor: Reza </a:t>
            </a:r>
            <a:r>
              <a:rPr lang="en-US" b="1" dirty="0" err="1"/>
              <a:t>Khojasteh</a:t>
            </a:r>
            <a:endParaRPr lang="en-CA" b="1" dirty="0"/>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For Success … (Cont’d)</a:t>
            </a:r>
            <a:endParaRPr lang="en-US" dirty="0"/>
          </a:p>
        </p:txBody>
      </p:sp>
      <p:sp>
        <p:nvSpPr>
          <p:cNvPr id="3" name="Content Placeholder 2"/>
          <p:cNvSpPr>
            <a:spLocks noGrp="1"/>
          </p:cNvSpPr>
          <p:nvPr>
            <p:ph idx="1"/>
          </p:nvPr>
        </p:nvSpPr>
        <p:spPr>
          <a:xfrm>
            <a:off x="457200" y="1200150"/>
            <a:ext cx="8229600" cy="3819872"/>
          </a:xfrm>
        </p:spPr>
        <p:txBody>
          <a:bodyPr>
            <a:normAutofit/>
          </a:bodyPr>
          <a:lstStyle/>
          <a:p>
            <a:pPr marL="457200" indent="-457200">
              <a:buFont typeface="+mj-lt"/>
              <a:buAutoNum type="arabicPeriod" startAt="11"/>
            </a:pPr>
            <a:endParaRPr lang="en-CA" dirty="0"/>
          </a:p>
          <a:p>
            <a:pPr marL="457200" indent="-457200">
              <a:buFont typeface="+mj-lt"/>
              <a:buAutoNum type="arabicPeriod" startAt="12"/>
            </a:pPr>
            <a:r>
              <a:rPr lang="en-CA" dirty="0"/>
              <a:t>Based on the emails your professor receives, it might take some time for him/her to reply your email; “</a:t>
            </a:r>
            <a:r>
              <a:rPr lang="en-CA" dirty="0">
                <a:solidFill>
                  <a:schemeClr val="tx2"/>
                </a:solidFill>
              </a:rPr>
              <a:t>be patient</a:t>
            </a:r>
            <a:r>
              <a:rPr lang="en-CA" dirty="0"/>
              <a:t>!”</a:t>
            </a:r>
          </a:p>
          <a:p>
            <a:pPr marL="457200" indent="-457200">
              <a:buFont typeface="+mj-lt"/>
              <a:buAutoNum type="arabicPeriod" startAt="12"/>
            </a:pPr>
            <a:endParaRPr lang="en-CA" dirty="0"/>
          </a:p>
          <a:p>
            <a:pPr marL="457200" indent="-457200">
              <a:buFont typeface="+mj-lt"/>
              <a:buAutoNum type="arabicPeriod" startAt="12"/>
            </a:pPr>
            <a:r>
              <a:rPr lang="en-CA" dirty="0"/>
              <a:t>If you miss a class, your professor is not going to re-teach that to you (even during office hours). You have “</a:t>
            </a:r>
            <a:r>
              <a:rPr lang="en-CA" dirty="0">
                <a:solidFill>
                  <a:schemeClr val="tx2"/>
                </a:solidFill>
              </a:rPr>
              <a:t>some responsibilities for your learning</a:t>
            </a:r>
            <a:r>
              <a:rPr lang="en-CA" dirty="0"/>
              <a:t>.”</a:t>
            </a:r>
          </a:p>
          <a:p>
            <a:pPr marL="457200" indent="-457200">
              <a:buFont typeface="+mj-lt"/>
              <a:buAutoNum type="arabicPeriod" startAt="12"/>
            </a:pPr>
            <a:endParaRPr lang="en-CA" dirty="0"/>
          </a:p>
        </p:txBody>
      </p:sp>
    </p:spTree>
    <p:extLst>
      <p:ext uri="{BB962C8B-B14F-4D97-AF65-F5344CB8AC3E}">
        <p14:creationId xmlns:p14="http://schemas.microsoft.com/office/powerpoint/2010/main" val="2812182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712968" cy="742950"/>
          </a:xfrm>
        </p:spPr>
        <p:txBody>
          <a:bodyPr>
            <a:noAutofit/>
          </a:bodyPr>
          <a:lstStyle/>
          <a:p>
            <a:r>
              <a:rPr lang="en-US" sz="3600" dirty="0">
                <a:solidFill>
                  <a:schemeClr val="accent1"/>
                </a:solidFill>
              </a:rPr>
              <a:t>A Brief Java History</a:t>
            </a:r>
          </a:p>
        </p:txBody>
      </p:sp>
      <p:sp>
        <p:nvSpPr>
          <p:cNvPr id="3" name="Content Placeholder 2"/>
          <p:cNvSpPr>
            <a:spLocks noGrp="1"/>
          </p:cNvSpPr>
          <p:nvPr>
            <p:ph idx="1"/>
          </p:nvPr>
        </p:nvSpPr>
        <p:spPr>
          <a:xfrm>
            <a:off x="179512" y="1200150"/>
            <a:ext cx="8507288" cy="3657600"/>
          </a:xfrm>
        </p:spPr>
        <p:txBody>
          <a:bodyPr/>
          <a:lstStyle/>
          <a:p>
            <a:r>
              <a:rPr lang="en-US" dirty="0"/>
              <a:t>Audio/Visual Learning:</a:t>
            </a:r>
          </a:p>
          <a:p>
            <a:pPr marL="0" indent="0">
              <a:buNone/>
            </a:pPr>
            <a:r>
              <a:rPr lang="en-US" dirty="0">
                <a:hlinkClick r:id="rId2"/>
              </a:rPr>
              <a:t>https://www.lynda.com/Java-tutorials/history-Java/377484/421278-4.html</a:t>
            </a:r>
            <a:endParaRPr lang="en-US" dirty="0"/>
          </a:p>
          <a:p>
            <a:pPr marL="0" indent="0">
              <a:buNone/>
            </a:pPr>
            <a:endParaRPr lang="en-US" dirty="0"/>
          </a:p>
        </p:txBody>
      </p:sp>
    </p:spTree>
    <p:extLst>
      <p:ext uri="{BB962C8B-B14F-4D97-AF65-F5344CB8AC3E}">
        <p14:creationId xmlns:p14="http://schemas.microsoft.com/office/powerpoint/2010/main" val="538437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9755" y="339502"/>
            <a:ext cx="8964488" cy="742950"/>
          </a:xfrm>
        </p:spPr>
        <p:txBody>
          <a:bodyPr>
            <a:noAutofit/>
          </a:bodyPr>
          <a:lstStyle/>
          <a:p>
            <a:r>
              <a:rPr lang="en-US" sz="3600" dirty="0"/>
              <a:t>Some Differences with C++: Portability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389" y="1419622"/>
            <a:ext cx="6049219" cy="2953162"/>
          </a:xfrm>
          <a:prstGeom prst="rect">
            <a:avLst/>
          </a:prstGeom>
        </p:spPr>
      </p:pic>
    </p:spTree>
    <p:extLst>
      <p:ext uri="{BB962C8B-B14F-4D97-AF65-F5344CB8AC3E}">
        <p14:creationId xmlns:p14="http://schemas.microsoft.com/office/powerpoint/2010/main" val="147997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9755" y="339502"/>
            <a:ext cx="8964488" cy="742950"/>
          </a:xfrm>
        </p:spPr>
        <p:txBody>
          <a:bodyPr>
            <a:noAutofit/>
          </a:bodyPr>
          <a:lstStyle/>
          <a:p>
            <a:r>
              <a:rPr lang="en-US" sz="3200" dirty="0"/>
              <a:t>Some Differences with C++: Portability (Cont’d)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169" y="1491630"/>
            <a:ext cx="6087660" cy="3038475"/>
          </a:xfrm>
          <a:prstGeom prst="rect">
            <a:avLst/>
          </a:prstGeom>
        </p:spPr>
      </p:pic>
    </p:spTree>
    <p:extLst>
      <p:ext uri="{BB962C8B-B14F-4D97-AF65-F5344CB8AC3E}">
        <p14:creationId xmlns:p14="http://schemas.microsoft.com/office/powerpoint/2010/main" val="195209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049" y="1082452"/>
            <a:ext cx="3771900" cy="3895725"/>
          </a:xfrm>
          <a:prstGeom prst="rect">
            <a:avLst/>
          </a:prstGeom>
        </p:spPr>
      </p:pic>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a:t>Some Differences with C++: Portability (Cont’d)</a:t>
            </a:r>
            <a:endParaRPr lang="en-US" sz="3200" dirty="0"/>
          </a:p>
        </p:txBody>
      </p:sp>
    </p:spTree>
    <p:extLst>
      <p:ext uri="{BB962C8B-B14F-4D97-AF65-F5344CB8AC3E}">
        <p14:creationId xmlns:p14="http://schemas.microsoft.com/office/powerpoint/2010/main" val="363281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200150"/>
            <a:ext cx="8507288" cy="3657600"/>
          </a:xfrm>
        </p:spPr>
        <p:txBody>
          <a:bodyPr>
            <a:normAutofit fontScale="77500" lnSpcReduction="20000"/>
          </a:bodyPr>
          <a:lstStyle/>
          <a:p>
            <a:r>
              <a:rPr lang="en-US" dirty="0"/>
              <a:t>Being more high level and object oriented</a:t>
            </a:r>
          </a:p>
          <a:p>
            <a:endParaRPr lang="en-US" dirty="0"/>
          </a:p>
          <a:p>
            <a:r>
              <a:rPr lang="en-US" dirty="0"/>
              <a:t>Providing more convenience and security in programming, as in:</a:t>
            </a:r>
          </a:p>
          <a:p>
            <a:endParaRPr lang="en-US" dirty="0"/>
          </a:p>
          <a:p>
            <a:pPr lvl="1">
              <a:buFont typeface="Courier New" panose="02070309020205020404" pitchFamily="49" charset="0"/>
              <a:buChar char="o"/>
            </a:pPr>
            <a:r>
              <a:rPr lang="en-US" dirty="0"/>
              <a:t>Using Local Variables (</a:t>
            </a:r>
            <a:r>
              <a:rPr lang="en-US" dirty="0">
                <a:solidFill>
                  <a:schemeClr val="tx2"/>
                </a:solidFill>
              </a:rPr>
              <a:t>UsingLocalVarWithoutInit.cpp</a:t>
            </a:r>
            <a:r>
              <a:rPr lang="en-US" dirty="0"/>
              <a:t> and </a:t>
            </a:r>
            <a:r>
              <a:rPr lang="en-US" dirty="0">
                <a:solidFill>
                  <a:schemeClr val="tx2"/>
                </a:solidFill>
              </a:rPr>
              <a:t>UsingLocalVarWithoutInit.java</a:t>
            </a:r>
            <a:r>
              <a:rPr lang="en-US" dirty="0"/>
              <a:t>)</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Using Arrays (</a:t>
            </a:r>
            <a:r>
              <a:rPr lang="en-US" dirty="0">
                <a:solidFill>
                  <a:schemeClr val="tx2"/>
                </a:solidFill>
              </a:rPr>
              <a:t>ArrayIndexOutOfBoundsInCPP.cpp</a:t>
            </a:r>
            <a:r>
              <a:rPr lang="en-US" dirty="0"/>
              <a:t> and </a:t>
            </a:r>
            <a:r>
              <a:rPr lang="en-US" dirty="0">
                <a:solidFill>
                  <a:schemeClr val="tx2"/>
                </a:solidFill>
              </a:rPr>
              <a:t>ArrayIndexOutOfBoundsInCPP.java</a:t>
            </a:r>
            <a:r>
              <a:rPr lang="en-US" dirty="0"/>
              <a:t>)</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Using Conditions (</a:t>
            </a:r>
            <a:r>
              <a:rPr lang="en-US" dirty="0">
                <a:solidFill>
                  <a:schemeClr val="tx2"/>
                </a:solidFill>
              </a:rPr>
              <a:t>WhileTest.cpp</a:t>
            </a:r>
            <a:r>
              <a:rPr lang="en-US" dirty="0"/>
              <a:t> and </a:t>
            </a:r>
            <a:r>
              <a:rPr lang="en-US" dirty="0">
                <a:solidFill>
                  <a:schemeClr val="tx2"/>
                </a:solidFill>
              </a:rPr>
              <a:t>WhileTest.java</a:t>
            </a:r>
            <a:r>
              <a:rPr lang="en-US" dirty="0"/>
              <a:t>)</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Pointers, Multiple Inheritance, Operator Overloading, Dynamic Memory Management, etc.</a:t>
            </a:r>
          </a:p>
          <a:p>
            <a:pPr lvl="1">
              <a:buFont typeface="Courier New" panose="02070309020205020404" pitchFamily="49" charset="0"/>
              <a:buChar char="o"/>
            </a:pP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Some Differences with C++: Portability (Cont’d)</a:t>
            </a:r>
          </a:p>
        </p:txBody>
      </p:sp>
    </p:spTree>
    <p:extLst>
      <p:ext uri="{BB962C8B-B14F-4D97-AF65-F5344CB8AC3E}">
        <p14:creationId xmlns:p14="http://schemas.microsoft.com/office/powerpoint/2010/main" val="832544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229600" cy="742950"/>
          </a:xfrm>
        </p:spPr>
        <p:txBody>
          <a:bodyPr>
            <a:noAutofit/>
          </a:bodyPr>
          <a:lstStyle/>
          <a:p>
            <a:r>
              <a:rPr lang="en-US" sz="3600" dirty="0">
                <a:solidFill>
                  <a:schemeClr val="accent1"/>
                </a:solidFill>
              </a:rPr>
              <a:t>Principles and components of Java</a:t>
            </a:r>
          </a:p>
        </p:txBody>
      </p:sp>
      <p:sp>
        <p:nvSpPr>
          <p:cNvPr id="3" name="Content Placeholder 2"/>
          <p:cNvSpPr>
            <a:spLocks noGrp="1"/>
          </p:cNvSpPr>
          <p:nvPr>
            <p:ph idx="1"/>
          </p:nvPr>
        </p:nvSpPr>
        <p:spPr>
          <a:xfrm>
            <a:off x="179512" y="1200150"/>
            <a:ext cx="8507288" cy="3657600"/>
          </a:xfrm>
        </p:spPr>
        <p:txBody>
          <a:bodyPr/>
          <a:lstStyle/>
          <a:p>
            <a:r>
              <a:rPr lang="en-US" dirty="0"/>
              <a:t>Audio/Visual Learning:</a:t>
            </a:r>
          </a:p>
          <a:p>
            <a:pPr marL="0" indent="0">
              <a:buNone/>
            </a:pPr>
            <a:r>
              <a:rPr lang="en-US" dirty="0">
                <a:hlinkClick r:id="rId2"/>
              </a:rPr>
              <a:t>https://www.lynda.com/Java-tutorials/Principles-components-Java/377484/421279-4.html</a:t>
            </a:r>
            <a:endParaRPr lang="en-US" dirty="0"/>
          </a:p>
          <a:p>
            <a:pPr marL="0" indent="0">
              <a:buNone/>
            </a:pPr>
            <a:endParaRPr lang="en-US" dirty="0"/>
          </a:p>
        </p:txBody>
      </p:sp>
    </p:spTree>
    <p:extLst>
      <p:ext uri="{BB962C8B-B14F-4D97-AF65-F5344CB8AC3E}">
        <p14:creationId xmlns:p14="http://schemas.microsoft.com/office/powerpoint/2010/main" val="4220238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Building blocks in a Java program and the Structure of a .java file</a:t>
            </a:r>
          </a:p>
        </p:txBody>
      </p:sp>
      <p:sp>
        <p:nvSpPr>
          <p:cNvPr id="3" name="Content Placeholder 2"/>
          <p:cNvSpPr>
            <a:spLocks noGrp="1"/>
          </p:cNvSpPr>
          <p:nvPr>
            <p:ph idx="1"/>
          </p:nvPr>
        </p:nvSpPr>
        <p:spPr>
          <a:xfrm>
            <a:off x="179512" y="1478352"/>
            <a:ext cx="8507288" cy="3657600"/>
          </a:xfrm>
        </p:spPr>
        <p:txBody>
          <a:bodyPr>
            <a:normAutofit fontScale="92500" lnSpcReduction="20000"/>
          </a:bodyPr>
          <a:lstStyle/>
          <a:p>
            <a:r>
              <a:rPr lang="en-US" dirty="0">
                <a:solidFill>
                  <a:schemeClr val="tx2"/>
                </a:solidFill>
              </a:rPr>
              <a:t>Packages (import), Classes (could be nested), and Methods (can’t be nested)</a:t>
            </a:r>
          </a:p>
          <a:p>
            <a:endParaRPr lang="en-US" dirty="0"/>
          </a:p>
          <a:p>
            <a:r>
              <a:rPr lang="en-US" dirty="0"/>
              <a:t>Structure of a .java file.</a:t>
            </a:r>
          </a:p>
          <a:p>
            <a:endParaRPr lang="en-US" dirty="0"/>
          </a:p>
          <a:p>
            <a:r>
              <a:rPr lang="en-US" dirty="0"/>
              <a:t>Java Naming Conventions (please see the notes part of this slide.)</a:t>
            </a:r>
          </a:p>
          <a:p>
            <a:pPr marL="0" indent="0">
              <a:buNone/>
            </a:pPr>
            <a:endParaRPr lang="en-US" dirty="0"/>
          </a:p>
          <a:p>
            <a:r>
              <a:rPr lang="en-US" dirty="0">
                <a:solidFill>
                  <a:schemeClr val="accent1"/>
                </a:solidFill>
              </a:rPr>
              <a:t>Java syntax and compilation; Audio/Visual Leaning:</a:t>
            </a:r>
          </a:p>
          <a:p>
            <a:pPr marL="0" indent="0">
              <a:buNone/>
            </a:pPr>
            <a:r>
              <a:rPr lang="en-US" dirty="0">
                <a:hlinkClick r:id="rId3"/>
              </a:rPr>
              <a:t>https://www.lynda.com/Java-tutorials/Java-syntax-compilation/377484/421280-4.html</a:t>
            </a:r>
            <a:endParaRPr lang="en-US" dirty="0"/>
          </a:p>
        </p:txBody>
      </p:sp>
    </p:spTree>
    <p:extLst>
      <p:ext uri="{BB962C8B-B14F-4D97-AF65-F5344CB8AC3E}">
        <p14:creationId xmlns:p14="http://schemas.microsoft.com/office/powerpoint/2010/main" val="345987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640960" cy="742950"/>
          </a:xfrm>
        </p:spPr>
        <p:txBody>
          <a:bodyPr>
            <a:noAutofit/>
          </a:bodyPr>
          <a:lstStyle/>
          <a:p>
            <a:r>
              <a:rPr lang="en-US" sz="3600" dirty="0"/>
              <a:t>How to install JDK and Eclipse, Brief intro to Eclipse IDE, and Getting Started with Java</a:t>
            </a:r>
          </a:p>
        </p:txBody>
      </p:sp>
      <p:sp>
        <p:nvSpPr>
          <p:cNvPr id="3" name="Content Placeholder 2"/>
          <p:cNvSpPr>
            <a:spLocks noGrp="1"/>
          </p:cNvSpPr>
          <p:nvPr>
            <p:ph idx="1"/>
          </p:nvPr>
        </p:nvSpPr>
        <p:spPr>
          <a:xfrm>
            <a:off x="179512" y="1419622"/>
            <a:ext cx="8712968" cy="3657600"/>
          </a:xfrm>
        </p:spPr>
        <p:txBody>
          <a:bodyPr>
            <a:normAutofit fontScale="70000" lnSpcReduction="20000"/>
          </a:bodyPr>
          <a:lstStyle/>
          <a:p>
            <a:r>
              <a:rPr lang="en-US" dirty="0">
                <a:solidFill>
                  <a:schemeClr val="accent1"/>
                </a:solidFill>
              </a:rPr>
              <a:t>Audio/Visual Learning:</a:t>
            </a:r>
          </a:p>
          <a:p>
            <a:pPr marL="0" indent="0">
              <a:buNone/>
            </a:pPr>
            <a:r>
              <a:rPr lang="en-US" dirty="0">
                <a:hlinkClick r:id="rId3"/>
              </a:rPr>
              <a:t>https://www.lynda.com/Java-tutorials/Installing-Java-Windows/377484/421284-4.html</a:t>
            </a:r>
            <a:endParaRPr lang="en-US" dirty="0"/>
          </a:p>
          <a:p>
            <a:pPr marL="0" indent="0">
              <a:buNone/>
            </a:pPr>
            <a:endParaRPr lang="en-US" dirty="0"/>
          </a:p>
          <a:p>
            <a:r>
              <a:rPr lang="en-US" dirty="0"/>
              <a:t>Eclipse: The IDE we use for the course (</a:t>
            </a:r>
            <a:r>
              <a:rPr lang="en-US" dirty="0">
                <a:hlinkClick r:id="rId4"/>
              </a:rPr>
              <a:t>http://eclipse.org/downloads/</a:t>
            </a:r>
            <a:r>
              <a:rPr lang="en-US" dirty="0"/>
              <a:t>)</a:t>
            </a:r>
          </a:p>
          <a:p>
            <a:pPr marL="0" indent="0">
              <a:buNone/>
            </a:pPr>
            <a:endParaRPr lang="en-US" dirty="0"/>
          </a:p>
          <a:p>
            <a:r>
              <a:rPr lang="en-US" dirty="0">
                <a:solidFill>
                  <a:schemeClr val="accent1"/>
                </a:solidFill>
              </a:rPr>
              <a:t>Audio/Visual Learning:</a:t>
            </a:r>
          </a:p>
          <a:p>
            <a:pPr marL="0" indent="0">
              <a:buNone/>
            </a:pPr>
            <a:r>
              <a:rPr lang="en-US" dirty="0">
                <a:hlinkClick r:id="rId5"/>
              </a:rPr>
              <a:t>https://www.lynda.com/Java-tutorials/Hello-World/377484/421290-4.html</a:t>
            </a:r>
            <a:endParaRPr lang="en-US" dirty="0"/>
          </a:p>
          <a:p>
            <a:pPr marL="0" indent="0">
              <a:buNone/>
            </a:pPr>
            <a:endParaRPr lang="en-US" dirty="0"/>
          </a:p>
          <a:p>
            <a:r>
              <a:rPr lang="en-US" dirty="0"/>
              <a:t>Writing your first Java program with/without using IDE (</a:t>
            </a:r>
            <a:r>
              <a:rPr lang="en-US" dirty="0">
                <a:solidFill>
                  <a:schemeClr val="tx2"/>
                </a:solidFill>
              </a:rPr>
              <a:t>If you have problems compiling or running your program, please read</a:t>
            </a:r>
            <a:r>
              <a:rPr lang="en-US" dirty="0"/>
              <a:t> </a:t>
            </a:r>
            <a:r>
              <a:rPr lang="en-US" dirty="0">
                <a:hlinkClick r:id="rId6"/>
              </a:rPr>
              <a:t>this tutorial</a:t>
            </a:r>
            <a:r>
              <a:rPr lang="en-US" dirty="0"/>
              <a:t> </a:t>
            </a:r>
            <a:r>
              <a:rPr lang="en-US" dirty="0">
                <a:solidFill>
                  <a:schemeClr val="tx2"/>
                </a:solidFill>
              </a:rPr>
              <a:t>about potential solutions</a:t>
            </a:r>
            <a:r>
              <a:rPr lang="en-US" dirty="0"/>
              <a:t>)</a:t>
            </a:r>
          </a:p>
          <a:p>
            <a:endParaRPr lang="en-US" dirty="0"/>
          </a:p>
          <a:p>
            <a:r>
              <a:rPr lang="en-US" dirty="0"/>
              <a:t>Please see the notes part of this slide for some important Java terminologies and steps in developing java applications.</a:t>
            </a:r>
          </a:p>
        </p:txBody>
      </p:sp>
    </p:spTree>
    <p:extLst>
      <p:ext uri="{BB962C8B-B14F-4D97-AF65-F5344CB8AC3E}">
        <p14:creationId xmlns:p14="http://schemas.microsoft.com/office/powerpoint/2010/main" val="3242169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640960" cy="742950"/>
          </a:xfrm>
        </p:spPr>
        <p:txBody>
          <a:bodyPr>
            <a:noAutofit/>
          </a:bodyPr>
          <a:lstStyle/>
          <a:p>
            <a:r>
              <a:rPr lang="en-US" sz="3600" dirty="0">
                <a:solidFill>
                  <a:schemeClr val="accent1"/>
                </a:solidFill>
              </a:rPr>
              <a:t>JRE and JDK</a:t>
            </a:r>
          </a:p>
        </p:txBody>
      </p:sp>
      <p:sp>
        <p:nvSpPr>
          <p:cNvPr id="3" name="Content Placeholder 2"/>
          <p:cNvSpPr>
            <a:spLocks noGrp="1"/>
          </p:cNvSpPr>
          <p:nvPr>
            <p:ph idx="1"/>
          </p:nvPr>
        </p:nvSpPr>
        <p:spPr>
          <a:xfrm>
            <a:off x="179512" y="987574"/>
            <a:ext cx="8784976" cy="4089648"/>
          </a:xfrm>
        </p:spPr>
        <p:txBody>
          <a:bodyPr>
            <a:normAutofit fontScale="77500" lnSpcReduction="20000"/>
          </a:bodyPr>
          <a:lstStyle/>
          <a:p>
            <a:pPr marL="0" indent="0">
              <a:buNone/>
            </a:pPr>
            <a:r>
              <a:rPr lang="en-US" dirty="0"/>
              <a:t>Select all statements that are true about </a:t>
            </a:r>
            <a:r>
              <a:rPr lang="en-US" b="1" dirty="0"/>
              <a:t>JDK (Java Development Kit)</a:t>
            </a:r>
            <a:r>
              <a:rPr lang="en-US" dirty="0"/>
              <a:t> and </a:t>
            </a:r>
            <a:r>
              <a:rPr lang="en-US" b="1" dirty="0"/>
              <a:t>JRE (Java Runtime Environment):</a:t>
            </a:r>
          </a:p>
          <a:p>
            <a:pPr marL="0" indent="0">
              <a:buNone/>
            </a:pPr>
            <a:endParaRPr lang="en-US" b="1" dirty="0"/>
          </a:p>
          <a:p>
            <a:pPr marL="457200" indent="-457200">
              <a:buFont typeface="+mj-lt"/>
              <a:buAutoNum type="arabicPeriod"/>
            </a:pPr>
            <a:r>
              <a:rPr lang="en-US" dirty="0"/>
              <a:t>Each JDK contains one (or more) JRE’s along with the various development tools like the Java compiler, deployment tools, debuggers, development libraries, etc.</a:t>
            </a:r>
          </a:p>
          <a:p>
            <a:pPr marL="457200" indent="-457200">
              <a:buFont typeface="+mj-lt"/>
              <a:buAutoNum type="arabicPeriod"/>
            </a:pPr>
            <a:endParaRPr lang="en-US" dirty="0"/>
          </a:p>
          <a:p>
            <a:pPr marL="457200" indent="-457200">
              <a:buFont typeface="+mj-lt"/>
              <a:buAutoNum type="arabicPeriod"/>
            </a:pPr>
            <a:r>
              <a:rPr lang="en-US" dirty="0"/>
              <a:t>JDK does not contain JRE.</a:t>
            </a:r>
          </a:p>
          <a:p>
            <a:pPr marL="457200" indent="-457200">
              <a:buFont typeface="+mj-lt"/>
              <a:buAutoNum type="arabicPeriod"/>
            </a:pPr>
            <a:endParaRPr lang="en-US" dirty="0"/>
          </a:p>
          <a:p>
            <a:pPr marL="457200" indent="-457200">
              <a:buFont typeface="+mj-lt"/>
              <a:buAutoNum type="arabicPeriod"/>
            </a:pPr>
            <a:r>
              <a:rPr lang="en-US" dirty="0"/>
              <a:t>The JDK is a bundle of software that one can use to develop Java based software.</a:t>
            </a:r>
          </a:p>
          <a:p>
            <a:pPr marL="457200" indent="-457200">
              <a:buFont typeface="+mj-lt"/>
              <a:buAutoNum type="arabicPeriod"/>
            </a:pPr>
            <a:endParaRPr lang="en-US" dirty="0"/>
          </a:p>
          <a:p>
            <a:pPr marL="457200" indent="-457200">
              <a:buFont typeface="+mj-lt"/>
              <a:buAutoNum type="arabicPeriod"/>
            </a:pPr>
            <a:r>
              <a:rPr lang="en-US" dirty="0"/>
              <a:t>The JRE includes the JVM (Java Virtual Machine), which is what actually interprets the byte code and runs your program, but JDK does not include JVM.</a:t>
            </a:r>
          </a:p>
        </p:txBody>
      </p:sp>
    </p:spTree>
    <p:extLst>
      <p:ext uri="{BB962C8B-B14F-4D97-AF65-F5344CB8AC3E}">
        <p14:creationId xmlns:p14="http://schemas.microsoft.com/office/powerpoint/2010/main" val="3949157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400050"/>
            <a:ext cx="8363272" cy="742950"/>
          </a:xfrm>
        </p:spPr>
        <p:txBody>
          <a:bodyPr>
            <a:normAutofit/>
          </a:bodyPr>
          <a:lstStyle/>
          <a:p>
            <a:r>
              <a:rPr lang="en-US" dirty="0"/>
              <a:t>Goals of JAC444 (what will you learn?)</a:t>
            </a:r>
            <a:endParaRPr lang="en-CA" dirty="0"/>
          </a:p>
        </p:txBody>
      </p:sp>
      <p:sp>
        <p:nvSpPr>
          <p:cNvPr id="5" name="Content Placeholder 4"/>
          <p:cNvSpPr>
            <a:spLocks noGrp="1"/>
          </p:cNvSpPr>
          <p:nvPr>
            <p:ph sz="half" idx="1"/>
          </p:nvPr>
        </p:nvSpPr>
        <p:spPr>
          <a:xfrm>
            <a:off x="323528" y="1419622"/>
            <a:ext cx="8640960" cy="3837016"/>
          </a:xfrm>
        </p:spPr>
        <p:txBody>
          <a:bodyPr>
            <a:normAutofit fontScale="62500" lnSpcReduction="20000"/>
          </a:bodyPr>
          <a:lstStyle/>
          <a:p>
            <a:r>
              <a:rPr lang="en-CA" dirty="0"/>
              <a:t>JAC444 tries to make you a better Java programmer by making you familiar with:</a:t>
            </a:r>
          </a:p>
          <a:p>
            <a:endParaRPr lang="en-CA" dirty="0"/>
          </a:p>
          <a:p>
            <a:pPr lvl="1">
              <a:buFont typeface="Courier New" panose="02070309020205020404" pitchFamily="49" charset="0"/>
              <a:buChar char="o"/>
            </a:pPr>
            <a:r>
              <a:rPr lang="en-US" sz="2500" dirty="0"/>
              <a:t>“</a:t>
            </a:r>
            <a:r>
              <a:rPr lang="en-US" sz="2500" dirty="0">
                <a:solidFill>
                  <a:schemeClr val="tx2"/>
                </a:solidFill>
              </a:rPr>
              <a:t>Basic concepts in Java Programming</a:t>
            </a:r>
            <a:r>
              <a:rPr lang="en-US" sz="2500" dirty="0"/>
              <a:t>” using “</a:t>
            </a:r>
            <a:r>
              <a:rPr lang="en-US" sz="2500" dirty="0">
                <a:solidFill>
                  <a:schemeClr val="tx2"/>
                </a:solidFill>
              </a:rPr>
              <a:t>your previous experiences in programming</a:t>
            </a:r>
            <a:r>
              <a:rPr lang="en-US" sz="2500" dirty="0"/>
              <a:t>”</a:t>
            </a:r>
            <a:r>
              <a:rPr lang="en-CA" sz="2500" dirty="0"/>
              <a:t> and by noting the “</a:t>
            </a:r>
            <a:r>
              <a:rPr lang="en-CA" sz="2500" dirty="0">
                <a:solidFill>
                  <a:schemeClr val="tx2"/>
                </a:solidFill>
              </a:rPr>
              <a:t>differences</a:t>
            </a:r>
            <a:r>
              <a:rPr lang="en-CA" sz="2500" dirty="0"/>
              <a:t>” in Java.</a:t>
            </a:r>
          </a:p>
          <a:p>
            <a:pPr lvl="1">
              <a:buFont typeface="Courier New" panose="02070309020205020404" pitchFamily="49" charset="0"/>
              <a:buChar char="o"/>
            </a:pPr>
            <a:endParaRPr lang="en-CA" sz="2500" dirty="0"/>
          </a:p>
          <a:p>
            <a:pPr lvl="1">
              <a:buFont typeface="Courier New" panose="02070309020205020404" pitchFamily="49" charset="0"/>
              <a:buChar char="o"/>
            </a:pPr>
            <a:r>
              <a:rPr lang="en-CA" sz="2500" dirty="0"/>
              <a:t>Emphasizing “</a:t>
            </a:r>
            <a:r>
              <a:rPr lang="en-CA" sz="2500" dirty="0">
                <a:solidFill>
                  <a:schemeClr val="tx2"/>
                </a:solidFill>
              </a:rPr>
              <a:t>how to develop good habits and skills to become better Java programmers</a:t>
            </a:r>
            <a:r>
              <a:rPr lang="en-CA" sz="2500" dirty="0"/>
              <a:t>”.</a:t>
            </a:r>
          </a:p>
          <a:p>
            <a:pPr lvl="1">
              <a:buFont typeface="Courier New" panose="02070309020205020404" pitchFamily="49" charset="0"/>
              <a:buChar char="o"/>
            </a:pPr>
            <a:endParaRPr lang="en-CA" dirty="0"/>
          </a:p>
          <a:p>
            <a:pPr lvl="1">
              <a:buFont typeface="Courier New" panose="02070309020205020404" pitchFamily="49" charset="0"/>
              <a:buChar char="o"/>
            </a:pPr>
            <a:r>
              <a:rPr lang="en-CA" dirty="0"/>
              <a:t>“</a:t>
            </a:r>
            <a:r>
              <a:rPr lang="en-CA" dirty="0">
                <a:solidFill>
                  <a:schemeClr val="tx2"/>
                </a:solidFill>
              </a:rPr>
              <a:t>Basic OO terminology and concepts in Java</a:t>
            </a:r>
            <a:r>
              <a:rPr lang="en-CA" dirty="0"/>
              <a:t>”: Abstraction, Encapsulation, Inheritance, Polymorphism, etc.</a:t>
            </a:r>
          </a:p>
          <a:p>
            <a:pPr lvl="1">
              <a:buFont typeface="Courier New" panose="02070309020205020404" pitchFamily="49" charset="0"/>
              <a:buChar char="o"/>
            </a:pPr>
            <a:endParaRPr lang="en-CA" dirty="0"/>
          </a:p>
          <a:p>
            <a:pPr lvl="1">
              <a:buFont typeface="Courier New" panose="02070309020205020404" pitchFamily="49" charset="0"/>
              <a:buChar char="o"/>
            </a:pPr>
            <a:r>
              <a:rPr lang="en-CA" dirty="0"/>
              <a:t>“</a:t>
            </a:r>
            <a:r>
              <a:rPr lang="en-CA" dirty="0">
                <a:solidFill>
                  <a:schemeClr val="tx2"/>
                </a:solidFill>
              </a:rPr>
              <a:t>Basic Functional Programming terminology and concepts in Java</a:t>
            </a:r>
            <a:r>
              <a:rPr lang="en-CA" dirty="0"/>
              <a:t>”: Functional Interfaces, Lambda Expressions, Method references, Streams, etc.</a:t>
            </a:r>
          </a:p>
          <a:p>
            <a:pPr lvl="1">
              <a:buFont typeface="Courier New" panose="02070309020205020404" pitchFamily="49" charset="0"/>
              <a:buChar char="o"/>
            </a:pPr>
            <a:endParaRPr lang="en-CA" dirty="0"/>
          </a:p>
          <a:p>
            <a:pPr lvl="1">
              <a:buFont typeface="Courier New" panose="02070309020205020404" pitchFamily="49" charset="0"/>
              <a:buChar char="o"/>
            </a:pPr>
            <a:r>
              <a:rPr lang="en-CA" dirty="0"/>
              <a:t>Some “</a:t>
            </a:r>
            <a:r>
              <a:rPr lang="en-CA" dirty="0">
                <a:solidFill>
                  <a:schemeClr val="tx2"/>
                </a:solidFill>
              </a:rPr>
              <a:t>advanced Java terminology and concepts</a:t>
            </a:r>
            <a:r>
              <a:rPr lang="en-CA" dirty="0"/>
              <a:t>”: Multi-threading, Networking, RMI, Swing, JavaFX, JDBC, Design Patterns, etc.</a:t>
            </a:r>
          </a:p>
        </p:txBody>
      </p:sp>
    </p:spTree>
    <p:extLst>
      <p:ext uri="{BB962C8B-B14F-4D97-AF65-F5344CB8AC3E}">
        <p14:creationId xmlns:p14="http://schemas.microsoft.com/office/powerpoint/2010/main" val="4246995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640960" cy="742950"/>
          </a:xfrm>
        </p:spPr>
        <p:txBody>
          <a:bodyPr>
            <a:noAutofit/>
          </a:bodyPr>
          <a:lstStyle/>
          <a:p>
            <a:r>
              <a:rPr lang="en-US" sz="3600" dirty="0">
                <a:solidFill>
                  <a:schemeClr val="accent1"/>
                </a:solidFill>
              </a:rPr>
              <a:t>Main Method</a:t>
            </a:r>
          </a:p>
        </p:txBody>
      </p:sp>
      <p:sp>
        <p:nvSpPr>
          <p:cNvPr id="3" name="Content Placeholder 2"/>
          <p:cNvSpPr>
            <a:spLocks noGrp="1"/>
          </p:cNvSpPr>
          <p:nvPr>
            <p:ph idx="1"/>
          </p:nvPr>
        </p:nvSpPr>
        <p:spPr>
          <a:xfrm>
            <a:off x="179512" y="1419622"/>
            <a:ext cx="8507288" cy="3657600"/>
          </a:xfrm>
        </p:spPr>
        <p:txBody>
          <a:bodyPr>
            <a:normAutofit lnSpcReduction="10000"/>
          </a:bodyPr>
          <a:lstStyle/>
          <a:p>
            <a:pPr marL="0" indent="0">
              <a:buNone/>
            </a:pPr>
            <a:r>
              <a:rPr lang="en-US" b="1" cap="all" dirty="0"/>
              <a:t>JAVA PROGRAM ENTRY POINT</a:t>
            </a:r>
          </a:p>
          <a:p>
            <a:pPr marL="0" indent="0">
              <a:buNone/>
            </a:pPr>
            <a:endParaRPr lang="en-US" b="1" cap="all" dirty="0"/>
          </a:p>
          <a:p>
            <a:pPr marL="0" indent="0">
              <a:buNone/>
            </a:pPr>
            <a:r>
              <a:rPr lang="en-US" dirty="0"/>
              <a:t>Would the following program compile? If yes, does it run?</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public class Question {</a:t>
            </a:r>
          </a:p>
          <a:p>
            <a:pPr marL="0" indent="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("Can I see this?");</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24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0448" y="316632"/>
            <a:ext cx="8229600" cy="742950"/>
          </a:xfrm>
        </p:spPr>
        <p:txBody>
          <a:bodyPr>
            <a:noAutofit/>
          </a:bodyPr>
          <a:lstStyle/>
          <a:p>
            <a:r>
              <a:rPr lang="en-US" sz="3600" dirty="0"/>
              <a:t>Overview of Primitive data types in Java</a:t>
            </a:r>
          </a:p>
        </p:txBody>
      </p:sp>
      <p:sp>
        <p:nvSpPr>
          <p:cNvPr id="3" name="Content Placeholder 2"/>
          <p:cNvSpPr>
            <a:spLocks noGrp="1"/>
          </p:cNvSpPr>
          <p:nvPr>
            <p:ph idx="1"/>
          </p:nvPr>
        </p:nvSpPr>
        <p:spPr>
          <a:xfrm>
            <a:off x="150448" y="1635646"/>
            <a:ext cx="8507288" cy="3644322"/>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pPr>
              <a:buFont typeface="Wingdings" panose="05000000000000000000" pitchFamily="2" charset="2"/>
              <a:buChar char="ü"/>
            </a:pPr>
            <a:r>
              <a:rPr lang="en-US" sz="1800" dirty="0"/>
              <a:t>Check </a:t>
            </a:r>
            <a:r>
              <a:rPr lang="en-US" sz="1800" dirty="0">
                <a:solidFill>
                  <a:schemeClr val="tx2"/>
                </a:solidFill>
              </a:rPr>
              <a:t>WrongBoolean.java</a:t>
            </a:r>
            <a:r>
              <a:rPr lang="en-US" sz="1800" dirty="0"/>
              <a:t> and please see the notes part of this slide.</a:t>
            </a:r>
            <a:endParaRPr lang="en-US" sz="1800" dirty="0">
              <a:solidFill>
                <a:schemeClr val="tx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5604249"/>
              </p:ext>
            </p:extLst>
          </p:nvPr>
        </p:nvGraphicFramePr>
        <p:xfrm>
          <a:off x="323528" y="1058115"/>
          <a:ext cx="7128792" cy="3462339"/>
        </p:xfrm>
        <a:graphic>
          <a:graphicData uri="http://schemas.openxmlformats.org/drawingml/2006/table">
            <a:tbl>
              <a:tblPr firstRow="1" firstCol="1" bandRow="1"/>
              <a:tblGrid>
                <a:gridCol w="3564396">
                  <a:extLst>
                    <a:ext uri="{9D8B030D-6E8A-4147-A177-3AD203B41FA5}">
                      <a16:colId xmlns:a16="http://schemas.microsoft.com/office/drawing/2014/main" val="20000"/>
                    </a:ext>
                  </a:extLst>
                </a:gridCol>
                <a:gridCol w="3564396">
                  <a:extLst>
                    <a:ext uri="{9D8B030D-6E8A-4147-A177-3AD203B41FA5}">
                      <a16:colId xmlns:a16="http://schemas.microsoft.com/office/drawing/2014/main" val="20001"/>
                    </a:ext>
                  </a:extLst>
                </a:gridCol>
              </a:tblGrid>
              <a:tr h="1531733">
                <a:tc>
                  <a:txBody>
                    <a:bodyPr/>
                    <a:lstStyle/>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byte</a:t>
                      </a:r>
                    </a:p>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short </a:t>
                      </a:r>
                    </a:p>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err="1">
                          <a:effectLst/>
                          <a:latin typeface="Arial" panose="020B0604020202020204" pitchFamily="34" charset="0"/>
                          <a:ea typeface="Calibri" panose="020F0502020204030204" pitchFamily="34" charset="0"/>
                          <a:cs typeface="Arial" panose="020B0604020202020204" pitchFamily="34" charset="0"/>
                        </a:rPr>
                        <a:t>int</a:t>
                      </a:r>
                      <a:r>
                        <a:rPr lang="en-US" sz="2000" dirty="0">
                          <a:effectLst/>
                          <a:latin typeface="Arial" panose="020B0604020202020204" pitchFamily="34" charset="0"/>
                          <a:ea typeface="Calibri" panose="020F0502020204030204" pitchFamily="34" charset="0"/>
                          <a:cs typeface="Arial" panose="020B0604020202020204" pitchFamily="34" charset="0"/>
                        </a:rPr>
                        <a:t> </a:t>
                      </a:r>
                    </a:p>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long</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8-bit two's complement </a:t>
                      </a:r>
                    </a:p>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16-bit two's complement </a:t>
                      </a:r>
                    </a:p>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32-bit two's complement </a:t>
                      </a:r>
                    </a:p>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64-bit two's complement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731947">
                <a:tc>
                  <a:txBody>
                    <a:bodyPr/>
                    <a:lstStyle/>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float </a:t>
                      </a:r>
                    </a:p>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double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32-bit IEEE 754 floating point </a:t>
                      </a:r>
                    </a:p>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64-bit IEEE 754 floating point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332054">
                <a:tc>
                  <a:txBody>
                    <a:bodyPr/>
                    <a:lstStyle/>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char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nSpc>
                          <a:spcPts val="1680"/>
                        </a:lnSpc>
                        <a:spcBef>
                          <a:spcPts val="0"/>
                        </a:spcBef>
                        <a:spcAft>
                          <a:spcPts val="800"/>
                        </a:spcAft>
                      </a:pP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16-bit Unicode character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91312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a:t>Overview of Primitive data types in Java (Cont’d)</a:t>
            </a:r>
          </a:p>
        </p:txBody>
      </p:sp>
      <p:sp>
        <p:nvSpPr>
          <p:cNvPr id="3" name="Content Placeholder 2"/>
          <p:cNvSpPr>
            <a:spLocks noGrp="1"/>
          </p:cNvSpPr>
          <p:nvPr>
            <p:ph idx="1"/>
          </p:nvPr>
        </p:nvSpPr>
        <p:spPr>
          <a:xfrm>
            <a:off x="179512" y="1478352"/>
            <a:ext cx="8507288" cy="36576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a:buFont typeface="Wingdings" panose="05000000000000000000" pitchFamily="2" charset="2"/>
              <a:buChar char="ü"/>
            </a:pPr>
            <a:endParaRPr lang="en-US" dirty="0"/>
          </a:p>
        </p:txBody>
      </p:sp>
      <p:sp>
        <p:nvSpPr>
          <p:cNvPr id="2" name="Rectangle 1"/>
          <p:cNvSpPr/>
          <p:nvPr/>
        </p:nvSpPr>
        <p:spPr>
          <a:xfrm>
            <a:off x="4664" y="888635"/>
            <a:ext cx="9031832" cy="4247317"/>
          </a:xfrm>
          <a:prstGeom prst="rect">
            <a:avLst/>
          </a:prstGeom>
        </p:spPr>
        <p:txBody>
          <a:bodyPr wrap="square">
            <a:spAutoFit/>
          </a:bodyPr>
          <a:lstStyle/>
          <a:p>
            <a:pPr marL="285750" indent="-285750">
              <a:buFont typeface="Wingdings" panose="05000000000000000000" pitchFamily="2" charset="2"/>
              <a:buChar char="v"/>
            </a:pPr>
            <a:r>
              <a:rPr lang="en-US" dirty="0"/>
              <a:t>Java has build-in primitives to support </a:t>
            </a:r>
            <a:r>
              <a:rPr lang="en-US" dirty="0" err="1"/>
              <a:t>boolean</a:t>
            </a:r>
            <a:r>
              <a:rPr lang="en-US" dirty="0"/>
              <a:t>, character, integer and</a:t>
            </a:r>
          </a:p>
          <a:p>
            <a:r>
              <a:rPr lang="en-US" dirty="0"/>
              <a:t>floating-point values.</a:t>
            </a:r>
          </a:p>
          <a:p>
            <a:r>
              <a:rPr lang="en-US" dirty="0"/>
              <a:t>------------------------------------------------------------------------------------------</a:t>
            </a:r>
          </a:p>
          <a:p>
            <a:r>
              <a:rPr lang="en-US" dirty="0" err="1"/>
              <a:t>boolean</a:t>
            </a:r>
            <a:r>
              <a:rPr lang="en-US" dirty="0"/>
              <a:t> either true or false                                   </a:t>
            </a:r>
            <a:r>
              <a:rPr lang="en-US" dirty="0" err="1"/>
              <a:t>boolean</a:t>
            </a:r>
            <a:r>
              <a:rPr lang="en-US" dirty="0"/>
              <a:t> b = true;</a:t>
            </a:r>
          </a:p>
          <a:p>
            <a:r>
              <a:rPr lang="en-US" dirty="0"/>
              <a:t>------------------------------------------------------------------------------------------</a:t>
            </a:r>
          </a:p>
          <a:p>
            <a:r>
              <a:rPr lang="en-US" dirty="0"/>
              <a:t>Char 16-bit Unicode character                             char </a:t>
            </a:r>
            <a:r>
              <a:rPr lang="en-US" dirty="0" err="1"/>
              <a:t>ch</a:t>
            </a:r>
            <a:r>
              <a:rPr lang="en-US" dirty="0"/>
              <a:t> = ‘J’;</a:t>
            </a:r>
          </a:p>
          <a:p>
            <a:r>
              <a:rPr lang="en-US" dirty="0"/>
              <a:t>------------------------------------------------------------------------------------------</a:t>
            </a:r>
          </a:p>
          <a:p>
            <a:r>
              <a:rPr lang="en-US" dirty="0"/>
              <a:t>byte 8-bit integer (signed)                                     byte </a:t>
            </a:r>
            <a:r>
              <a:rPr lang="en-US" dirty="0" err="1"/>
              <a:t>bt</a:t>
            </a:r>
            <a:r>
              <a:rPr lang="en-US" dirty="0"/>
              <a:t> = 127;</a:t>
            </a:r>
          </a:p>
          <a:p>
            <a:r>
              <a:rPr lang="en-US" dirty="0"/>
              <a:t>short 16-bit integer (signed)                                  short </a:t>
            </a:r>
            <a:r>
              <a:rPr lang="en-US" dirty="0" err="1"/>
              <a:t>sh</a:t>
            </a:r>
            <a:r>
              <a:rPr lang="en-US" dirty="0"/>
              <a:t> = 32767;</a:t>
            </a:r>
          </a:p>
          <a:p>
            <a:r>
              <a:rPr lang="en-US" dirty="0" err="1"/>
              <a:t>int</a:t>
            </a:r>
            <a:r>
              <a:rPr lang="en-US" dirty="0"/>
              <a:t> 32-bit integer (signed)                                      </a:t>
            </a:r>
            <a:r>
              <a:rPr lang="en-US" dirty="0" err="1"/>
              <a:t>int</a:t>
            </a:r>
            <a:r>
              <a:rPr lang="en-US" dirty="0"/>
              <a:t> </a:t>
            </a:r>
            <a:r>
              <a:rPr lang="en-US" dirty="0" err="1"/>
              <a:t>i</a:t>
            </a:r>
            <a:r>
              <a:rPr lang="en-US" dirty="0"/>
              <a:t> = 2147483647;</a:t>
            </a:r>
          </a:p>
          <a:p>
            <a:r>
              <a:rPr lang="en-US" dirty="0"/>
              <a:t>long 64-bit integer (signed)                                   long l = 9223372036854775807L;</a:t>
            </a:r>
          </a:p>
          <a:p>
            <a:r>
              <a:rPr lang="en-US" dirty="0"/>
              <a:t>-------------------------------------------------------------------------------------------</a:t>
            </a:r>
          </a:p>
          <a:p>
            <a:r>
              <a:rPr lang="en-US" dirty="0"/>
              <a:t>float 32-bit floating-point (IEEE 754-1985)            float f = 1.0f;</a:t>
            </a:r>
          </a:p>
          <a:p>
            <a:r>
              <a:rPr lang="en-US" dirty="0"/>
              <a:t>double 64-bit floating-point (IEEE 754-1985)        double d = 1.e-1;</a:t>
            </a:r>
          </a:p>
          <a:p>
            <a:r>
              <a:rPr lang="en-US" dirty="0"/>
              <a:t>-------------------------------------------------------------------------------------------</a:t>
            </a:r>
          </a:p>
        </p:txBody>
      </p:sp>
    </p:spTree>
    <p:extLst>
      <p:ext uri="{BB962C8B-B14F-4D97-AF65-F5344CB8AC3E}">
        <p14:creationId xmlns:p14="http://schemas.microsoft.com/office/powerpoint/2010/main" val="3007235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a:solidFill>
                  <a:schemeClr val="accent1"/>
                </a:solidFill>
              </a:rPr>
              <a:t>Overview of Primitive data types in Java (Cont’d)</a:t>
            </a:r>
          </a:p>
        </p:txBody>
      </p:sp>
      <p:sp>
        <p:nvSpPr>
          <p:cNvPr id="3" name="Content Placeholder 2"/>
          <p:cNvSpPr>
            <a:spLocks noGrp="1"/>
          </p:cNvSpPr>
          <p:nvPr>
            <p:ph idx="1"/>
          </p:nvPr>
        </p:nvSpPr>
        <p:spPr>
          <a:xfrm>
            <a:off x="107504" y="1131590"/>
            <a:ext cx="8856984" cy="3744416"/>
          </a:xfrm>
        </p:spPr>
        <p:txBody>
          <a:bodyPr>
            <a:normAutofit fontScale="92500" lnSpcReduction="20000"/>
          </a:bodyPr>
          <a:lstStyle/>
          <a:p>
            <a:pPr marL="0" indent="0">
              <a:buNone/>
            </a:pPr>
            <a:r>
              <a:rPr lang="en-US" sz="2000" b="1" cap="all" dirty="0"/>
              <a:t>BYTE RANGE VALUES</a:t>
            </a:r>
            <a:endParaRPr lang="en-US" sz="2000" b="1" dirty="0"/>
          </a:p>
          <a:p>
            <a:endParaRPr lang="en-US" dirty="0"/>
          </a:p>
          <a:p>
            <a:pPr marL="0" indent="0">
              <a:buNone/>
            </a:pPr>
            <a:r>
              <a:rPr lang="en-US" dirty="0"/>
              <a:t>What is the range of a byte value in Java?</a:t>
            </a:r>
          </a:p>
          <a:p>
            <a:endParaRPr lang="en-US" dirty="0"/>
          </a:p>
          <a:p>
            <a:pPr>
              <a:buFont typeface="Courier New" panose="02070309020205020404" pitchFamily="49" charset="0"/>
              <a:buChar char="o"/>
            </a:pPr>
            <a:r>
              <a:rPr lang="en-US" dirty="0"/>
              <a:t>0..255</a:t>
            </a:r>
          </a:p>
          <a:p>
            <a:pPr>
              <a:buFont typeface="Courier New" panose="02070309020205020404" pitchFamily="49" charset="0"/>
              <a:buChar char="o"/>
            </a:pPr>
            <a:endParaRPr lang="en-US" dirty="0"/>
          </a:p>
          <a:p>
            <a:pPr>
              <a:buFont typeface="Courier New" panose="02070309020205020404" pitchFamily="49" charset="0"/>
              <a:buChar char="o"/>
            </a:pPr>
            <a:r>
              <a:rPr lang="en-US" dirty="0"/>
              <a:t>It depends on compiler</a:t>
            </a:r>
          </a:p>
          <a:p>
            <a:pPr>
              <a:buFont typeface="Courier New" panose="02070309020205020404" pitchFamily="49" charset="0"/>
              <a:buChar char="o"/>
            </a:pPr>
            <a:endParaRPr lang="en-US" dirty="0"/>
          </a:p>
          <a:p>
            <a:pPr>
              <a:buFont typeface="Courier New" panose="02070309020205020404" pitchFamily="49" charset="0"/>
              <a:buChar char="o"/>
            </a:pPr>
            <a:r>
              <a:rPr lang="en-US" dirty="0"/>
              <a:t>-128..127</a:t>
            </a:r>
          </a:p>
          <a:p>
            <a:pPr>
              <a:buFont typeface="Courier New" panose="02070309020205020404" pitchFamily="49" charset="0"/>
              <a:buChar char="o"/>
            </a:pPr>
            <a:endParaRPr lang="en-US" dirty="0"/>
          </a:p>
          <a:p>
            <a:pPr>
              <a:buFont typeface="Courier New" panose="02070309020205020404" pitchFamily="49" charset="0"/>
              <a:buChar char="o"/>
            </a:pPr>
            <a:r>
              <a:rPr lang="en-US" dirty="0"/>
              <a:t>It depends on 32/64 Operating System.</a:t>
            </a:r>
          </a:p>
          <a:p>
            <a:endParaRPr lang="en-US" dirty="0"/>
          </a:p>
          <a:p>
            <a:endParaRPr lang="en-US" dirty="0"/>
          </a:p>
          <a:p>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512893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a:solidFill>
                  <a:schemeClr val="accent1"/>
                </a:solidFill>
              </a:rPr>
              <a:t>Overview of Primitive data types in Java (Cont’d)</a:t>
            </a:r>
          </a:p>
        </p:txBody>
      </p:sp>
      <p:sp>
        <p:nvSpPr>
          <p:cNvPr id="3" name="Content Placeholder 2"/>
          <p:cNvSpPr>
            <a:spLocks noGrp="1"/>
          </p:cNvSpPr>
          <p:nvPr>
            <p:ph idx="1"/>
          </p:nvPr>
        </p:nvSpPr>
        <p:spPr>
          <a:xfrm>
            <a:off x="107504" y="1131590"/>
            <a:ext cx="8856984" cy="3744416"/>
          </a:xfrm>
        </p:spPr>
        <p:txBody>
          <a:bodyPr>
            <a:normAutofit fontScale="85000" lnSpcReduction="10000"/>
          </a:bodyPr>
          <a:lstStyle/>
          <a:p>
            <a:pPr marL="0" indent="0">
              <a:buNone/>
            </a:pPr>
            <a:r>
              <a:rPr lang="en-US" sz="2000" b="1" cap="all" dirty="0"/>
              <a:t>TWO'S COMPLEMENT</a:t>
            </a:r>
          </a:p>
          <a:p>
            <a:pPr marL="0" indent="0">
              <a:buNone/>
            </a:pPr>
            <a:endParaRPr lang="en-US" b="1" dirty="0"/>
          </a:p>
          <a:p>
            <a:pPr marL="0" indent="0">
              <a:buNone/>
            </a:pPr>
            <a:r>
              <a:rPr lang="en-US" dirty="0"/>
              <a:t>If the two's complement value of a byte x is 11111011, What is the value of x?</a:t>
            </a:r>
          </a:p>
          <a:p>
            <a:pPr marL="0" indent="0">
              <a:buNone/>
            </a:pPr>
            <a:endParaRPr lang="en-US" dirty="0"/>
          </a:p>
          <a:p>
            <a:pPr>
              <a:buFont typeface="Courier New" panose="02070309020205020404" pitchFamily="49" charset="0"/>
              <a:buChar char="o"/>
            </a:pPr>
            <a:r>
              <a:rPr lang="en-US" dirty="0"/>
              <a:t>5</a:t>
            </a:r>
          </a:p>
          <a:p>
            <a:pPr>
              <a:buFont typeface="Courier New" panose="02070309020205020404" pitchFamily="49" charset="0"/>
              <a:buChar char="o"/>
            </a:pPr>
            <a:endParaRPr lang="en-US" dirty="0"/>
          </a:p>
          <a:p>
            <a:pPr>
              <a:buFont typeface="Courier New" panose="02070309020205020404" pitchFamily="49" charset="0"/>
              <a:buChar char="o"/>
            </a:pPr>
            <a:r>
              <a:rPr lang="en-US" dirty="0"/>
              <a:t>-7</a:t>
            </a:r>
          </a:p>
          <a:p>
            <a:pPr>
              <a:buFont typeface="Courier New" panose="02070309020205020404" pitchFamily="49" charset="0"/>
              <a:buChar char="o"/>
            </a:pPr>
            <a:endParaRPr lang="en-US" dirty="0"/>
          </a:p>
          <a:p>
            <a:pPr>
              <a:buFont typeface="Courier New" panose="02070309020205020404" pitchFamily="49" charset="0"/>
              <a:buChar char="o"/>
            </a:pPr>
            <a:r>
              <a:rPr lang="en-US" dirty="0"/>
              <a:t>-5</a:t>
            </a:r>
          </a:p>
          <a:p>
            <a:pPr>
              <a:buFont typeface="Courier New" panose="02070309020205020404" pitchFamily="49" charset="0"/>
              <a:buChar char="o"/>
            </a:pPr>
            <a:endParaRPr lang="en-US" dirty="0"/>
          </a:p>
          <a:p>
            <a:pPr>
              <a:buFont typeface="Courier New" panose="02070309020205020404" pitchFamily="49" charset="0"/>
              <a:buChar char="o"/>
            </a:pPr>
            <a:r>
              <a:rPr lang="en-US" dirty="0"/>
              <a:t>7</a:t>
            </a:r>
          </a:p>
          <a:p>
            <a:endParaRPr lang="en-US" dirty="0"/>
          </a:p>
          <a:p>
            <a:endParaRPr lang="en-US" dirty="0"/>
          </a:p>
          <a:p>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2601355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a:solidFill>
                  <a:schemeClr val="accent1"/>
                </a:solidFill>
              </a:rPr>
              <a:t>Overview of Primitive data types in Java (Cont’d)</a:t>
            </a:r>
          </a:p>
        </p:txBody>
      </p:sp>
      <p:sp>
        <p:nvSpPr>
          <p:cNvPr id="3" name="Content Placeholder 2"/>
          <p:cNvSpPr>
            <a:spLocks noGrp="1"/>
          </p:cNvSpPr>
          <p:nvPr>
            <p:ph idx="1"/>
          </p:nvPr>
        </p:nvSpPr>
        <p:spPr>
          <a:xfrm>
            <a:off x="107504" y="1131590"/>
            <a:ext cx="8856984" cy="3744416"/>
          </a:xfrm>
        </p:spPr>
        <p:txBody>
          <a:bodyPr>
            <a:normAutofit fontScale="92500" lnSpcReduction="20000"/>
          </a:bodyPr>
          <a:lstStyle/>
          <a:p>
            <a:pPr marL="0" indent="0">
              <a:buNone/>
            </a:pPr>
            <a:r>
              <a:rPr lang="en-US" sz="2000" b="1" cap="all" dirty="0"/>
              <a:t>Char DEFAULT VALUE</a:t>
            </a:r>
          </a:p>
          <a:p>
            <a:pPr marL="0" indent="0">
              <a:buNone/>
            </a:pPr>
            <a:endParaRPr lang="en-US" b="1" dirty="0"/>
          </a:p>
          <a:p>
            <a:pPr marL="0" indent="0">
              <a:buNone/>
            </a:pPr>
            <a:r>
              <a:rPr lang="en-US" dirty="0"/>
              <a:t>What is the default value of a char?</a:t>
            </a:r>
          </a:p>
          <a:p>
            <a:pPr marL="0" indent="0">
              <a:buNone/>
            </a:pPr>
            <a:endParaRPr lang="en-US" dirty="0"/>
          </a:p>
          <a:p>
            <a:pPr>
              <a:buFont typeface="Courier New" panose="02070309020205020404" pitchFamily="49" charset="0"/>
              <a:buChar char="o"/>
            </a:pPr>
            <a:r>
              <a:rPr lang="en-US" dirty="0"/>
              <a:t>Empty</a:t>
            </a:r>
          </a:p>
          <a:p>
            <a:pPr>
              <a:buFont typeface="Courier New" panose="02070309020205020404" pitchFamily="49" charset="0"/>
              <a:buChar char="o"/>
            </a:pPr>
            <a:endParaRPr lang="en-US" dirty="0"/>
          </a:p>
          <a:p>
            <a:pPr>
              <a:buFont typeface="Courier New" panose="02070309020205020404" pitchFamily="49" charset="0"/>
              <a:buChar char="o"/>
            </a:pPr>
            <a:r>
              <a:rPr lang="en-US" dirty="0"/>
              <a:t>it depends on memory location</a:t>
            </a:r>
          </a:p>
          <a:p>
            <a:pPr>
              <a:buFont typeface="Courier New" panose="02070309020205020404" pitchFamily="49" charset="0"/>
              <a:buChar char="o"/>
            </a:pPr>
            <a:endParaRPr lang="en-US" dirty="0"/>
          </a:p>
          <a:p>
            <a:pPr>
              <a:buFont typeface="Courier New" panose="02070309020205020404" pitchFamily="49" charset="0"/>
              <a:buChar char="o"/>
            </a:pPr>
            <a:r>
              <a:rPr lang="en-US" dirty="0"/>
              <a:t>\u0000</a:t>
            </a:r>
          </a:p>
          <a:p>
            <a:pPr>
              <a:buFont typeface="Courier New" panose="02070309020205020404" pitchFamily="49" charset="0"/>
              <a:buChar char="o"/>
            </a:pPr>
            <a:endParaRPr lang="en-US" dirty="0"/>
          </a:p>
          <a:p>
            <a:pPr>
              <a:buFont typeface="Courier New" panose="02070309020205020404" pitchFamily="49" charset="0"/>
              <a:buChar char="o"/>
            </a:pPr>
            <a:r>
              <a:rPr lang="en-US" dirty="0"/>
              <a:t>\x0000</a:t>
            </a:r>
          </a:p>
          <a:p>
            <a:endParaRPr lang="en-US" dirty="0"/>
          </a:p>
          <a:p>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827089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a:solidFill>
                  <a:schemeClr val="accent1"/>
                </a:solidFill>
              </a:rPr>
              <a:t>Overview of Primitive data types in Java (Cont’d)</a:t>
            </a:r>
          </a:p>
        </p:txBody>
      </p:sp>
      <p:sp>
        <p:nvSpPr>
          <p:cNvPr id="3" name="Content Placeholder 2"/>
          <p:cNvSpPr>
            <a:spLocks noGrp="1"/>
          </p:cNvSpPr>
          <p:nvPr>
            <p:ph idx="1"/>
          </p:nvPr>
        </p:nvSpPr>
        <p:spPr>
          <a:xfrm>
            <a:off x="107504" y="1131590"/>
            <a:ext cx="8856984" cy="3744416"/>
          </a:xfrm>
        </p:spPr>
        <p:txBody>
          <a:bodyPr>
            <a:normAutofit fontScale="92500" lnSpcReduction="20000"/>
          </a:bodyPr>
          <a:lstStyle/>
          <a:p>
            <a:pPr marL="0" indent="0">
              <a:buNone/>
            </a:pPr>
            <a:r>
              <a:rPr lang="en-US" sz="2000" b="1" cap="all" dirty="0"/>
              <a:t>UNICODE</a:t>
            </a:r>
          </a:p>
          <a:p>
            <a:pPr marL="0" indent="0">
              <a:buNone/>
            </a:pPr>
            <a:endParaRPr lang="en-US" sz="2100" b="1" cap="all" dirty="0"/>
          </a:p>
          <a:p>
            <a:pPr marL="0" indent="0">
              <a:buNone/>
            </a:pPr>
            <a:r>
              <a:rPr lang="en-US" dirty="0"/>
              <a:t>What is Unicode? Select the answer that matches:</a:t>
            </a:r>
          </a:p>
          <a:p>
            <a:pPr marL="0" indent="0">
              <a:buNone/>
            </a:pPr>
            <a:endParaRPr lang="en-US" dirty="0"/>
          </a:p>
          <a:p>
            <a:pPr marL="457200" indent="-457200">
              <a:buFont typeface="+mj-lt"/>
              <a:buAutoNum type="arabicPeriod"/>
            </a:pPr>
            <a:r>
              <a:rPr lang="en-US" dirty="0"/>
              <a:t>An international encoding standard for use with different languages</a:t>
            </a:r>
          </a:p>
          <a:p>
            <a:pPr marL="457200" indent="-457200">
              <a:buFont typeface="+mj-lt"/>
              <a:buAutoNum type="arabicPeriod"/>
            </a:pPr>
            <a:endParaRPr lang="en-US" dirty="0"/>
          </a:p>
          <a:p>
            <a:pPr marL="457200" indent="-457200">
              <a:buFont typeface="+mj-lt"/>
              <a:buAutoNum type="arabicPeriod"/>
            </a:pPr>
            <a:r>
              <a:rPr lang="en-US" dirty="0"/>
              <a:t>It uses 7 bits for each character</a:t>
            </a:r>
          </a:p>
          <a:p>
            <a:pPr marL="457200" indent="-457200">
              <a:buFont typeface="+mj-lt"/>
              <a:buAutoNum type="arabicPeriod"/>
            </a:pPr>
            <a:endParaRPr lang="en-US" dirty="0"/>
          </a:p>
          <a:p>
            <a:pPr marL="457200" indent="-457200">
              <a:buFont typeface="+mj-lt"/>
              <a:buAutoNum type="arabicPeriod"/>
            </a:pPr>
            <a:r>
              <a:rPr lang="en-US" dirty="0"/>
              <a:t>It uses 16 bits, which means that it can represent more than 65,000 unique characters</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38670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a:solidFill>
                  <a:schemeClr val="accent1"/>
                </a:solidFill>
              </a:rPr>
              <a:t>Overview of Primitive data types in Java (Cont’d)</a:t>
            </a:r>
          </a:p>
        </p:txBody>
      </p:sp>
      <p:sp>
        <p:nvSpPr>
          <p:cNvPr id="3" name="Content Placeholder 2"/>
          <p:cNvSpPr>
            <a:spLocks noGrp="1"/>
          </p:cNvSpPr>
          <p:nvPr>
            <p:ph idx="1"/>
          </p:nvPr>
        </p:nvSpPr>
        <p:spPr>
          <a:xfrm>
            <a:off x="107504" y="1131590"/>
            <a:ext cx="8856984" cy="3744416"/>
          </a:xfrm>
        </p:spPr>
        <p:txBody>
          <a:bodyPr>
            <a:normAutofit fontScale="92500" lnSpcReduction="10000"/>
          </a:bodyPr>
          <a:lstStyle/>
          <a:p>
            <a:pPr marL="0" indent="0">
              <a:buNone/>
            </a:pPr>
            <a:r>
              <a:rPr lang="en-US" sz="2100" b="1" cap="all" dirty="0"/>
              <a:t>Char DECLARATION</a:t>
            </a:r>
          </a:p>
          <a:p>
            <a:pPr marL="0" indent="0">
              <a:buNone/>
            </a:pPr>
            <a:endParaRPr lang="en-US" sz="2100" b="1" cap="all" dirty="0"/>
          </a:p>
          <a:p>
            <a:pPr marL="0" indent="0">
              <a:buNone/>
            </a:pPr>
            <a:r>
              <a:rPr lang="en-US" dirty="0"/>
              <a:t>How could one declare and initialize a variable of type char in Java?</a:t>
            </a:r>
          </a:p>
          <a:p>
            <a:pPr marL="0" indent="0">
              <a:buNone/>
            </a:pPr>
            <a:endParaRPr lang="en-US" dirty="0"/>
          </a:p>
          <a:p>
            <a:pPr marL="457200" indent="-457200">
              <a:buFont typeface="+mj-lt"/>
              <a:buAutoNum type="arabicPeriod"/>
            </a:pPr>
            <a:r>
              <a:rPr lang="en-US" dirty="0"/>
              <a:t>char c1 = 'java';</a:t>
            </a:r>
          </a:p>
          <a:p>
            <a:pPr marL="457200" indent="-457200">
              <a:buFont typeface="+mj-lt"/>
              <a:buAutoNum type="arabicPeriod"/>
            </a:pPr>
            <a:r>
              <a:rPr lang="en-US" dirty="0"/>
              <a:t>char c2 = \u0123;</a:t>
            </a:r>
          </a:p>
          <a:p>
            <a:pPr marL="457200" indent="-457200">
              <a:buFont typeface="+mj-lt"/>
              <a:buAutoNum type="arabicPeriod"/>
            </a:pPr>
            <a:r>
              <a:rPr lang="en-US" dirty="0"/>
              <a:t>char c3 = 01230;</a:t>
            </a:r>
          </a:p>
          <a:p>
            <a:pPr marL="457200" indent="-457200">
              <a:buFont typeface="+mj-lt"/>
              <a:buAutoNum type="arabicPeriod"/>
            </a:pPr>
            <a:r>
              <a:rPr lang="en-US" dirty="0"/>
              <a:t>char c4 = '\</a:t>
            </a:r>
            <a:r>
              <a:rPr lang="en-US" dirty="0" err="1"/>
              <a:t>ibafe</a:t>
            </a:r>
            <a:r>
              <a:rPr lang="en-US" dirty="0"/>
              <a:t>';</a:t>
            </a:r>
          </a:p>
          <a:p>
            <a:pPr marL="457200" indent="-457200">
              <a:buFont typeface="+mj-lt"/>
              <a:buAutoNum type="arabicPeriod"/>
            </a:pPr>
            <a:r>
              <a:rPr lang="en-US" dirty="0"/>
              <a:t>char c5 = '\</a:t>
            </a:r>
            <a:r>
              <a:rPr lang="en-US" dirty="0" err="1"/>
              <a:t>ubafe</a:t>
            </a:r>
            <a:r>
              <a:rPr lang="en-US" dirty="0"/>
              <a:t>';</a:t>
            </a:r>
          </a:p>
          <a:p>
            <a:pPr marL="457200" indent="-457200">
              <a:buFont typeface="+mj-lt"/>
              <a:buAutoNum type="arabicPeriod"/>
            </a:pPr>
            <a:r>
              <a:rPr lang="en-US" dirty="0"/>
              <a:t>char c6 = 0xbafe;</a:t>
            </a:r>
          </a:p>
          <a:p>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23933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Overview of Operators in Java</a:t>
            </a:r>
          </a:p>
        </p:txBody>
      </p:sp>
      <p:sp>
        <p:nvSpPr>
          <p:cNvPr id="3" name="Content Placeholder 2"/>
          <p:cNvSpPr>
            <a:spLocks noGrp="1"/>
          </p:cNvSpPr>
          <p:nvPr>
            <p:ph idx="1"/>
          </p:nvPr>
        </p:nvSpPr>
        <p:spPr>
          <a:xfrm>
            <a:off x="179512" y="1478352"/>
            <a:ext cx="8507288" cy="3657600"/>
          </a:xfrm>
        </p:spPr>
        <p:txBody>
          <a:bodyPr>
            <a:normAutofit lnSpcReduction="10000"/>
          </a:bodyPr>
          <a:lstStyle/>
          <a:p>
            <a:r>
              <a:rPr lang="en-US" dirty="0">
                <a:solidFill>
                  <a:schemeClr val="tx2"/>
                </a:solidFill>
              </a:rPr>
              <a:t>All the familiar C and C++ operators apply in Java</a:t>
            </a:r>
            <a:r>
              <a:rPr lang="en-US" dirty="0"/>
              <a:t>.</a:t>
            </a:r>
          </a:p>
          <a:p>
            <a:endParaRPr lang="en-US" dirty="0"/>
          </a:p>
          <a:p>
            <a:r>
              <a:rPr lang="en-US" dirty="0"/>
              <a:t>The Java programming language has no unsigned data types, so the </a:t>
            </a:r>
            <a:r>
              <a:rPr lang="en-US" dirty="0">
                <a:solidFill>
                  <a:schemeClr val="tx2"/>
                </a:solidFill>
              </a:rPr>
              <a:t>&gt;&gt;&gt; operator has been added to the language to indicate an unsigned (logical) right shift</a:t>
            </a:r>
            <a:r>
              <a:rPr lang="en-US" dirty="0"/>
              <a:t>.</a:t>
            </a:r>
          </a:p>
          <a:p>
            <a:endParaRPr lang="en-US" dirty="0"/>
          </a:p>
          <a:p>
            <a:r>
              <a:rPr lang="en-US" dirty="0"/>
              <a:t>Java also uses the </a:t>
            </a:r>
            <a:r>
              <a:rPr lang="en-US" dirty="0">
                <a:solidFill>
                  <a:schemeClr val="tx2"/>
                </a:solidFill>
              </a:rPr>
              <a:t>+ operator for string concatenation</a:t>
            </a:r>
            <a:r>
              <a:rPr lang="en-US" dirty="0"/>
              <a:t>; concatenation will be covered later, in the discussion on strings.</a:t>
            </a:r>
          </a:p>
        </p:txBody>
      </p:sp>
    </p:spTree>
    <p:extLst>
      <p:ext uri="{BB962C8B-B14F-4D97-AF65-F5344CB8AC3E}">
        <p14:creationId xmlns:p14="http://schemas.microsoft.com/office/powerpoint/2010/main" val="2182858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Overview of Operators in Java (Cont’d)</a:t>
            </a:r>
          </a:p>
        </p:txBody>
      </p:sp>
      <p:pic>
        <p:nvPicPr>
          <p:cNvPr id="3" name="Picture 2"/>
          <p:cNvPicPr>
            <a:picLocks noChangeAspect="1"/>
          </p:cNvPicPr>
          <p:nvPr/>
        </p:nvPicPr>
        <p:blipFill>
          <a:blip r:embed="rId3"/>
          <a:stretch>
            <a:fillRect/>
          </a:stretch>
        </p:blipFill>
        <p:spPr>
          <a:xfrm>
            <a:off x="1769892" y="1059582"/>
            <a:ext cx="5048840" cy="4007517"/>
          </a:xfrm>
          <a:prstGeom prst="rect">
            <a:avLst/>
          </a:prstGeom>
        </p:spPr>
      </p:pic>
    </p:spTree>
    <p:extLst>
      <p:ext uri="{BB962C8B-B14F-4D97-AF65-F5344CB8AC3E}">
        <p14:creationId xmlns:p14="http://schemas.microsoft.com/office/powerpoint/2010/main" val="190194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1520" y="267494"/>
            <a:ext cx="7704856" cy="742950"/>
          </a:xfrm>
        </p:spPr>
        <p:txBody>
          <a:bodyPr/>
          <a:lstStyle/>
          <a:p>
            <a:r>
              <a:rPr lang="en-CA" dirty="0"/>
              <a:t>Weekly Lectures</a:t>
            </a:r>
          </a:p>
        </p:txBody>
      </p:sp>
      <p:sp>
        <p:nvSpPr>
          <p:cNvPr id="6" name="Content Placeholder 5"/>
          <p:cNvSpPr>
            <a:spLocks noGrp="1"/>
          </p:cNvSpPr>
          <p:nvPr>
            <p:ph idx="1"/>
          </p:nvPr>
        </p:nvSpPr>
        <p:spPr>
          <a:xfrm>
            <a:off x="251520" y="1086928"/>
            <a:ext cx="5976664" cy="4032448"/>
          </a:xfrm>
        </p:spPr>
        <p:txBody>
          <a:bodyPr>
            <a:normAutofit fontScale="85000" lnSpcReduction="10000"/>
          </a:bodyPr>
          <a:lstStyle/>
          <a:p>
            <a:r>
              <a:rPr lang="en-US" dirty="0"/>
              <a:t>This course </a:t>
            </a:r>
            <a:r>
              <a:rPr lang="en-US" dirty="0">
                <a:solidFill>
                  <a:schemeClr val="tx2"/>
                </a:solidFill>
              </a:rPr>
              <a:t>will not introduce you to OO concepts</a:t>
            </a:r>
            <a:r>
              <a:rPr lang="en-US" dirty="0"/>
              <a:t>, therefore you must be proficient in OO concepts from C++ programming language. The recommended pre-requisite is the successful completion of OOP344.</a:t>
            </a:r>
            <a:endParaRPr lang="en-CA" dirty="0"/>
          </a:p>
          <a:p>
            <a:endParaRPr lang="en-CA" dirty="0"/>
          </a:p>
          <a:p>
            <a:r>
              <a:rPr lang="en-CA" dirty="0"/>
              <a:t>Lectures are going to be pre-recorded, but I would be online to answer your questions.</a:t>
            </a:r>
          </a:p>
          <a:p>
            <a:endParaRPr lang="en-CA" dirty="0"/>
          </a:p>
          <a:p>
            <a:r>
              <a:rPr lang="en-CA" dirty="0">
                <a:solidFill>
                  <a:schemeClr val="tx2"/>
                </a:solidFill>
              </a:rPr>
              <a:t>Mute your Mics in online class.</a:t>
            </a:r>
            <a:endParaRPr lang="en-CA" dirty="0"/>
          </a:p>
          <a:p>
            <a:pPr marL="0" indent="0">
              <a:buNone/>
            </a:pPr>
            <a:endParaRPr lang="en-CA" dirty="0"/>
          </a:p>
          <a:p>
            <a:r>
              <a:rPr lang="en-CA" dirty="0">
                <a:solidFill>
                  <a:schemeClr val="tx2"/>
                </a:solidFill>
              </a:rPr>
              <a:t>Your best resource would be Oracle’s online Java tutorials at </a:t>
            </a:r>
            <a:r>
              <a:rPr lang="en-CA" dirty="0">
                <a:hlinkClick r:id="rId3"/>
              </a:rPr>
              <a:t>http://docs.oracle.com/javase/tutorial/</a:t>
            </a:r>
            <a:endParaRPr lang="en-CA" dirty="0"/>
          </a:p>
        </p:txBody>
      </p:sp>
      <p:pic>
        <p:nvPicPr>
          <p:cNvPr id="2051" name="Picture 3" descr="C:\Users\dhr\AppData\Local\Microsoft\Windows\INetCache\IE\X9KBJFMO\lecture-with-audience[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1938" y="1491631"/>
            <a:ext cx="2749825"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442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Overview of Operators in Java (Cont’d)</a:t>
            </a:r>
          </a:p>
        </p:txBody>
      </p:sp>
      <p:pic>
        <p:nvPicPr>
          <p:cNvPr id="2" name="Picture 1"/>
          <p:cNvPicPr>
            <a:picLocks noChangeAspect="1"/>
          </p:cNvPicPr>
          <p:nvPr/>
        </p:nvPicPr>
        <p:blipFill>
          <a:blip r:embed="rId3"/>
          <a:stretch>
            <a:fillRect/>
          </a:stretch>
        </p:blipFill>
        <p:spPr>
          <a:xfrm>
            <a:off x="1302535" y="1059582"/>
            <a:ext cx="5839537" cy="3972941"/>
          </a:xfrm>
          <a:prstGeom prst="rect">
            <a:avLst/>
          </a:prstGeom>
        </p:spPr>
      </p:pic>
    </p:spTree>
    <p:extLst>
      <p:ext uri="{BB962C8B-B14F-4D97-AF65-F5344CB8AC3E}">
        <p14:creationId xmlns:p14="http://schemas.microsoft.com/office/powerpoint/2010/main" val="2939292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Overview of Operators in Java (Cont’d)</a:t>
            </a:r>
          </a:p>
        </p:txBody>
      </p:sp>
      <p:pic>
        <p:nvPicPr>
          <p:cNvPr id="3" name="Picture 2"/>
          <p:cNvPicPr>
            <a:picLocks noChangeAspect="1"/>
          </p:cNvPicPr>
          <p:nvPr/>
        </p:nvPicPr>
        <p:blipFill>
          <a:blip r:embed="rId3"/>
          <a:stretch>
            <a:fillRect/>
          </a:stretch>
        </p:blipFill>
        <p:spPr>
          <a:xfrm>
            <a:off x="1093968" y="915566"/>
            <a:ext cx="6256672" cy="4109411"/>
          </a:xfrm>
          <a:prstGeom prst="rect">
            <a:avLst/>
          </a:prstGeom>
        </p:spPr>
      </p:pic>
    </p:spTree>
    <p:extLst>
      <p:ext uri="{BB962C8B-B14F-4D97-AF65-F5344CB8AC3E}">
        <p14:creationId xmlns:p14="http://schemas.microsoft.com/office/powerpoint/2010/main" val="1657852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Overview of Operators in Java (Cont’d)</a:t>
            </a:r>
          </a:p>
        </p:txBody>
      </p:sp>
      <p:pic>
        <p:nvPicPr>
          <p:cNvPr id="2" name="Picture 1"/>
          <p:cNvPicPr>
            <a:picLocks noChangeAspect="1"/>
          </p:cNvPicPr>
          <p:nvPr/>
        </p:nvPicPr>
        <p:blipFill>
          <a:blip r:embed="rId3"/>
          <a:stretch>
            <a:fillRect/>
          </a:stretch>
        </p:blipFill>
        <p:spPr>
          <a:xfrm>
            <a:off x="1635188" y="987574"/>
            <a:ext cx="5174232" cy="3990619"/>
          </a:xfrm>
          <a:prstGeom prst="rect">
            <a:avLst/>
          </a:prstGeom>
        </p:spPr>
      </p:pic>
    </p:spTree>
    <p:extLst>
      <p:ext uri="{BB962C8B-B14F-4D97-AF65-F5344CB8AC3E}">
        <p14:creationId xmlns:p14="http://schemas.microsoft.com/office/powerpoint/2010/main" val="3851465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Overview of Operators in Java (Cont’d)</a:t>
            </a:r>
          </a:p>
        </p:txBody>
      </p:sp>
      <p:pic>
        <p:nvPicPr>
          <p:cNvPr id="3" name="Picture 2"/>
          <p:cNvPicPr>
            <a:picLocks noChangeAspect="1"/>
          </p:cNvPicPr>
          <p:nvPr/>
        </p:nvPicPr>
        <p:blipFill>
          <a:blip r:embed="rId3"/>
          <a:stretch>
            <a:fillRect/>
          </a:stretch>
        </p:blipFill>
        <p:spPr>
          <a:xfrm>
            <a:off x="1206029" y="937818"/>
            <a:ext cx="6032549" cy="4185617"/>
          </a:xfrm>
          <a:prstGeom prst="rect">
            <a:avLst/>
          </a:prstGeom>
        </p:spPr>
      </p:pic>
    </p:spTree>
    <p:extLst>
      <p:ext uri="{BB962C8B-B14F-4D97-AF65-F5344CB8AC3E}">
        <p14:creationId xmlns:p14="http://schemas.microsoft.com/office/powerpoint/2010/main" val="21547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Overview of Operators in Java (Cont’d)</a:t>
            </a:r>
          </a:p>
        </p:txBody>
      </p:sp>
      <p:pic>
        <p:nvPicPr>
          <p:cNvPr id="2" name="Picture 1"/>
          <p:cNvPicPr>
            <a:picLocks noChangeAspect="1"/>
          </p:cNvPicPr>
          <p:nvPr/>
        </p:nvPicPr>
        <p:blipFill>
          <a:blip r:embed="rId3"/>
          <a:stretch>
            <a:fillRect/>
          </a:stretch>
        </p:blipFill>
        <p:spPr>
          <a:xfrm>
            <a:off x="1233972" y="1034998"/>
            <a:ext cx="5976664" cy="4046700"/>
          </a:xfrm>
          <a:prstGeom prst="rect">
            <a:avLst/>
          </a:prstGeom>
        </p:spPr>
      </p:pic>
    </p:spTree>
    <p:extLst>
      <p:ext uri="{BB962C8B-B14F-4D97-AF65-F5344CB8AC3E}">
        <p14:creationId xmlns:p14="http://schemas.microsoft.com/office/powerpoint/2010/main" val="3914848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Overview of Operators in Java (Cont’d)</a:t>
            </a:r>
          </a:p>
        </p:txBody>
      </p:sp>
      <p:sp>
        <p:nvSpPr>
          <p:cNvPr id="9" name="Rectangle 8"/>
          <p:cNvSpPr/>
          <p:nvPr/>
        </p:nvSpPr>
        <p:spPr>
          <a:xfrm>
            <a:off x="204233" y="1275606"/>
            <a:ext cx="8784976" cy="3693319"/>
          </a:xfrm>
          <a:prstGeom prst="rect">
            <a:avLst/>
          </a:prstGeom>
        </p:spPr>
        <p:txBody>
          <a:bodyPr wrap="square">
            <a:spAutoFit/>
          </a:bodyPr>
          <a:lstStyle/>
          <a:p>
            <a:r>
              <a:rPr lang="en-US" b="1" dirty="0"/>
              <a:t>TERNARY OPERATOR</a:t>
            </a:r>
          </a:p>
          <a:p>
            <a:r>
              <a:rPr lang="en-US" dirty="0"/>
              <a:t> </a:t>
            </a:r>
          </a:p>
          <a:p>
            <a:r>
              <a:rPr lang="en-US" dirty="0"/>
              <a:t>Given the expression </a:t>
            </a:r>
            <a:r>
              <a:rPr lang="en-US" u="sng" dirty="0"/>
              <a:t>a = x ? b : c;</a:t>
            </a:r>
            <a:r>
              <a:rPr lang="en-US" dirty="0"/>
              <a:t> which statements are true?</a:t>
            </a:r>
          </a:p>
          <a:p>
            <a:endParaRPr lang="en-US" dirty="0"/>
          </a:p>
          <a:p>
            <a:r>
              <a:rPr lang="en-US" dirty="0"/>
              <a:t>1- The types of the expressions b and c must be compatible and are made identical through conversion</a:t>
            </a:r>
          </a:p>
          <a:p>
            <a:endParaRPr lang="en-US" dirty="0"/>
          </a:p>
          <a:p>
            <a:r>
              <a:rPr lang="en-US" dirty="0"/>
              <a:t>2- The type of the expression x must be </a:t>
            </a:r>
            <a:r>
              <a:rPr lang="en-US" dirty="0" err="1"/>
              <a:t>boolean</a:t>
            </a:r>
            <a:r>
              <a:rPr lang="en-US" dirty="0"/>
              <a:t>.</a:t>
            </a:r>
          </a:p>
          <a:p>
            <a:endParaRPr lang="en-US" dirty="0"/>
          </a:p>
          <a:p>
            <a:r>
              <a:rPr lang="en-US" dirty="0"/>
              <a:t>3- The type of the expressions b and c must be assignment compatible with the type of a.</a:t>
            </a:r>
          </a:p>
          <a:p>
            <a:endParaRPr lang="en-US" dirty="0"/>
          </a:p>
          <a:p>
            <a:r>
              <a:rPr lang="en-US" dirty="0"/>
              <a:t>4- The value assigned to a will be b if x is true or will be c if x is false.</a:t>
            </a:r>
          </a:p>
        </p:txBody>
      </p:sp>
    </p:spTree>
    <p:extLst>
      <p:ext uri="{BB962C8B-B14F-4D97-AF65-F5344CB8AC3E}">
        <p14:creationId xmlns:p14="http://schemas.microsoft.com/office/powerpoint/2010/main" val="953690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Overview of Operators in Java (Cont’d)</a:t>
            </a:r>
          </a:p>
        </p:txBody>
      </p:sp>
      <p:sp>
        <p:nvSpPr>
          <p:cNvPr id="9" name="Rectangle 8"/>
          <p:cNvSpPr/>
          <p:nvPr/>
        </p:nvSpPr>
        <p:spPr>
          <a:xfrm>
            <a:off x="179512" y="1200150"/>
            <a:ext cx="8784976" cy="4524315"/>
          </a:xfrm>
          <a:prstGeom prst="rect">
            <a:avLst/>
          </a:prstGeom>
        </p:spPr>
        <p:txBody>
          <a:bodyPr wrap="square">
            <a:spAutoFit/>
          </a:bodyPr>
          <a:lstStyle/>
          <a:p>
            <a:r>
              <a:rPr lang="en-US" b="1" dirty="0"/>
              <a:t>TERNARY NESTED OPERATOR</a:t>
            </a:r>
          </a:p>
          <a:p>
            <a:endParaRPr lang="en-US" b="1" dirty="0"/>
          </a:p>
          <a:p>
            <a:r>
              <a:rPr lang="en-US" dirty="0"/>
              <a:t>Given the Java code</a:t>
            </a:r>
          </a:p>
          <a:p>
            <a:endParaRPr lang="en-US" dirty="0"/>
          </a:p>
          <a:p>
            <a:r>
              <a:rPr lang="en-US" dirty="0">
                <a:latin typeface="Courier New" panose="02070309020205020404" pitchFamily="49" charset="0"/>
                <a:cs typeface="Courier New" panose="02070309020205020404" pitchFamily="49" charset="0"/>
              </a:rPr>
              <a:t>byte b = 127;</a:t>
            </a:r>
          </a:p>
          <a:p>
            <a:r>
              <a:rPr lang="en-US" dirty="0">
                <a:latin typeface="Courier New" panose="02070309020205020404" pitchFamily="49" charset="0"/>
                <a:cs typeface="Courier New" panose="02070309020205020404" pitchFamily="49" charset="0"/>
              </a:rPr>
              <a:t>b = (b &lt; 127) ? b &gt; -128 ? b = 1 : 2 : 3;</a:t>
            </a:r>
          </a:p>
          <a:p>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(b);</a:t>
            </a:r>
          </a:p>
          <a:p>
            <a:endParaRPr lang="en-US" dirty="0">
              <a:latin typeface="Courier New" panose="02070309020205020404" pitchFamily="49" charset="0"/>
              <a:cs typeface="Courier New" panose="02070309020205020404" pitchFamily="49" charset="0"/>
            </a:endParaRPr>
          </a:p>
          <a:p>
            <a:r>
              <a:rPr lang="en-US" dirty="0"/>
              <a:t>What will it be printed?</a:t>
            </a:r>
          </a:p>
          <a:p>
            <a:pPr lvl="1"/>
            <a:endParaRPr lang="en-US" dirty="0">
              <a:latin typeface="Courier New" panose="02070309020205020404" pitchFamily="49" charset="0"/>
              <a:cs typeface="Courier New" panose="02070309020205020404" pitchFamily="49" charset="0"/>
            </a:endParaRPr>
          </a:p>
          <a:p>
            <a:pPr marL="742950" lvl="1" indent="-285750">
              <a:buFont typeface="Courier New" panose="02070309020205020404" pitchFamily="49" charset="0"/>
              <a:buChar char="o"/>
            </a:pPr>
            <a:r>
              <a:rPr lang="en-US" dirty="0">
                <a:latin typeface="Courier New" panose="02070309020205020404" pitchFamily="49" charset="0"/>
                <a:cs typeface="Courier New" panose="02070309020205020404" pitchFamily="49" charset="0"/>
              </a:rPr>
              <a:t>1</a:t>
            </a:r>
          </a:p>
          <a:p>
            <a:pPr marL="742950" lvl="1" indent="-285750">
              <a:buFont typeface="Courier New" panose="02070309020205020404" pitchFamily="49" charset="0"/>
              <a:buChar char="o"/>
            </a:pPr>
            <a:r>
              <a:rPr lang="en-US" dirty="0">
                <a:latin typeface="Courier New" panose="02070309020205020404" pitchFamily="49" charset="0"/>
                <a:cs typeface="Courier New" panose="02070309020205020404" pitchFamily="49" charset="0"/>
              </a:rPr>
              <a:t>2</a:t>
            </a:r>
          </a:p>
          <a:p>
            <a:pPr marL="742950" lvl="1" indent="-285750">
              <a:buFont typeface="Courier New" panose="02070309020205020404" pitchFamily="49" charset="0"/>
              <a:buChar char="o"/>
            </a:pPr>
            <a:r>
              <a:rPr lang="en-US" dirty="0">
                <a:latin typeface="Courier New" panose="02070309020205020404" pitchFamily="49" charset="0"/>
                <a:cs typeface="Courier New" panose="02070309020205020404" pitchFamily="49" charset="0"/>
              </a:rPr>
              <a:t>3</a:t>
            </a:r>
          </a:p>
          <a:p>
            <a:pPr marL="742950" lvl="1" indent="-285750">
              <a:buFont typeface="Courier New" panose="02070309020205020404" pitchFamily="49" charset="0"/>
              <a:buChar char="o"/>
            </a:pPr>
            <a:r>
              <a:rPr lang="en-US" dirty="0">
                <a:latin typeface="Courier New" panose="02070309020205020404" pitchFamily="49" charset="0"/>
                <a:cs typeface="Courier New" panose="02070309020205020404" pitchFamily="49" charset="0"/>
              </a:rPr>
              <a:t>Does not compile</a:t>
            </a:r>
          </a:p>
          <a:p>
            <a:endParaRPr lang="en-US" b="1" dirty="0"/>
          </a:p>
          <a:p>
            <a:r>
              <a:rPr lang="en-US" dirty="0"/>
              <a:t> </a:t>
            </a:r>
          </a:p>
        </p:txBody>
      </p:sp>
    </p:spTree>
    <p:extLst>
      <p:ext uri="{BB962C8B-B14F-4D97-AF65-F5344CB8AC3E}">
        <p14:creationId xmlns:p14="http://schemas.microsoft.com/office/powerpoint/2010/main" val="3530734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Overview of Operators in Java (Cont’d)</a:t>
            </a:r>
          </a:p>
        </p:txBody>
      </p:sp>
      <p:sp>
        <p:nvSpPr>
          <p:cNvPr id="9" name="Rectangle 8"/>
          <p:cNvSpPr/>
          <p:nvPr/>
        </p:nvSpPr>
        <p:spPr>
          <a:xfrm>
            <a:off x="179512" y="1200150"/>
            <a:ext cx="8784976" cy="3693319"/>
          </a:xfrm>
          <a:prstGeom prst="rect">
            <a:avLst/>
          </a:prstGeom>
        </p:spPr>
        <p:txBody>
          <a:bodyPr wrap="square">
            <a:spAutoFit/>
          </a:bodyPr>
          <a:lstStyle/>
          <a:p>
            <a:r>
              <a:rPr lang="en-US" b="1" dirty="0"/>
              <a:t>TERNARY OPERATOR</a:t>
            </a:r>
          </a:p>
          <a:p>
            <a:endParaRPr lang="en-US" b="1" dirty="0"/>
          </a:p>
          <a:p>
            <a:r>
              <a:rPr lang="en-US" dirty="0"/>
              <a:t>Given the Java code</a:t>
            </a:r>
          </a:p>
          <a:p>
            <a:endParaRPr lang="en-US" dirty="0"/>
          </a:p>
          <a:p>
            <a:r>
              <a:rPr lang="en-US" dirty="0">
                <a:latin typeface="Courier New" panose="02070309020205020404" pitchFamily="49" charset="0"/>
                <a:cs typeface="Courier New" panose="02070309020205020404" pitchFamily="49" charset="0"/>
              </a:rPr>
              <a:t>byte x = ?;</a:t>
            </a:r>
          </a:p>
          <a:p>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b = x == (x &gt; ~x ? x : ~x);</a:t>
            </a:r>
          </a:p>
          <a:p>
            <a:endParaRPr lang="en-US" dirty="0"/>
          </a:p>
          <a:p>
            <a:r>
              <a:rPr lang="en-US" dirty="0"/>
              <a:t>What values should take x, so that </a:t>
            </a:r>
            <a:r>
              <a:rPr lang="en-US" dirty="0" err="1"/>
              <a:t>boolean</a:t>
            </a:r>
            <a:r>
              <a:rPr lang="en-US" dirty="0"/>
              <a:t> b would be true?</a:t>
            </a:r>
          </a:p>
          <a:p>
            <a:endParaRPr lang="en-US" dirty="0"/>
          </a:p>
          <a:p>
            <a:pPr marL="742950" lvl="1" indent="-285750">
              <a:buFont typeface="Courier New" panose="02070309020205020404" pitchFamily="49" charset="0"/>
              <a:buChar char="o"/>
            </a:pPr>
            <a:r>
              <a:rPr lang="en-US" dirty="0"/>
              <a:t>x &gt;= 0 </a:t>
            </a:r>
          </a:p>
          <a:p>
            <a:pPr marL="742950" lvl="1" indent="-285750">
              <a:buFont typeface="Courier New" panose="02070309020205020404" pitchFamily="49" charset="0"/>
              <a:buChar char="o"/>
            </a:pPr>
            <a:r>
              <a:rPr lang="en-US" dirty="0"/>
              <a:t>x &lt; 0</a:t>
            </a:r>
          </a:p>
          <a:p>
            <a:pPr marL="742950" lvl="1" indent="-285750">
              <a:buFont typeface="Courier New" panose="02070309020205020404" pitchFamily="49" charset="0"/>
              <a:buChar char="o"/>
            </a:pPr>
            <a:r>
              <a:rPr lang="en-US" dirty="0"/>
              <a:t>does not compile</a:t>
            </a:r>
            <a:endParaRPr lang="en-US" b="1" dirty="0"/>
          </a:p>
          <a:p>
            <a:r>
              <a:rPr lang="en-US" dirty="0"/>
              <a:t> </a:t>
            </a:r>
          </a:p>
        </p:txBody>
      </p:sp>
    </p:spTree>
    <p:extLst>
      <p:ext uri="{BB962C8B-B14F-4D97-AF65-F5344CB8AC3E}">
        <p14:creationId xmlns:p14="http://schemas.microsoft.com/office/powerpoint/2010/main" val="366837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Overview of Operators in Java (Cont’d)</a:t>
            </a:r>
          </a:p>
        </p:txBody>
      </p:sp>
      <p:sp>
        <p:nvSpPr>
          <p:cNvPr id="11" name="Rectangle 10"/>
          <p:cNvSpPr/>
          <p:nvPr/>
        </p:nvSpPr>
        <p:spPr>
          <a:xfrm>
            <a:off x="179512" y="1221198"/>
            <a:ext cx="8712968" cy="3416320"/>
          </a:xfrm>
          <a:prstGeom prst="rect">
            <a:avLst/>
          </a:prstGeom>
        </p:spPr>
        <p:txBody>
          <a:bodyPr wrap="square">
            <a:spAutoFit/>
          </a:bodyPr>
          <a:lstStyle/>
          <a:p>
            <a:r>
              <a:rPr lang="en-US" b="1" dirty="0"/>
              <a:t>BITWISE OPERATIONS</a:t>
            </a:r>
          </a:p>
          <a:p>
            <a:r>
              <a:rPr lang="en-US" dirty="0"/>
              <a:t> </a:t>
            </a:r>
          </a:p>
          <a:p>
            <a:r>
              <a:rPr lang="en-US" dirty="0"/>
              <a:t>If x and y are two variables of type byte such as:</a:t>
            </a:r>
          </a:p>
          <a:p>
            <a:endParaRPr lang="en-US" dirty="0"/>
          </a:p>
          <a:p>
            <a:r>
              <a:rPr lang="en-US" dirty="0"/>
              <a:t>byte x = 5;</a:t>
            </a:r>
          </a:p>
          <a:p>
            <a:r>
              <a:rPr lang="en-US" dirty="0"/>
              <a:t>byte y = 7;</a:t>
            </a:r>
          </a:p>
          <a:p>
            <a:endParaRPr lang="en-US" dirty="0"/>
          </a:p>
          <a:p>
            <a:r>
              <a:rPr lang="en-US" dirty="0"/>
              <a:t>Enter the numerical value of x &amp; y: </a:t>
            </a:r>
          </a:p>
          <a:p>
            <a:r>
              <a:rPr lang="en-US" dirty="0"/>
              <a:t> </a:t>
            </a:r>
          </a:p>
          <a:p>
            <a:r>
              <a:rPr lang="en-US" dirty="0"/>
              <a:t>Enter the numerical value of x | y:</a:t>
            </a:r>
          </a:p>
          <a:p>
            <a:r>
              <a:rPr lang="en-US" dirty="0"/>
              <a:t> </a:t>
            </a:r>
          </a:p>
          <a:p>
            <a:r>
              <a:rPr lang="en-US" dirty="0"/>
              <a:t>Enter the numerical value of x ^ y:  </a:t>
            </a:r>
          </a:p>
        </p:txBody>
      </p:sp>
    </p:spTree>
    <p:extLst>
      <p:ext uri="{BB962C8B-B14F-4D97-AF65-F5344CB8AC3E}">
        <p14:creationId xmlns:p14="http://schemas.microsoft.com/office/powerpoint/2010/main" val="3018404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Overview of Operators in Java (Cont’d)</a:t>
            </a:r>
          </a:p>
        </p:txBody>
      </p:sp>
      <p:sp>
        <p:nvSpPr>
          <p:cNvPr id="11" name="Rectangle 10"/>
          <p:cNvSpPr/>
          <p:nvPr/>
        </p:nvSpPr>
        <p:spPr>
          <a:xfrm>
            <a:off x="179512" y="1221198"/>
            <a:ext cx="8712968" cy="2585323"/>
          </a:xfrm>
          <a:prstGeom prst="rect">
            <a:avLst/>
          </a:prstGeom>
        </p:spPr>
        <p:txBody>
          <a:bodyPr wrap="square">
            <a:spAutoFit/>
          </a:bodyPr>
          <a:lstStyle/>
          <a:p>
            <a:r>
              <a:rPr lang="en-US" b="1" cap="all" dirty="0"/>
              <a:t>SHIFT OPERATOR</a:t>
            </a:r>
            <a:endParaRPr lang="en-US" b="1" dirty="0"/>
          </a:p>
          <a:p>
            <a:endParaRPr lang="en-US" b="1" dirty="0"/>
          </a:p>
          <a:p>
            <a:r>
              <a:rPr lang="en-US" dirty="0"/>
              <a:t>If we have:</a:t>
            </a:r>
          </a:p>
          <a:p>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 444;</a:t>
            </a:r>
          </a:p>
          <a:p>
            <a:endParaRPr lang="en-US" dirty="0"/>
          </a:p>
          <a:p>
            <a:r>
              <a:rPr lang="en-US" dirty="0"/>
              <a:t>Enter the value of x &gt;&gt; 1:</a:t>
            </a:r>
          </a:p>
          <a:p>
            <a:endParaRPr lang="en-US" dirty="0"/>
          </a:p>
          <a:p>
            <a:r>
              <a:rPr lang="en-US" dirty="0"/>
              <a:t>Enter the value of x &lt;&lt; 1:</a:t>
            </a:r>
          </a:p>
          <a:p>
            <a:endParaRPr lang="en-US" dirty="0"/>
          </a:p>
        </p:txBody>
      </p:sp>
    </p:spTree>
    <p:extLst>
      <p:ext uri="{BB962C8B-B14F-4D97-AF65-F5344CB8AC3E}">
        <p14:creationId xmlns:p14="http://schemas.microsoft.com/office/powerpoint/2010/main" val="173802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Tests</a:t>
            </a:r>
          </a:p>
        </p:txBody>
      </p:sp>
      <p:sp>
        <p:nvSpPr>
          <p:cNvPr id="6" name="Content Placeholder 5"/>
          <p:cNvSpPr>
            <a:spLocks noGrp="1"/>
          </p:cNvSpPr>
          <p:nvPr>
            <p:ph idx="1"/>
          </p:nvPr>
        </p:nvSpPr>
        <p:spPr>
          <a:xfrm>
            <a:off x="457200" y="1347614"/>
            <a:ext cx="4906888" cy="3657600"/>
          </a:xfrm>
        </p:spPr>
        <p:txBody>
          <a:bodyPr>
            <a:normAutofit/>
          </a:bodyPr>
          <a:lstStyle/>
          <a:p>
            <a:r>
              <a:rPr lang="en-CA" dirty="0"/>
              <a:t>You will have </a:t>
            </a:r>
            <a:r>
              <a:rPr lang="en-CA" dirty="0">
                <a:solidFill>
                  <a:schemeClr val="tx2"/>
                </a:solidFill>
              </a:rPr>
              <a:t>11 tests</a:t>
            </a:r>
            <a:r>
              <a:rPr lang="en-CA" dirty="0"/>
              <a:t>. At the end, the best 10 would be selected. Don’t miss the tests! They can’t be redone.</a:t>
            </a:r>
          </a:p>
          <a:p>
            <a:endParaRPr lang="en-CA" dirty="0"/>
          </a:p>
          <a:p>
            <a:r>
              <a:rPr lang="en-US" dirty="0"/>
              <a:t>Each </a:t>
            </a:r>
            <a:r>
              <a:rPr lang="en-US" dirty="0">
                <a:solidFill>
                  <a:schemeClr val="tx2"/>
                </a:solidFill>
              </a:rPr>
              <a:t>test </a:t>
            </a:r>
            <a:r>
              <a:rPr lang="en-US" dirty="0"/>
              <a:t>will be based on</a:t>
            </a:r>
            <a:r>
              <a:rPr lang="en-US" dirty="0">
                <a:solidFill>
                  <a:schemeClr val="tx2"/>
                </a:solidFill>
              </a:rPr>
              <a:t> the material presented in the previous (and next) lecture.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1419622"/>
            <a:ext cx="2894170" cy="2895586"/>
          </a:xfrm>
          <a:prstGeom prst="rect">
            <a:avLst/>
          </a:prstGeom>
        </p:spPr>
      </p:pic>
    </p:spTree>
    <p:extLst>
      <p:ext uri="{BB962C8B-B14F-4D97-AF65-F5344CB8AC3E}">
        <p14:creationId xmlns:p14="http://schemas.microsoft.com/office/powerpoint/2010/main" val="989992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Overview of Operators in Java (Cont’d)</a:t>
            </a:r>
          </a:p>
        </p:txBody>
      </p:sp>
      <p:sp>
        <p:nvSpPr>
          <p:cNvPr id="11" name="Rectangle 10"/>
          <p:cNvSpPr/>
          <p:nvPr/>
        </p:nvSpPr>
        <p:spPr>
          <a:xfrm>
            <a:off x="179512" y="1221198"/>
            <a:ext cx="8712968" cy="3970318"/>
          </a:xfrm>
          <a:prstGeom prst="rect">
            <a:avLst/>
          </a:prstGeom>
        </p:spPr>
        <p:txBody>
          <a:bodyPr wrap="square">
            <a:spAutoFit/>
          </a:bodyPr>
          <a:lstStyle/>
          <a:p>
            <a:r>
              <a:rPr lang="en-US" b="1" cap="all" dirty="0"/>
              <a:t>ARITHMETIC</a:t>
            </a:r>
          </a:p>
          <a:p>
            <a:endParaRPr lang="en-US" b="1" dirty="0"/>
          </a:p>
          <a:p>
            <a:r>
              <a:rPr lang="en-US" dirty="0"/>
              <a:t>Given the following Java method:</a:t>
            </a:r>
          </a:p>
          <a:p>
            <a:endParaRPr lang="en-US" dirty="0"/>
          </a:p>
          <a:p>
            <a:r>
              <a:rPr lang="en-US" dirty="0"/>
              <a:t> </a:t>
            </a:r>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adder(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 {</a:t>
            </a:r>
          </a:p>
          <a:p>
            <a:r>
              <a:rPr lang="en-US" dirty="0">
                <a:latin typeface="Courier New" panose="02070309020205020404" pitchFamily="49" charset="0"/>
                <a:cs typeface="Courier New" panose="02070309020205020404" pitchFamily="49" charset="0"/>
              </a:rPr>
              <a:t>  	return 0x100 + n++;</a:t>
            </a:r>
          </a:p>
          <a:p>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r>
              <a:rPr lang="en-US" dirty="0"/>
              <a:t>Enter the value of adder(2):</a:t>
            </a:r>
          </a:p>
          <a:p>
            <a:endParaRPr lang="en-US" dirty="0"/>
          </a:p>
          <a:p>
            <a:r>
              <a:rPr lang="en-US" dirty="0"/>
              <a:t>Enter the value of adder(010):</a:t>
            </a:r>
          </a:p>
          <a:p>
            <a:endParaRPr lang="en-US" dirty="0"/>
          </a:p>
          <a:p>
            <a:r>
              <a:rPr lang="en-US" dirty="0"/>
              <a:t>Enter the value of adder(0xA):</a:t>
            </a:r>
          </a:p>
          <a:p>
            <a:endParaRPr lang="en-US" dirty="0"/>
          </a:p>
        </p:txBody>
      </p:sp>
    </p:spTree>
    <p:extLst>
      <p:ext uri="{BB962C8B-B14F-4D97-AF65-F5344CB8AC3E}">
        <p14:creationId xmlns:p14="http://schemas.microsoft.com/office/powerpoint/2010/main" val="28023287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Overview of Operators in Java (Cont’d)</a:t>
            </a:r>
          </a:p>
        </p:txBody>
      </p:sp>
      <p:sp>
        <p:nvSpPr>
          <p:cNvPr id="11" name="Rectangle 10"/>
          <p:cNvSpPr/>
          <p:nvPr/>
        </p:nvSpPr>
        <p:spPr>
          <a:xfrm>
            <a:off x="179512" y="1221198"/>
            <a:ext cx="8712968" cy="3416320"/>
          </a:xfrm>
          <a:prstGeom prst="rect">
            <a:avLst/>
          </a:prstGeom>
        </p:spPr>
        <p:txBody>
          <a:bodyPr wrap="square">
            <a:spAutoFit/>
          </a:bodyPr>
          <a:lstStyle/>
          <a:p>
            <a:r>
              <a:rPr lang="en-US" b="1" cap="all" dirty="0"/>
              <a:t>SIMPLE PROGRAM</a:t>
            </a:r>
          </a:p>
          <a:p>
            <a:endParaRPr lang="en-US" b="1" dirty="0"/>
          </a:p>
          <a:p>
            <a:r>
              <a:rPr lang="en-US" dirty="0"/>
              <a:t>After your run this program, what is the value of variable i:</a:t>
            </a:r>
          </a:p>
          <a:p>
            <a:endParaRPr lang="en-US" dirty="0"/>
          </a:p>
          <a:p>
            <a:r>
              <a:rPr lang="en-US" dirty="0">
                <a:latin typeface="Courier New" panose="02070309020205020404" pitchFamily="49" charset="0"/>
                <a:cs typeface="Courier New" panose="02070309020205020404" pitchFamily="49" charset="0"/>
              </a:rPr>
              <a:t>class What {</a:t>
            </a:r>
          </a:p>
          <a:p>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82866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t>Type Conversions</a:t>
            </a:r>
          </a:p>
        </p:txBody>
      </p:sp>
      <p:sp>
        <p:nvSpPr>
          <p:cNvPr id="4" name="Content Placeholder 2"/>
          <p:cNvSpPr>
            <a:spLocks noGrp="1"/>
          </p:cNvSpPr>
          <p:nvPr>
            <p:ph idx="1"/>
          </p:nvPr>
        </p:nvSpPr>
        <p:spPr>
          <a:xfrm>
            <a:off x="179512" y="987574"/>
            <a:ext cx="8507288" cy="4148378"/>
          </a:xfrm>
        </p:spPr>
        <p:txBody>
          <a:bodyPr>
            <a:normAutofit fontScale="70000" lnSpcReduction="20000"/>
          </a:bodyPr>
          <a:lstStyle/>
          <a:p>
            <a:r>
              <a:rPr lang="en-US" dirty="0"/>
              <a:t>Java is a </a:t>
            </a:r>
            <a:r>
              <a:rPr lang="en-US" dirty="0">
                <a:solidFill>
                  <a:schemeClr val="tx2"/>
                </a:solidFill>
              </a:rPr>
              <a:t>strongly-typed language</a:t>
            </a:r>
            <a:r>
              <a:rPr lang="en-US" dirty="0"/>
              <a:t>.</a:t>
            </a:r>
          </a:p>
          <a:p>
            <a:endParaRPr lang="en-US" dirty="0"/>
          </a:p>
          <a:p>
            <a:r>
              <a:rPr lang="en-US" dirty="0"/>
              <a:t>Implicit conversion for primitive value: </a:t>
            </a:r>
            <a:r>
              <a:rPr lang="en-US" i="1" dirty="0">
                <a:solidFill>
                  <a:schemeClr val="tx2"/>
                </a:solidFill>
              </a:rPr>
              <a:t>any numeric value can be assigned to any numeric variable whose type supports a larger range of values</a:t>
            </a:r>
            <a:r>
              <a:rPr lang="en-US" i="1" dirty="0"/>
              <a:t>.</a:t>
            </a:r>
          </a:p>
          <a:p>
            <a:pPr marL="0" indent="0" algn="ctr">
              <a:buNone/>
            </a:pPr>
            <a:r>
              <a:rPr lang="en-US" b="1" i="1" dirty="0"/>
              <a:t>byte </a:t>
            </a:r>
            <a:r>
              <a:rPr lang="en-US" dirty="0">
                <a:sym typeface="Wingdings" panose="05000000000000000000" pitchFamily="2" charset="2"/>
              </a:rPr>
              <a:t></a:t>
            </a:r>
            <a:r>
              <a:rPr lang="en-US" dirty="0"/>
              <a:t> </a:t>
            </a:r>
            <a:r>
              <a:rPr lang="en-US" b="1" i="1" dirty="0"/>
              <a:t>short </a:t>
            </a:r>
            <a:r>
              <a:rPr lang="en-US" dirty="0">
                <a:sym typeface="Wingdings" panose="05000000000000000000" pitchFamily="2" charset="2"/>
              </a:rPr>
              <a:t></a:t>
            </a:r>
            <a:r>
              <a:rPr lang="en-US" dirty="0"/>
              <a:t> </a:t>
            </a:r>
            <a:r>
              <a:rPr lang="en-US" b="1" i="1" dirty="0" err="1"/>
              <a:t>int</a:t>
            </a:r>
            <a:r>
              <a:rPr lang="en-US" b="1" i="1" dirty="0"/>
              <a:t> </a:t>
            </a:r>
            <a:r>
              <a:rPr lang="en-US" dirty="0">
                <a:sym typeface="Wingdings" panose="05000000000000000000" pitchFamily="2" charset="2"/>
              </a:rPr>
              <a:t></a:t>
            </a:r>
            <a:r>
              <a:rPr lang="en-US" dirty="0"/>
              <a:t> </a:t>
            </a:r>
            <a:r>
              <a:rPr lang="en-US" b="1" i="1" dirty="0"/>
              <a:t>long </a:t>
            </a:r>
            <a:r>
              <a:rPr lang="en-US" dirty="0">
                <a:sym typeface="Wingdings" panose="05000000000000000000" pitchFamily="2" charset="2"/>
              </a:rPr>
              <a:t></a:t>
            </a:r>
            <a:r>
              <a:rPr lang="en-US" dirty="0"/>
              <a:t> </a:t>
            </a:r>
            <a:r>
              <a:rPr lang="en-US" b="1" i="1" dirty="0"/>
              <a:t>float </a:t>
            </a:r>
            <a:r>
              <a:rPr lang="en-US" dirty="0">
                <a:sym typeface="Wingdings" panose="05000000000000000000" pitchFamily="2" charset="2"/>
              </a:rPr>
              <a:t></a:t>
            </a:r>
            <a:r>
              <a:rPr lang="en-US" dirty="0"/>
              <a:t> </a:t>
            </a:r>
            <a:r>
              <a:rPr lang="en-US" b="1" i="1" dirty="0"/>
              <a:t>double</a:t>
            </a:r>
          </a:p>
          <a:p>
            <a:pPr marL="0" indent="0" algn="ctr">
              <a:buNone/>
            </a:pPr>
            <a:endParaRPr lang="en-US" b="1" i="1" dirty="0"/>
          </a:p>
          <a:p>
            <a:r>
              <a:rPr lang="en-US" dirty="0"/>
              <a:t>Explicit conversion or casting:</a:t>
            </a:r>
          </a:p>
          <a:p>
            <a:pPr lvl="1">
              <a:buFont typeface="Courier New" panose="02070309020205020404" pitchFamily="49" charset="0"/>
              <a:buChar char="o"/>
            </a:pPr>
            <a:r>
              <a:rPr lang="en-US" i="1" dirty="0" err="1">
                <a:solidFill>
                  <a:schemeClr val="tx2"/>
                </a:solidFill>
              </a:rPr>
              <a:t>boolean</a:t>
            </a:r>
            <a:r>
              <a:rPr lang="en-US" i="1" dirty="0">
                <a:solidFill>
                  <a:schemeClr val="tx2"/>
                </a:solidFill>
              </a:rPr>
              <a:t> </a:t>
            </a:r>
            <a:r>
              <a:rPr lang="en-US" dirty="0">
                <a:solidFill>
                  <a:schemeClr val="tx2"/>
                </a:solidFill>
              </a:rPr>
              <a:t>type doesn’t allow any casting at all</a:t>
            </a:r>
            <a:r>
              <a:rPr lang="en-US" dirty="0"/>
              <a:t>.</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solidFill>
                  <a:schemeClr val="tx2"/>
                </a:solidFill>
              </a:rPr>
              <a:t>A </a:t>
            </a:r>
            <a:r>
              <a:rPr lang="en-US" i="1" dirty="0">
                <a:solidFill>
                  <a:schemeClr val="tx2"/>
                </a:solidFill>
              </a:rPr>
              <a:t>char </a:t>
            </a:r>
            <a:r>
              <a:rPr lang="en-US" dirty="0">
                <a:solidFill>
                  <a:schemeClr val="tx2"/>
                </a:solidFill>
              </a:rPr>
              <a:t>can be cast to any integer type and vice versa except to a short type</a:t>
            </a:r>
            <a:r>
              <a:rPr lang="en-US" dirty="0"/>
              <a:t>. When </a:t>
            </a:r>
            <a:r>
              <a:rPr lang="en-US" i="1" dirty="0"/>
              <a:t>char type </a:t>
            </a:r>
            <a:r>
              <a:rPr lang="en-US" dirty="0"/>
              <a:t>is cast to </a:t>
            </a:r>
            <a:r>
              <a:rPr lang="en-US" i="1" dirty="0" err="1"/>
              <a:t>int</a:t>
            </a:r>
            <a:r>
              <a:rPr lang="en-US" i="1" dirty="0"/>
              <a:t> </a:t>
            </a:r>
            <a:r>
              <a:rPr lang="en-US" dirty="0"/>
              <a:t>type, upper bits are filled with zeros.</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Attention: integer types are converted by chopping off the upper bits. </a:t>
            </a:r>
            <a:r>
              <a:rPr lang="en-US" dirty="0">
                <a:solidFill>
                  <a:schemeClr val="tx2"/>
                </a:solidFill>
              </a:rPr>
              <a:t>If the larger integer has a value outside the range off the smaller type, dropping the upper bits changes the value, including possibly changing sign.</a:t>
            </a:r>
          </a:p>
          <a:p>
            <a:pPr lvl="1">
              <a:buFont typeface="Courier New" panose="02070309020205020404" pitchFamily="49" charset="0"/>
              <a:buChar char="o"/>
            </a:pPr>
            <a:endParaRPr lang="en-US" dirty="0"/>
          </a:p>
          <a:p>
            <a:pPr marL="548640" lvl="2" indent="0">
              <a:buNone/>
            </a:pPr>
            <a:r>
              <a:rPr lang="en-US" b="1" i="1" dirty="0"/>
              <a:t>Ex: short x = -129;</a:t>
            </a:r>
          </a:p>
          <a:p>
            <a:pPr marL="548640" lvl="2" indent="0">
              <a:buNone/>
            </a:pPr>
            <a:r>
              <a:rPr lang="en-US" b="1" i="1" dirty="0"/>
              <a:t>byte y = (byte)x; </a:t>
            </a:r>
            <a:r>
              <a:rPr lang="en-US" i="1" dirty="0"/>
              <a:t>What is the value of y ???</a:t>
            </a:r>
            <a:endParaRPr lang="en-US" dirty="0"/>
          </a:p>
        </p:txBody>
      </p:sp>
    </p:spTree>
    <p:extLst>
      <p:ext uri="{BB962C8B-B14F-4D97-AF65-F5344CB8AC3E}">
        <p14:creationId xmlns:p14="http://schemas.microsoft.com/office/powerpoint/2010/main" val="2429133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Type Conversions (Cont’d)</a:t>
            </a:r>
          </a:p>
        </p:txBody>
      </p:sp>
      <p:sp>
        <p:nvSpPr>
          <p:cNvPr id="4" name="Content Placeholder 2"/>
          <p:cNvSpPr>
            <a:spLocks noGrp="1"/>
          </p:cNvSpPr>
          <p:nvPr>
            <p:ph idx="1"/>
          </p:nvPr>
        </p:nvSpPr>
        <p:spPr>
          <a:xfrm>
            <a:off x="179512" y="987574"/>
            <a:ext cx="8507288" cy="4148378"/>
          </a:xfrm>
        </p:spPr>
        <p:txBody>
          <a:bodyPr>
            <a:normAutofit fontScale="85000" lnSpcReduction="20000"/>
          </a:bodyPr>
          <a:lstStyle/>
          <a:p>
            <a:pPr marL="0" indent="0">
              <a:buNone/>
            </a:pPr>
            <a:r>
              <a:rPr lang="en-US" b="1" u="sng" dirty="0"/>
              <a:t>BYTE CONVERSION 1</a:t>
            </a:r>
          </a:p>
          <a:p>
            <a:endParaRPr lang="en-US" dirty="0"/>
          </a:p>
          <a:p>
            <a:r>
              <a:rPr lang="en-US" dirty="0"/>
              <a:t>Given the following Java statements</a:t>
            </a:r>
          </a:p>
          <a:p>
            <a:endParaRPr lang="en-US" dirty="0"/>
          </a:p>
          <a:p>
            <a:pPr marL="0" indent="0">
              <a:lnSpc>
                <a:spcPct val="120000"/>
              </a:lnSpc>
              <a:buNone/>
            </a:pPr>
            <a:r>
              <a:rPr lang="en-US" dirty="0">
                <a:latin typeface="Courier New" panose="02070309020205020404" pitchFamily="49" charset="0"/>
                <a:cs typeface="Courier New" panose="02070309020205020404" pitchFamily="49" charset="0"/>
              </a:rPr>
              <a:t>byte b = 1;</a:t>
            </a:r>
          </a:p>
          <a:p>
            <a:pPr marL="0" indent="0">
              <a:lnSpc>
                <a:spcPct val="120000"/>
              </a:lnSpc>
              <a:buNone/>
            </a:pPr>
            <a:r>
              <a:rPr lang="en-US" dirty="0">
                <a:latin typeface="Courier New" panose="02070309020205020404" pitchFamily="49" charset="0"/>
                <a:cs typeface="Courier New" panose="02070309020205020404" pitchFamily="49" charset="0"/>
              </a:rPr>
              <a:t>b = ++b + 1;</a:t>
            </a:r>
          </a:p>
          <a:p>
            <a:pPr marL="0" indent="0">
              <a:lnSpc>
                <a:spcPct val="120000"/>
              </a:lnSpc>
              <a:buNone/>
            </a:pP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(b);</a:t>
            </a:r>
          </a:p>
          <a:p>
            <a:endParaRPr lang="en-US" dirty="0"/>
          </a:p>
          <a:p>
            <a:pPr marL="0" indent="0">
              <a:buNone/>
            </a:pPr>
            <a:r>
              <a:rPr lang="en-US" dirty="0"/>
              <a:t>What do you obtain, if you try to compile and run this code?</a:t>
            </a:r>
          </a:p>
          <a:p>
            <a:pPr marL="0" indent="0">
              <a:buNone/>
            </a:pPr>
            <a:r>
              <a:rPr lang="en-US" dirty="0"/>
              <a:t>2</a:t>
            </a:r>
          </a:p>
          <a:p>
            <a:pPr marL="0" indent="0">
              <a:buNone/>
            </a:pPr>
            <a:r>
              <a:rPr lang="en-US" dirty="0"/>
              <a:t>3</a:t>
            </a:r>
          </a:p>
          <a:p>
            <a:pPr marL="0" indent="0">
              <a:buNone/>
            </a:pPr>
            <a:r>
              <a:rPr lang="en-US" dirty="0"/>
              <a:t>Or …?</a:t>
            </a:r>
          </a:p>
        </p:txBody>
      </p:sp>
    </p:spTree>
    <p:extLst>
      <p:ext uri="{BB962C8B-B14F-4D97-AF65-F5344CB8AC3E}">
        <p14:creationId xmlns:p14="http://schemas.microsoft.com/office/powerpoint/2010/main" val="3270578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Type Conversions (Cont’d)</a:t>
            </a:r>
          </a:p>
        </p:txBody>
      </p:sp>
      <p:sp>
        <p:nvSpPr>
          <p:cNvPr id="4" name="Content Placeholder 2"/>
          <p:cNvSpPr>
            <a:spLocks noGrp="1"/>
          </p:cNvSpPr>
          <p:nvPr>
            <p:ph idx="1"/>
          </p:nvPr>
        </p:nvSpPr>
        <p:spPr>
          <a:xfrm>
            <a:off x="179512" y="987574"/>
            <a:ext cx="8507288" cy="4148378"/>
          </a:xfrm>
        </p:spPr>
        <p:txBody>
          <a:bodyPr>
            <a:normAutofit fontScale="85000" lnSpcReduction="20000"/>
          </a:bodyPr>
          <a:lstStyle/>
          <a:p>
            <a:pPr marL="0" indent="0">
              <a:buNone/>
            </a:pPr>
            <a:r>
              <a:rPr lang="en-US" b="1" u="sng" dirty="0"/>
              <a:t>BYTE CONVERSION 2</a:t>
            </a:r>
          </a:p>
          <a:p>
            <a:endParaRPr lang="en-US" dirty="0"/>
          </a:p>
          <a:p>
            <a:r>
              <a:rPr lang="en-US" dirty="0"/>
              <a:t>Given the following Java statements</a:t>
            </a:r>
          </a:p>
          <a:p>
            <a:endParaRPr lang="en-US" dirty="0"/>
          </a:p>
          <a:p>
            <a:pPr marL="0" indent="0">
              <a:buNone/>
            </a:pPr>
            <a:r>
              <a:rPr lang="en-US" dirty="0">
                <a:latin typeface="Courier New" panose="02070309020205020404" pitchFamily="49" charset="0"/>
                <a:cs typeface="Courier New" panose="02070309020205020404" pitchFamily="49" charset="0"/>
              </a:rPr>
              <a:t>byte b = 1;</a:t>
            </a:r>
          </a:p>
          <a:p>
            <a:pPr marL="0" indent="0">
              <a:buNone/>
            </a:pPr>
            <a:r>
              <a:rPr lang="en-US" b="1" dirty="0">
                <a:latin typeface="Courier New" panose="02070309020205020404" pitchFamily="49" charset="0"/>
                <a:cs typeface="Courier New" panose="02070309020205020404" pitchFamily="49" charset="0"/>
              </a:rPr>
              <a:t>b += ++b + 1;</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(b);</a:t>
            </a:r>
          </a:p>
          <a:p>
            <a:endParaRPr lang="en-US" dirty="0"/>
          </a:p>
          <a:p>
            <a:pPr marL="0" indent="0">
              <a:buNone/>
            </a:pPr>
            <a:r>
              <a:rPr lang="en-US" dirty="0"/>
              <a:t>What do you obtain, if you try to compile and run this code?</a:t>
            </a:r>
          </a:p>
          <a:p>
            <a:pPr marL="0" indent="0">
              <a:buNone/>
            </a:pPr>
            <a:r>
              <a:rPr lang="en-US" dirty="0"/>
              <a:t>2</a:t>
            </a:r>
          </a:p>
          <a:p>
            <a:pPr marL="0" indent="0">
              <a:buNone/>
            </a:pPr>
            <a:r>
              <a:rPr lang="en-US" dirty="0"/>
              <a:t>3</a:t>
            </a:r>
          </a:p>
          <a:p>
            <a:pPr marL="0" indent="0">
              <a:buNone/>
            </a:pPr>
            <a:r>
              <a:rPr lang="en-US" dirty="0"/>
              <a:t>4</a:t>
            </a:r>
          </a:p>
          <a:p>
            <a:pPr marL="0" indent="0">
              <a:buNone/>
            </a:pPr>
            <a:r>
              <a:rPr lang="en-US" dirty="0"/>
              <a:t>Or …?</a:t>
            </a:r>
          </a:p>
        </p:txBody>
      </p:sp>
    </p:spTree>
    <p:extLst>
      <p:ext uri="{BB962C8B-B14F-4D97-AF65-F5344CB8AC3E}">
        <p14:creationId xmlns:p14="http://schemas.microsoft.com/office/powerpoint/2010/main" val="9974321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Type Conversions (Cont’d)</a:t>
            </a:r>
          </a:p>
        </p:txBody>
      </p:sp>
      <p:sp>
        <p:nvSpPr>
          <p:cNvPr id="4" name="Content Placeholder 2"/>
          <p:cNvSpPr>
            <a:spLocks noGrp="1"/>
          </p:cNvSpPr>
          <p:nvPr>
            <p:ph idx="1"/>
          </p:nvPr>
        </p:nvSpPr>
        <p:spPr>
          <a:xfrm>
            <a:off x="179512" y="987574"/>
            <a:ext cx="8507288" cy="4148378"/>
          </a:xfrm>
        </p:spPr>
        <p:txBody>
          <a:bodyPr>
            <a:normAutofit fontScale="92500" lnSpcReduction="10000"/>
          </a:bodyPr>
          <a:lstStyle/>
          <a:p>
            <a:pPr marL="0" indent="0">
              <a:buNone/>
            </a:pPr>
            <a:r>
              <a:rPr lang="en-US" b="1" u="sng" dirty="0"/>
              <a:t>FLOAT CONVERSION 1</a:t>
            </a:r>
          </a:p>
          <a:p>
            <a:endParaRPr lang="en-US" dirty="0"/>
          </a:p>
          <a:p>
            <a:r>
              <a:rPr lang="en-US" dirty="0"/>
              <a:t>Given the following Java statements</a:t>
            </a:r>
          </a:p>
          <a:p>
            <a:endParaRPr lang="en-US" dirty="0"/>
          </a:p>
          <a:p>
            <a:pPr marL="0" indent="0">
              <a:buNone/>
            </a:pPr>
            <a:r>
              <a:rPr lang="en-US" dirty="0">
                <a:latin typeface="Courier New" panose="02070309020205020404" pitchFamily="49" charset="0"/>
                <a:cs typeface="Courier New" panose="02070309020205020404" pitchFamily="49" charset="0"/>
              </a:rPr>
              <a:t>float f = 1;</a:t>
            </a:r>
          </a:p>
          <a:p>
            <a:pPr marL="0" indent="0">
              <a:buNone/>
            </a:pPr>
            <a:r>
              <a:rPr lang="en-US" b="1" dirty="0">
                <a:latin typeface="Courier New" panose="02070309020205020404" pitchFamily="49" charset="0"/>
                <a:cs typeface="Courier New" panose="02070309020205020404" pitchFamily="49" charset="0"/>
              </a:rPr>
              <a:t>f += 1.0;</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dirty="0"/>
              <a:t>What do you obtain, if you try to compile and run this code?</a:t>
            </a:r>
          </a:p>
          <a:p>
            <a:pPr marL="0" indent="0">
              <a:buNone/>
            </a:pPr>
            <a:r>
              <a:rPr lang="en-US" dirty="0"/>
              <a:t>1.0</a:t>
            </a:r>
          </a:p>
          <a:p>
            <a:pPr marL="0" indent="0">
              <a:buNone/>
            </a:pPr>
            <a:r>
              <a:rPr lang="en-US" dirty="0"/>
              <a:t>2.0</a:t>
            </a:r>
          </a:p>
          <a:p>
            <a:pPr marL="0" indent="0">
              <a:buNone/>
            </a:pPr>
            <a:r>
              <a:rPr lang="en-US" dirty="0"/>
              <a:t>Or …?</a:t>
            </a:r>
          </a:p>
        </p:txBody>
      </p:sp>
    </p:spTree>
    <p:extLst>
      <p:ext uri="{BB962C8B-B14F-4D97-AF65-F5344CB8AC3E}">
        <p14:creationId xmlns:p14="http://schemas.microsoft.com/office/powerpoint/2010/main" val="24045477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a:solidFill>
                  <a:schemeClr val="accent1"/>
                </a:solidFill>
              </a:rPr>
              <a:t>Type Conversions (Cont’d)</a:t>
            </a:r>
          </a:p>
        </p:txBody>
      </p:sp>
      <p:sp>
        <p:nvSpPr>
          <p:cNvPr id="4" name="Content Placeholder 2"/>
          <p:cNvSpPr>
            <a:spLocks noGrp="1"/>
          </p:cNvSpPr>
          <p:nvPr>
            <p:ph idx="1"/>
          </p:nvPr>
        </p:nvSpPr>
        <p:spPr>
          <a:xfrm>
            <a:off x="179512" y="987574"/>
            <a:ext cx="8507288" cy="4148378"/>
          </a:xfrm>
        </p:spPr>
        <p:txBody>
          <a:bodyPr>
            <a:normAutofit fontScale="92500" lnSpcReduction="10000"/>
          </a:bodyPr>
          <a:lstStyle/>
          <a:p>
            <a:pPr marL="0" indent="0">
              <a:buNone/>
            </a:pPr>
            <a:r>
              <a:rPr lang="en-US" b="1" u="sng" dirty="0"/>
              <a:t>FLOAT CONVERSION 2</a:t>
            </a:r>
          </a:p>
          <a:p>
            <a:endParaRPr lang="en-US" dirty="0"/>
          </a:p>
          <a:p>
            <a:r>
              <a:rPr lang="en-US" dirty="0"/>
              <a:t>Given the following Java statements</a:t>
            </a:r>
          </a:p>
          <a:p>
            <a:endParaRPr lang="en-US" dirty="0"/>
          </a:p>
          <a:p>
            <a:pPr marL="0" indent="0">
              <a:buNone/>
            </a:pPr>
            <a:r>
              <a:rPr lang="en-US" b="1" dirty="0">
                <a:latin typeface="Courier New" panose="02070309020205020404" pitchFamily="49" charset="0"/>
                <a:cs typeface="Courier New" panose="02070309020205020404" pitchFamily="49" charset="0"/>
              </a:rPr>
              <a:t>float f = 1.0;</a:t>
            </a:r>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f += 1.0;</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dirty="0"/>
              <a:t>What do you obtain, if you try to compile and run this code?</a:t>
            </a:r>
          </a:p>
          <a:p>
            <a:pPr marL="0" indent="0">
              <a:buNone/>
            </a:pPr>
            <a:r>
              <a:rPr lang="en-US" dirty="0"/>
              <a:t>1.0</a:t>
            </a:r>
          </a:p>
          <a:p>
            <a:pPr marL="0" indent="0">
              <a:buNone/>
            </a:pPr>
            <a:r>
              <a:rPr lang="en-US" dirty="0"/>
              <a:t>2.0</a:t>
            </a:r>
          </a:p>
          <a:p>
            <a:pPr marL="0" indent="0">
              <a:buNone/>
            </a:pPr>
            <a:r>
              <a:rPr lang="en-US" dirty="0"/>
              <a:t>Or …?</a:t>
            </a:r>
          </a:p>
        </p:txBody>
      </p:sp>
    </p:spTree>
    <p:extLst>
      <p:ext uri="{BB962C8B-B14F-4D97-AF65-F5344CB8AC3E}">
        <p14:creationId xmlns:p14="http://schemas.microsoft.com/office/powerpoint/2010/main" val="35067201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cap="all" dirty="0">
                <a:solidFill>
                  <a:schemeClr val="accent1"/>
                </a:solidFill>
              </a:rPr>
              <a:t>BOOLEAN EXPRESSIONS</a:t>
            </a:r>
            <a:endParaRPr lang="en-US" sz="2800" dirty="0">
              <a:solidFill>
                <a:schemeClr val="accent1"/>
              </a:solidFill>
            </a:endParaRPr>
          </a:p>
        </p:txBody>
      </p:sp>
      <p:sp>
        <p:nvSpPr>
          <p:cNvPr id="4" name="Content Placeholder 2"/>
          <p:cNvSpPr>
            <a:spLocks noGrp="1"/>
          </p:cNvSpPr>
          <p:nvPr>
            <p:ph idx="1"/>
          </p:nvPr>
        </p:nvSpPr>
        <p:spPr>
          <a:xfrm>
            <a:off x="179512" y="987574"/>
            <a:ext cx="8507288" cy="4148378"/>
          </a:xfrm>
        </p:spPr>
        <p:txBody>
          <a:bodyPr>
            <a:normAutofit/>
          </a:bodyPr>
          <a:lstStyle/>
          <a:p>
            <a:r>
              <a:rPr lang="en-US" dirty="0"/>
              <a:t>What operators either change the value of a </a:t>
            </a:r>
            <a:r>
              <a:rPr lang="en-US" dirty="0" err="1"/>
              <a:t>boolean</a:t>
            </a:r>
            <a:r>
              <a:rPr lang="en-US" dirty="0"/>
              <a:t> expression or combine two </a:t>
            </a:r>
            <a:r>
              <a:rPr lang="en-US" dirty="0" err="1"/>
              <a:t>boolean</a:t>
            </a:r>
            <a:r>
              <a:rPr lang="en-US" dirty="0"/>
              <a:t> expressions?</a:t>
            </a:r>
          </a:p>
          <a:p>
            <a:endParaRPr lang="en-US" dirty="0"/>
          </a:p>
          <a:p>
            <a:pPr lvl="1">
              <a:buFont typeface="Courier New" panose="02070309020205020404" pitchFamily="49" charset="0"/>
              <a:buChar char="o"/>
            </a:pPr>
            <a:r>
              <a:rPr lang="en-US" dirty="0"/>
              <a:t>Arithmetic operators</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Ternary operators</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Boolean operators</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Relational operators</a:t>
            </a:r>
          </a:p>
        </p:txBody>
      </p:sp>
    </p:spTree>
    <p:extLst>
      <p:ext uri="{BB962C8B-B14F-4D97-AF65-F5344CB8AC3E}">
        <p14:creationId xmlns:p14="http://schemas.microsoft.com/office/powerpoint/2010/main" val="1594199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Overview of Programming Structures in Java (conditions and repetitions)</a:t>
            </a:r>
          </a:p>
        </p:txBody>
      </p:sp>
      <p:sp>
        <p:nvSpPr>
          <p:cNvPr id="3" name="Content Placeholder 2"/>
          <p:cNvSpPr>
            <a:spLocks noGrp="1"/>
          </p:cNvSpPr>
          <p:nvPr>
            <p:ph idx="1"/>
          </p:nvPr>
        </p:nvSpPr>
        <p:spPr>
          <a:xfrm>
            <a:off x="179512" y="1478352"/>
            <a:ext cx="8507288" cy="3657600"/>
          </a:xfrm>
        </p:spPr>
        <p:txBody>
          <a:bodyPr>
            <a:normAutofit/>
          </a:bodyPr>
          <a:lstStyle/>
          <a:p>
            <a:r>
              <a:rPr lang="en-US" dirty="0"/>
              <a:t>Flow of control is the term </a:t>
            </a:r>
            <a:r>
              <a:rPr lang="en-US" dirty="0">
                <a:solidFill>
                  <a:schemeClr val="tx2"/>
                </a:solidFill>
              </a:rPr>
              <a:t>used for describing which statements are executed in a program</a:t>
            </a:r>
            <a:r>
              <a:rPr lang="en-US" dirty="0"/>
              <a:t>. Flow statements are:</a:t>
            </a:r>
          </a:p>
          <a:p>
            <a:pPr lvl="1">
              <a:buFont typeface="Courier New" panose="02070309020205020404" pitchFamily="49" charset="0"/>
              <a:buChar char="o"/>
            </a:pPr>
            <a:r>
              <a:rPr lang="en-US" dirty="0"/>
              <a:t>block of code – statements group within { and }</a:t>
            </a:r>
          </a:p>
          <a:p>
            <a:pPr lvl="1">
              <a:buFont typeface="Courier New" panose="02070309020205020404" pitchFamily="49" charset="0"/>
              <a:buChar char="o"/>
            </a:pPr>
            <a:r>
              <a:rPr lang="en-US" dirty="0"/>
              <a:t>if</a:t>
            </a:r>
          </a:p>
          <a:p>
            <a:pPr lvl="1">
              <a:buFont typeface="Courier New" panose="02070309020205020404" pitchFamily="49" charset="0"/>
              <a:buChar char="o"/>
            </a:pPr>
            <a:r>
              <a:rPr lang="en-US" dirty="0"/>
              <a:t>if – else</a:t>
            </a:r>
          </a:p>
          <a:p>
            <a:pPr lvl="1">
              <a:buFont typeface="Courier New" panose="02070309020205020404" pitchFamily="49" charset="0"/>
              <a:buChar char="o"/>
            </a:pPr>
            <a:r>
              <a:rPr lang="en-US" dirty="0"/>
              <a:t>switch</a:t>
            </a:r>
          </a:p>
          <a:p>
            <a:pPr lvl="1">
              <a:buFont typeface="Courier New" panose="02070309020205020404" pitchFamily="49" charset="0"/>
              <a:buChar char="o"/>
            </a:pPr>
            <a:r>
              <a:rPr lang="en-US" dirty="0"/>
              <a:t>while</a:t>
            </a:r>
          </a:p>
          <a:p>
            <a:pPr lvl="1">
              <a:buFont typeface="Courier New" panose="02070309020205020404" pitchFamily="49" charset="0"/>
              <a:buChar char="o"/>
            </a:pPr>
            <a:r>
              <a:rPr lang="en-US" dirty="0"/>
              <a:t>for</a:t>
            </a:r>
          </a:p>
          <a:p>
            <a:pPr lvl="1">
              <a:buFont typeface="Courier New" panose="02070309020205020404" pitchFamily="49" charset="0"/>
              <a:buChar char="o"/>
            </a:pPr>
            <a:r>
              <a:rPr lang="en-US" dirty="0"/>
              <a:t>do – while</a:t>
            </a:r>
          </a:p>
        </p:txBody>
      </p:sp>
    </p:spTree>
    <p:extLst>
      <p:ext uri="{BB962C8B-B14F-4D97-AF65-F5344CB8AC3E}">
        <p14:creationId xmlns:p14="http://schemas.microsoft.com/office/powerpoint/2010/main" val="34916907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Conditions</a:t>
            </a:r>
          </a:p>
        </p:txBody>
      </p:sp>
      <p:pic>
        <p:nvPicPr>
          <p:cNvPr id="2" name="Content Placeholder 1"/>
          <p:cNvPicPr>
            <a:picLocks noGrp="1" noChangeAspect="1"/>
          </p:cNvPicPr>
          <p:nvPr>
            <p:ph idx="1"/>
          </p:nvPr>
        </p:nvPicPr>
        <p:blipFill>
          <a:blip r:embed="rId2"/>
          <a:stretch>
            <a:fillRect/>
          </a:stretch>
        </p:blipFill>
        <p:spPr>
          <a:xfrm>
            <a:off x="2699792" y="457200"/>
            <a:ext cx="5917013" cy="4520572"/>
          </a:xfrm>
          <a:prstGeom prst="rect">
            <a:avLst/>
          </a:prstGeom>
        </p:spPr>
      </p:pic>
    </p:spTree>
    <p:extLst>
      <p:ext uri="{BB962C8B-B14F-4D97-AF65-F5344CB8AC3E}">
        <p14:creationId xmlns:p14="http://schemas.microsoft.com/office/powerpoint/2010/main" val="127006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Workshops</a:t>
            </a:r>
          </a:p>
        </p:txBody>
      </p:sp>
      <p:sp>
        <p:nvSpPr>
          <p:cNvPr id="4" name="Content Placeholder 3"/>
          <p:cNvSpPr>
            <a:spLocks noGrp="1"/>
          </p:cNvSpPr>
          <p:nvPr>
            <p:ph idx="1"/>
          </p:nvPr>
        </p:nvSpPr>
        <p:spPr>
          <a:xfrm>
            <a:off x="323528" y="1347614"/>
            <a:ext cx="5842992" cy="3672408"/>
          </a:xfrm>
        </p:spPr>
        <p:txBody>
          <a:bodyPr>
            <a:normAutofit fontScale="70000" lnSpcReduction="20000"/>
          </a:bodyPr>
          <a:lstStyle/>
          <a:p>
            <a:r>
              <a:rPr lang="en-CA" dirty="0"/>
              <a:t>You will have </a:t>
            </a:r>
            <a:r>
              <a:rPr lang="en-CA" dirty="0">
                <a:solidFill>
                  <a:schemeClr val="tx2"/>
                </a:solidFill>
              </a:rPr>
              <a:t>10 workshops. </a:t>
            </a:r>
            <a:r>
              <a:rPr lang="en-US" dirty="0"/>
              <a:t>Each workshop should be submitted </a:t>
            </a:r>
            <a:r>
              <a:rPr lang="en-US" sz="2500" dirty="0">
                <a:solidFill>
                  <a:schemeClr val="tx2"/>
                </a:solidFill>
              </a:rPr>
              <a:t>on its due date</a:t>
            </a:r>
            <a:r>
              <a:rPr lang="en-US" dirty="0"/>
              <a:t>.</a:t>
            </a:r>
          </a:p>
          <a:p>
            <a:pPr marL="0" indent="0">
              <a:buNone/>
            </a:pPr>
            <a:endParaRPr lang="en-US" dirty="0">
              <a:solidFill>
                <a:schemeClr val="tx2"/>
              </a:solidFill>
            </a:endParaRPr>
          </a:p>
          <a:p>
            <a:r>
              <a:rPr lang="en-US" dirty="0"/>
              <a:t>The workshops should be submitted through Bb.</a:t>
            </a:r>
            <a:endParaRPr lang="en-CA" dirty="0">
              <a:solidFill>
                <a:schemeClr val="tx2"/>
              </a:solidFill>
            </a:endParaRPr>
          </a:p>
          <a:p>
            <a:endParaRPr lang="en-CA" dirty="0">
              <a:solidFill>
                <a:schemeClr val="tx2"/>
              </a:solidFill>
            </a:endParaRPr>
          </a:p>
          <a:p>
            <a:r>
              <a:rPr lang="en-US" dirty="0"/>
              <a:t>Late submissions would result in </a:t>
            </a:r>
            <a:r>
              <a:rPr lang="en-US" dirty="0">
                <a:solidFill>
                  <a:schemeClr val="tx2"/>
                </a:solidFill>
              </a:rPr>
              <a:t>additional 20% penalties </a:t>
            </a:r>
            <a:r>
              <a:rPr lang="en-US" dirty="0"/>
              <a:t>for each day or part of it (except the last workshop!)</a:t>
            </a:r>
          </a:p>
          <a:p>
            <a:endParaRPr lang="en-US" dirty="0"/>
          </a:p>
          <a:p>
            <a:r>
              <a:rPr lang="en-US" dirty="0"/>
              <a:t>Students are encouraged to talk to each other, to the instructor, or to anyone else about any of the workshops, but </a:t>
            </a:r>
            <a:r>
              <a:rPr lang="en-US" dirty="0">
                <a:solidFill>
                  <a:schemeClr val="tx2"/>
                </a:solidFill>
              </a:rPr>
              <a:t>the final solution may not be copied from any source.</a:t>
            </a:r>
          </a:p>
        </p:txBody>
      </p:sp>
      <p:pic>
        <p:nvPicPr>
          <p:cNvPr id="7" name="Picture 2" descr="C:\Users\dhr\AppData\Local\Microsoft\Windows\INetCache\IE\X9KBJFMO\8076955086_5a397d6b5f_m[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491630"/>
            <a:ext cx="2658591" cy="2658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6333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Conditions </a:t>
            </a:r>
            <a:br>
              <a:rPr lang="en-US" sz="3600" dirty="0">
                <a:solidFill>
                  <a:schemeClr val="accent1"/>
                </a:solidFill>
              </a:rPr>
            </a:br>
            <a:r>
              <a:rPr lang="en-US" sz="3600" dirty="0">
                <a:solidFill>
                  <a:schemeClr val="accent1"/>
                </a:solidFill>
              </a:rPr>
              <a:t>(Cont’d)</a:t>
            </a:r>
          </a:p>
        </p:txBody>
      </p:sp>
      <p:pic>
        <p:nvPicPr>
          <p:cNvPr id="4" name="Picture 3"/>
          <p:cNvPicPr>
            <a:picLocks noChangeAspect="1"/>
          </p:cNvPicPr>
          <p:nvPr/>
        </p:nvPicPr>
        <p:blipFill>
          <a:blip r:embed="rId2"/>
          <a:stretch>
            <a:fillRect/>
          </a:stretch>
        </p:blipFill>
        <p:spPr>
          <a:xfrm>
            <a:off x="2607096" y="603992"/>
            <a:ext cx="6357392" cy="4253758"/>
          </a:xfrm>
          <a:prstGeom prst="rect">
            <a:avLst/>
          </a:prstGeom>
        </p:spPr>
      </p:pic>
    </p:spTree>
    <p:extLst>
      <p:ext uri="{BB962C8B-B14F-4D97-AF65-F5344CB8AC3E}">
        <p14:creationId xmlns:p14="http://schemas.microsoft.com/office/powerpoint/2010/main" val="1923745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Repetitions</a:t>
            </a:r>
          </a:p>
        </p:txBody>
      </p:sp>
      <p:pic>
        <p:nvPicPr>
          <p:cNvPr id="4" name="Content Placeholder 3"/>
          <p:cNvPicPr>
            <a:picLocks noGrp="1" noChangeAspect="1"/>
          </p:cNvPicPr>
          <p:nvPr>
            <p:ph idx="1"/>
          </p:nvPr>
        </p:nvPicPr>
        <p:blipFill>
          <a:blip r:embed="rId2"/>
          <a:stretch>
            <a:fillRect/>
          </a:stretch>
        </p:blipFill>
        <p:spPr>
          <a:xfrm>
            <a:off x="2771800" y="555526"/>
            <a:ext cx="6207669" cy="4477877"/>
          </a:xfrm>
          <a:prstGeom prst="rect">
            <a:avLst/>
          </a:prstGeom>
        </p:spPr>
      </p:pic>
    </p:spTree>
    <p:extLst>
      <p:ext uri="{BB962C8B-B14F-4D97-AF65-F5344CB8AC3E}">
        <p14:creationId xmlns:p14="http://schemas.microsoft.com/office/powerpoint/2010/main" val="381170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Repetitions </a:t>
            </a:r>
            <a:br>
              <a:rPr lang="en-US" sz="3600" dirty="0">
                <a:solidFill>
                  <a:schemeClr val="accent1"/>
                </a:solidFill>
              </a:rPr>
            </a:br>
            <a:r>
              <a:rPr lang="en-US" sz="3600" dirty="0">
                <a:solidFill>
                  <a:schemeClr val="accent1"/>
                </a:solidFill>
              </a:rPr>
              <a:t>(Cont’d)</a:t>
            </a:r>
          </a:p>
        </p:txBody>
      </p:sp>
      <p:pic>
        <p:nvPicPr>
          <p:cNvPr id="3" name="Picture 2"/>
          <p:cNvPicPr>
            <a:picLocks noChangeAspect="1"/>
          </p:cNvPicPr>
          <p:nvPr/>
        </p:nvPicPr>
        <p:blipFill>
          <a:blip r:embed="rId2"/>
          <a:stretch>
            <a:fillRect/>
          </a:stretch>
        </p:blipFill>
        <p:spPr>
          <a:xfrm>
            <a:off x="2627784" y="827144"/>
            <a:ext cx="6368614" cy="4047464"/>
          </a:xfrm>
          <a:prstGeom prst="rect">
            <a:avLst/>
          </a:prstGeom>
        </p:spPr>
      </p:pic>
    </p:spTree>
    <p:extLst>
      <p:ext uri="{BB962C8B-B14F-4D97-AF65-F5344CB8AC3E}">
        <p14:creationId xmlns:p14="http://schemas.microsoft.com/office/powerpoint/2010/main" val="40780630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b="1" dirty="0">
                <a:solidFill>
                  <a:schemeClr val="accent1"/>
                </a:solidFill>
              </a:rPr>
              <a:t>break - Labeled break</a:t>
            </a:r>
            <a:endParaRPr lang="en-US" sz="3600" dirty="0">
              <a:solidFill>
                <a:schemeClr val="accent1"/>
              </a:solidFill>
            </a:endParaRPr>
          </a:p>
        </p:txBody>
      </p:sp>
      <p:sp>
        <p:nvSpPr>
          <p:cNvPr id="3" name="Content Placeholder 2"/>
          <p:cNvSpPr>
            <a:spLocks noGrp="1"/>
          </p:cNvSpPr>
          <p:nvPr>
            <p:ph idx="1"/>
          </p:nvPr>
        </p:nvSpPr>
        <p:spPr>
          <a:xfrm>
            <a:off x="179512" y="1200150"/>
            <a:ext cx="8507288" cy="3935802"/>
          </a:xfrm>
        </p:spPr>
        <p:txBody>
          <a:bodyPr>
            <a:normAutofit/>
          </a:bodyPr>
          <a:lstStyle/>
          <a:p>
            <a:r>
              <a:rPr lang="en-US" dirty="0"/>
              <a:t>A break “drops out of the bottom” of the loop. </a:t>
            </a:r>
            <a:r>
              <a:rPr lang="en-US" dirty="0">
                <a:solidFill>
                  <a:schemeClr val="tx2"/>
                </a:solidFill>
              </a:rPr>
              <a:t>The break statement with no label attempts to transfer control to the innermost enclosing </a:t>
            </a:r>
            <a:r>
              <a:rPr lang="en-US" b="1" i="1" dirty="0">
                <a:solidFill>
                  <a:schemeClr val="tx2"/>
                </a:solidFill>
              </a:rPr>
              <a:t>switch</a:t>
            </a:r>
            <a:r>
              <a:rPr lang="en-US" i="1" dirty="0">
                <a:solidFill>
                  <a:schemeClr val="tx2"/>
                </a:solidFill>
              </a:rPr>
              <a:t>, </a:t>
            </a:r>
            <a:r>
              <a:rPr lang="en-US" b="1" i="1" dirty="0">
                <a:solidFill>
                  <a:schemeClr val="tx2"/>
                </a:solidFill>
              </a:rPr>
              <a:t>for, while </a:t>
            </a:r>
            <a:r>
              <a:rPr lang="en-US" dirty="0">
                <a:solidFill>
                  <a:schemeClr val="tx2"/>
                </a:solidFill>
              </a:rPr>
              <a:t>or </a:t>
            </a:r>
            <a:r>
              <a:rPr lang="en-US" b="1" i="1" dirty="0">
                <a:solidFill>
                  <a:schemeClr val="tx2"/>
                </a:solidFill>
              </a:rPr>
              <a:t>do-while </a:t>
            </a:r>
            <a:r>
              <a:rPr lang="en-US" dirty="0">
                <a:solidFill>
                  <a:schemeClr val="tx2"/>
                </a:solidFill>
              </a:rPr>
              <a:t>of immediately enclosing statement.</a:t>
            </a:r>
          </a:p>
          <a:p>
            <a:endParaRPr lang="en-US" dirty="0"/>
          </a:p>
          <a:p>
            <a:r>
              <a:rPr lang="en-US" dirty="0">
                <a:solidFill>
                  <a:schemeClr val="tx2"/>
                </a:solidFill>
              </a:rPr>
              <a:t>A labeled break drops out of the bottom of the end of the loop denoted by the label</a:t>
            </a:r>
            <a:r>
              <a:rPr lang="en-US" dirty="0"/>
              <a:t>.</a:t>
            </a:r>
          </a:p>
          <a:p>
            <a:endParaRPr lang="en-US" dirty="0"/>
          </a:p>
          <a:p>
            <a:pPr>
              <a:buFont typeface="Wingdings" panose="05000000000000000000" pitchFamily="2" charset="2"/>
              <a:buChar char="ü"/>
            </a:pPr>
            <a:r>
              <a:rPr lang="en-US" dirty="0">
                <a:solidFill>
                  <a:schemeClr val="tx2"/>
                </a:solidFill>
              </a:rPr>
              <a:t>LabeledBreak.java</a:t>
            </a:r>
            <a:r>
              <a:rPr lang="en-US" dirty="0"/>
              <a:t>; trace to see what happens!</a:t>
            </a:r>
          </a:p>
        </p:txBody>
      </p:sp>
    </p:spTree>
    <p:extLst>
      <p:ext uri="{BB962C8B-B14F-4D97-AF65-F5344CB8AC3E}">
        <p14:creationId xmlns:p14="http://schemas.microsoft.com/office/powerpoint/2010/main" val="29712610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b="1" dirty="0">
                <a:solidFill>
                  <a:schemeClr val="accent1"/>
                </a:solidFill>
              </a:rPr>
              <a:t>continue – Labeled continue</a:t>
            </a:r>
            <a:endParaRPr lang="en-US" sz="3600" dirty="0">
              <a:solidFill>
                <a:schemeClr val="accent1"/>
              </a:solidFill>
            </a:endParaRPr>
          </a:p>
        </p:txBody>
      </p:sp>
      <p:sp>
        <p:nvSpPr>
          <p:cNvPr id="3" name="Content Placeholder 2"/>
          <p:cNvSpPr>
            <a:spLocks noGrp="1"/>
          </p:cNvSpPr>
          <p:nvPr>
            <p:ph idx="1"/>
          </p:nvPr>
        </p:nvSpPr>
        <p:spPr>
          <a:xfrm>
            <a:off x="179512" y="1200150"/>
            <a:ext cx="8507288" cy="3935802"/>
          </a:xfrm>
        </p:spPr>
        <p:txBody>
          <a:bodyPr>
            <a:normAutofit/>
          </a:bodyPr>
          <a:lstStyle/>
          <a:p>
            <a:r>
              <a:rPr lang="en-US" dirty="0">
                <a:solidFill>
                  <a:schemeClr val="tx2"/>
                </a:solidFill>
              </a:rPr>
              <a:t>A plain continue goes to the top of the innermost loop and continues</a:t>
            </a:r>
            <a:r>
              <a:rPr lang="en-US" dirty="0"/>
              <a:t>.</a:t>
            </a:r>
          </a:p>
          <a:p>
            <a:endParaRPr lang="en-US" dirty="0"/>
          </a:p>
          <a:p>
            <a:r>
              <a:rPr lang="en-US" dirty="0">
                <a:solidFill>
                  <a:schemeClr val="tx2"/>
                </a:solidFill>
              </a:rPr>
              <a:t>A labeled continue goes to the label and re-enters the loop right after that label</a:t>
            </a:r>
            <a:r>
              <a:rPr lang="en-US" dirty="0"/>
              <a:t>.</a:t>
            </a:r>
          </a:p>
          <a:p>
            <a:endParaRPr lang="en-US" dirty="0"/>
          </a:p>
          <a:p>
            <a:pPr>
              <a:buFont typeface="Wingdings" panose="05000000000000000000" pitchFamily="2" charset="2"/>
              <a:buChar char="ü"/>
            </a:pPr>
            <a:r>
              <a:rPr lang="en-US" dirty="0">
                <a:solidFill>
                  <a:schemeClr val="tx2"/>
                </a:solidFill>
              </a:rPr>
              <a:t>LabeledContinue.java</a:t>
            </a:r>
            <a:r>
              <a:rPr lang="en-US" dirty="0"/>
              <a:t>; trace to see what happens!</a:t>
            </a:r>
          </a:p>
        </p:txBody>
      </p:sp>
    </p:spTree>
    <p:extLst>
      <p:ext uri="{BB962C8B-B14F-4D97-AF65-F5344CB8AC3E}">
        <p14:creationId xmlns:p14="http://schemas.microsoft.com/office/powerpoint/2010/main" val="22272749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cap="all" dirty="0">
                <a:solidFill>
                  <a:schemeClr val="accent1"/>
                </a:solidFill>
              </a:rPr>
              <a:t>LOOPS</a:t>
            </a:r>
            <a:endParaRPr lang="en-US" sz="3600" dirty="0">
              <a:solidFill>
                <a:schemeClr val="accent1"/>
              </a:solidFill>
            </a:endParaRPr>
          </a:p>
        </p:txBody>
      </p:sp>
      <p:sp>
        <p:nvSpPr>
          <p:cNvPr id="3" name="Content Placeholder 2"/>
          <p:cNvSpPr>
            <a:spLocks noGrp="1"/>
          </p:cNvSpPr>
          <p:nvPr>
            <p:ph idx="1"/>
          </p:nvPr>
        </p:nvSpPr>
        <p:spPr>
          <a:xfrm>
            <a:off x="179512" y="1478352"/>
            <a:ext cx="8507288" cy="3657600"/>
          </a:xfrm>
        </p:spPr>
        <p:txBody>
          <a:bodyPr>
            <a:normAutofit/>
          </a:bodyPr>
          <a:lstStyle/>
          <a:p>
            <a:r>
              <a:rPr lang="en-US" dirty="0"/>
              <a:t>Which expression is NOT an element of a for loop?</a:t>
            </a:r>
          </a:p>
          <a:p>
            <a:endParaRPr lang="en-US" dirty="0"/>
          </a:p>
          <a:p>
            <a:pPr lvl="1">
              <a:buFont typeface="Courier New" panose="02070309020205020404" pitchFamily="49" charset="0"/>
              <a:buChar char="o"/>
            </a:pPr>
            <a:r>
              <a:rPr lang="en-US" dirty="0"/>
              <a:t>Initialization expression</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Termination expression</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Iteration expression</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Increment expression</a:t>
            </a:r>
          </a:p>
        </p:txBody>
      </p:sp>
    </p:spTree>
    <p:extLst>
      <p:ext uri="{BB962C8B-B14F-4D97-AF65-F5344CB8AC3E}">
        <p14:creationId xmlns:p14="http://schemas.microsoft.com/office/powerpoint/2010/main" val="41337753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Identifiers in Java</a:t>
            </a:r>
          </a:p>
        </p:txBody>
      </p:sp>
      <p:sp>
        <p:nvSpPr>
          <p:cNvPr id="3" name="Content Placeholder 2"/>
          <p:cNvSpPr>
            <a:spLocks noGrp="1"/>
          </p:cNvSpPr>
          <p:nvPr>
            <p:ph idx="1"/>
          </p:nvPr>
        </p:nvSpPr>
        <p:spPr>
          <a:xfrm>
            <a:off x="179512" y="1478352"/>
            <a:ext cx="8507288" cy="3657600"/>
          </a:xfrm>
        </p:spPr>
        <p:txBody>
          <a:bodyPr>
            <a:normAutofit fontScale="92500" lnSpcReduction="20000"/>
          </a:bodyPr>
          <a:lstStyle/>
          <a:p>
            <a:r>
              <a:rPr lang="en-US" dirty="0"/>
              <a:t>The name you choose for anything in java is called a java </a:t>
            </a:r>
            <a:r>
              <a:rPr lang="en-US" i="1" dirty="0">
                <a:solidFill>
                  <a:schemeClr val="tx2"/>
                </a:solidFill>
              </a:rPr>
              <a:t>identifier</a:t>
            </a:r>
            <a:r>
              <a:rPr lang="en-US" i="1" dirty="0"/>
              <a:t>.</a:t>
            </a:r>
          </a:p>
          <a:p>
            <a:endParaRPr lang="en-US" i="1" dirty="0"/>
          </a:p>
          <a:p>
            <a:r>
              <a:rPr lang="en-US" dirty="0"/>
              <a:t>Identifiers must start with a letter, an underscore ( _ ) or a dollar sign ( $ ) followed by letters or digits.</a:t>
            </a:r>
          </a:p>
          <a:p>
            <a:endParaRPr lang="en-US" dirty="0"/>
          </a:p>
          <a:p>
            <a:r>
              <a:rPr lang="en-US" dirty="0"/>
              <a:t>There is no limit for the length of identifiers and they are composed from the Unicode character set.</a:t>
            </a:r>
          </a:p>
          <a:p>
            <a:r>
              <a:rPr lang="en-US" b="1" dirty="0"/>
              <a:t>Ex: </a:t>
            </a:r>
            <a:r>
              <a:rPr lang="en-US" b="1" i="1" dirty="0" err="1"/>
              <a:t>toStart</a:t>
            </a:r>
            <a:r>
              <a:rPr lang="en-US" b="1" i="1" dirty="0"/>
              <a:t>   _color   $</a:t>
            </a:r>
            <a:r>
              <a:rPr lang="en-US" b="1" i="1" dirty="0" err="1"/>
              <a:t>accountÉvalué</a:t>
            </a:r>
            <a:r>
              <a:rPr lang="en-US" b="1" i="1" dirty="0"/>
              <a:t>   </a:t>
            </a:r>
            <a:r>
              <a:rPr lang="en-US" b="1" i="1" dirty="0" err="1"/>
              <a:t>übung</a:t>
            </a:r>
            <a:r>
              <a:rPr lang="en-US" b="1" i="1" dirty="0"/>
              <a:t>    </a:t>
            </a:r>
            <a:r>
              <a:rPr lang="el-GR" b="1" i="1" dirty="0"/>
              <a:t>μαθαίνω</a:t>
            </a:r>
          </a:p>
          <a:p>
            <a:endParaRPr lang="en-US" dirty="0"/>
          </a:p>
          <a:p>
            <a:r>
              <a:rPr lang="en-US" dirty="0">
                <a:solidFill>
                  <a:schemeClr val="tx2"/>
                </a:solidFill>
              </a:rPr>
              <a:t>Java language keywords cannot be used as identifiers</a:t>
            </a:r>
            <a:r>
              <a:rPr lang="en-US" dirty="0"/>
              <a:t>.</a:t>
            </a:r>
          </a:p>
        </p:txBody>
      </p:sp>
    </p:spTree>
    <p:extLst>
      <p:ext uri="{BB962C8B-B14F-4D97-AF65-F5344CB8AC3E}">
        <p14:creationId xmlns:p14="http://schemas.microsoft.com/office/powerpoint/2010/main" val="11583109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Literals in Java</a:t>
            </a:r>
          </a:p>
        </p:txBody>
      </p:sp>
      <p:sp>
        <p:nvSpPr>
          <p:cNvPr id="3" name="Content Placeholder 2"/>
          <p:cNvSpPr>
            <a:spLocks noGrp="1"/>
          </p:cNvSpPr>
          <p:nvPr>
            <p:ph idx="1"/>
          </p:nvPr>
        </p:nvSpPr>
        <p:spPr>
          <a:xfrm>
            <a:off x="179512" y="1275606"/>
            <a:ext cx="8507288" cy="3657600"/>
          </a:xfrm>
        </p:spPr>
        <p:txBody>
          <a:bodyPr>
            <a:normAutofit fontScale="70000" lnSpcReduction="20000"/>
          </a:bodyPr>
          <a:lstStyle/>
          <a:p>
            <a:r>
              <a:rPr lang="en-US" dirty="0">
                <a:solidFill>
                  <a:schemeClr val="tx2"/>
                </a:solidFill>
              </a:rPr>
              <a:t>Each type in Java has literals, which are the way that constant values of that type are written</a:t>
            </a:r>
            <a:r>
              <a:rPr lang="en-US" dirty="0"/>
              <a:t>.</a:t>
            </a:r>
          </a:p>
          <a:p>
            <a:endParaRPr lang="en-US" dirty="0"/>
          </a:p>
          <a:p>
            <a:r>
              <a:rPr lang="en-US" b="1" dirty="0">
                <a:solidFill>
                  <a:schemeClr val="tx2"/>
                </a:solidFill>
              </a:rPr>
              <a:t>Integer constants </a:t>
            </a:r>
            <a:r>
              <a:rPr lang="en-US" dirty="0"/>
              <a:t>are string of octal, decimal, hexadecimal digits. </a:t>
            </a:r>
            <a:r>
              <a:rPr lang="es-ES" i="1" dirty="0"/>
              <a:t>Ex: decimal </a:t>
            </a:r>
            <a:r>
              <a:rPr lang="es-ES" b="1" i="1" dirty="0"/>
              <a:t>58L</a:t>
            </a:r>
            <a:r>
              <a:rPr lang="es-ES" i="1" dirty="0"/>
              <a:t>, octal </a:t>
            </a:r>
            <a:r>
              <a:rPr lang="es-ES" b="1" i="1" dirty="0"/>
              <a:t>027</a:t>
            </a:r>
            <a:r>
              <a:rPr lang="es-ES" i="1" dirty="0"/>
              <a:t>, hexadecimal </a:t>
            </a:r>
            <a:r>
              <a:rPr lang="es-ES" b="1" i="1" dirty="0"/>
              <a:t>0x8AF</a:t>
            </a:r>
          </a:p>
          <a:p>
            <a:endParaRPr lang="es-ES" b="1" i="1" dirty="0"/>
          </a:p>
          <a:p>
            <a:r>
              <a:rPr lang="en-US" b="1" dirty="0">
                <a:solidFill>
                  <a:schemeClr val="tx2"/>
                </a:solidFill>
              </a:rPr>
              <a:t>Floating-point numbers </a:t>
            </a:r>
            <a:r>
              <a:rPr lang="en-US" dirty="0"/>
              <a:t>are decimal numbers optionally followed by an exponent. </a:t>
            </a:r>
            <a:r>
              <a:rPr lang="pt-BR" i="1" dirty="0"/>
              <a:t>Ex: double </a:t>
            </a:r>
            <a:r>
              <a:rPr lang="pt-BR" b="1" i="1" dirty="0"/>
              <a:t>18. .234E3 or 1.8e-1</a:t>
            </a:r>
            <a:r>
              <a:rPr lang="pt-BR" i="1" dirty="0"/>
              <a:t>; float </a:t>
            </a:r>
            <a:r>
              <a:rPr lang="pt-BR" b="1" i="1" dirty="0"/>
              <a:t>1.234f or 0.2e-5F</a:t>
            </a:r>
          </a:p>
          <a:p>
            <a:endParaRPr lang="pt-BR" b="1" i="1" dirty="0"/>
          </a:p>
          <a:p>
            <a:r>
              <a:rPr lang="en-US" b="1" dirty="0">
                <a:solidFill>
                  <a:schemeClr val="tx2"/>
                </a:solidFill>
              </a:rPr>
              <a:t>Characters literals </a:t>
            </a:r>
            <a:r>
              <a:rPr lang="en-US" dirty="0"/>
              <a:t>appear between single quotes. </a:t>
            </a:r>
            <a:r>
              <a:rPr lang="en-US" dirty="0">
                <a:solidFill>
                  <a:schemeClr val="tx2"/>
                </a:solidFill>
              </a:rPr>
              <a:t>Any valid Unicode character can appear between the quotes</a:t>
            </a:r>
            <a:r>
              <a:rPr lang="en-US" dirty="0"/>
              <a:t>. Certain special characters are represented as </a:t>
            </a:r>
            <a:r>
              <a:rPr lang="en-US" b="1" i="1" dirty="0"/>
              <a:t>escape sequence. </a:t>
            </a:r>
            <a:r>
              <a:rPr lang="es-ES" i="1" dirty="0"/>
              <a:t>Ex: </a:t>
            </a:r>
            <a:r>
              <a:rPr lang="es-ES" dirty="0"/>
              <a:t>‘</a:t>
            </a:r>
            <a:r>
              <a:rPr lang="es-ES" b="1" i="1" dirty="0"/>
              <a:t>J</a:t>
            </a:r>
            <a:r>
              <a:rPr lang="es-ES" dirty="0"/>
              <a:t>’</a:t>
            </a:r>
            <a:r>
              <a:rPr lang="es-ES" b="1" i="1" dirty="0"/>
              <a:t>, </a:t>
            </a:r>
            <a:r>
              <a:rPr lang="es-ES" dirty="0"/>
              <a:t>‘</a:t>
            </a:r>
            <a:r>
              <a:rPr lang="es-ES" b="1" i="1" dirty="0"/>
              <a:t>A</a:t>
            </a:r>
            <a:r>
              <a:rPr lang="es-ES" dirty="0"/>
              <a:t>’</a:t>
            </a:r>
            <a:r>
              <a:rPr lang="es-ES" b="1" i="1" dirty="0"/>
              <a:t>, </a:t>
            </a:r>
            <a:r>
              <a:rPr lang="es-ES" dirty="0"/>
              <a:t>‘</a:t>
            </a:r>
            <a:r>
              <a:rPr lang="es-ES" b="1" i="1" dirty="0"/>
              <a:t>V</a:t>
            </a:r>
            <a:r>
              <a:rPr lang="es-ES" dirty="0"/>
              <a:t>’</a:t>
            </a:r>
            <a:r>
              <a:rPr lang="es-ES" b="1" i="1" dirty="0"/>
              <a:t>, </a:t>
            </a:r>
            <a:r>
              <a:rPr lang="es-ES" dirty="0"/>
              <a:t>‘</a:t>
            </a:r>
            <a:r>
              <a:rPr lang="es-ES" b="1" i="1" dirty="0"/>
              <a:t>A</a:t>
            </a:r>
            <a:r>
              <a:rPr lang="es-ES" dirty="0"/>
              <a:t>’, ‘</a:t>
            </a:r>
            <a:r>
              <a:rPr lang="es-ES" b="1" i="1" dirty="0"/>
              <a:t>\n</a:t>
            </a:r>
            <a:r>
              <a:rPr lang="es-ES" dirty="0"/>
              <a:t>’ (</a:t>
            </a:r>
            <a:r>
              <a:rPr lang="es-ES" i="1" dirty="0" err="1"/>
              <a:t>newline</a:t>
            </a:r>
            <a:r>
              <a:rPr lang="es-ES" i="1" dirty="0"/>
              <a:t>), </a:t>
            </a:r>
            <a:r>
              <a:rPr lang="es-ES" dirty="0"/>
              <a:t>‘</a:t>
            </a:r>
            <a:r>
              <a:rPr lang="es-ES" b="1" i="1" dirty="0"/>
              <a:t>\u000A</a:t>
            </a:r>
            <a:r>
              <a:rPr lang="es-ES" dirty="0"/>
              <a:t>’, ‘</a:t>
            </a:r>
            <a:r>
              <a:rPr lang="es-ES" b="1" i="1" dirty="0"/>
              <a:t>\t </a:t>
            </a:r>
            <a:r>
              <a:rPr lang="es-ES" dirty="0"/>
              <a:t>‘(</a:t>
            </a:r>
            <a:r>
              <a:rPr lang="es-ES" i="1" dirty="0" err="1"/>
              <a:t>tab</a:t>
            </a:r>
            <a:r>
              <a:rPr lang="es-ES" i="1" dirty="0"/>
              <a:t>), </a:t>
            </a:r>
            <a:r>
              <a:rPr lang="es-ES" dirty="0"/>
              <a:t>‘</a:t>
            </a:r>
            <a:r>
              <a:rPr lang="es-ES" b="1" i="1" dirty="0"/>
              <a:t>\u0009</a:t>
            </a:r>
            <a:r>
              <a:rPr lang="es-ES" dirty="0"/>
              <a:t>’, </a:t>
            </a:r>
            <a:r>
              <a:rPr lang="en-US" b="1" i="1" dirty="0" err="1"/>
              <a:t>ddd</a:t>
            </a:r>
            <a:r>
              <a:rPr lang="en-US" b="1" i="1" dirty="0"/>
              <a:t> (</a:t>
            </a:r>
            <a:r>
              <a:rPr lang="en-US" i="1" dirty="0"/>
              <a:t>a char by octal value d: 0-7)</a:t>
            </a:r>
          </a:p>
          <a:p>
            <a:endParaRPr lang="en-US" i="1" dirty="0"/>
          </a:p>
          <a:p>
            <a:r>
              <a:rPr lang="en-US" b="1" dirty="0">
                <a:solidFill>
                  <a:schemeClr val="tx2"/>
                </a:solidFill>
              </a:rPr>
              <a:t>String literals </a:t>
            </a:r>
            <a:r>
              <a:rPr lang="en-US" dirty="0"/>
              <a:t>appear between double quote. </a:t>
            </a:r>
            <a:r>
              <a:rPr lang="en-US" i="1" dirty="0"/>
              <a:t>Ex: </a:t>
            </a:r>
            <a:r>
              <a:rPr lang="en-US" dirty="0"/>
              <a:t>“</a:t>
            </a:r>
            <a:r>
              <a:rPr lang="en-US" b="1" i="1" dirty="0"/>
              <a:t>JAVA</a:t>
            </a:r>
            <a:r>
              <a:rPr lang="en-US" dirty="0"/>
              <a:t>”</a:t>
            </a:r>
          </a:p>
        </p:txBody>
      </p:sp>
    </p:spTree>
    <p:extLst>
      <p:ext uri="{BB962C8B-B14F-4D97-AF65-F5344CB8AC3E}">
        <p14:creationId xmlns:p14="http://schemas.microsoft.com/office/powerpoint/2010/main" val="35138032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Overview of Classes and Objects in Java</a:t>
            </a:r>
          </a:p>
        </p:txBody>
      </p:sp>
      <p:sp>
        <p:nvSpPr>
          <p:cNvPr id="3" name="Content Placeholder 2"/>
          <p:cNvSpPr>
            <a:spLocks noGrp="1"/>
          </p:cNvSpPr>
          <p:nvPr>
            <p:ph idx="1"/>
          </p:nvPr>
        </p:nvSpPr>
        <p:spPr>
          <a:xfrm>
            <a:off x="179512" y="1347614"/>
            <a:ext cx="8507288" cy="3657600"/>
          </a:xfrm>
        </p:spPr>
        <p:txBody>
          <a:bodyPr>
            <a:normAutofit fontScale="62500" lnSpcReduction="20000"/>
          </a:bodyPr>
          <a:lstStyle/>
          <a:p>
            <a:r>
              <a:rPr lang="en-US" dirty="0"/>
              <a:t>Each class has three kinds of members:</a:t>
            </a:r>
          </a:p>
          <a:p>
            <a:pPr lvl="1">
              <a:buFont typeface="Courier New" panose="02070309020205020404" pitchFamily="49" charset="0"/>
              <a:buChar char="o"/>
            </a:pPr>
            <a:r>
              <a:rPr lang="en-US" dirty="0">
                <a:solidFill>
                  <a:schemeClr val="tx2"/>
                </a:solidFill>
              </a:rPr>
              <a:t>Fields</a:t>
            </a:r>
            <a:r>
              <a:rPr lang="en-US" dirty="0"/>
              <a:t> are data variables of a class that store results of computations performed by class’s methods.</a:t>
            </a:r>
          </a:p>
          <a:p>
            <a:pPr lvl="1">
              <a:buFont typeface="Courier New" panose="02070309020205020404" pitchFamily="49" charset="0"/>
              <a:buChar char="o"/>
            </a:pPr>
            <a:r>
              <a:rPr lang="en-US" dirty="0">
                <a:solidFill>
                  <a:schemeClr val="tx2"/>
                </a:solidFill>
              </a:rPr>
              <a:t>Methods</a:t>
            </a:r>
            <a:r>
              <a:rPr lang="en-US" dirty="0"/>
              <a:t> contain the executable code, built from statements.</a:t>
            </a:r>
          </a:p>
          <a:p>
            <a:pPr lvl="1">
              <a:buFont typeface="Courier New" panose="02070309020205020404" pitchFamily="49" charset="0"/>
              <a:buChar char="o"/>
            </a:pPr>
            <a:r>
              <a:rPr lang="en-US" dirty="0">
                <a:solidFill>
                  <a:schemeClr val="tx2"/>
                </a:solidFill>
              </a:rPr>
              <a:t>Classes and interfaces can, at the same time, be members of another class.</a:t>
            </a:r>
          </a:p>
          <a:p>
            <a:pPr lvl="1">
              <a:buFont typeface="Courier New" panose="02070309020205020404" pitchFamily="49" charset="0"/>
              <a:buChar char="o"/>
            </a:pPr>
            <a:endParaRPr lang="en-US" dirty="0"/>
          </a:p>
          <a:p>
            <a:r>
              <a:rPr lang="en-US" dirty="0">
                <a:solidFill>
                  <a:schemeClr val="tx2"/>
                </a:solidFill>
              </a:rPr>
              <a:t>Every object in Java has state which could be manipulated by behaviors</a:t>
            </a:r>
            <a:r>
              <a:rPr lang="en-US" dirty="0"/>
              <a:t> (as in the following example):</a:t>
            </a:r>
          </a:p>
          <a:p>
            <a:pPr marL="274320" lvl="1" indent="0">
              <a:buNone/>
            </a:pPr>
            <a:endParaRPr lang="en-US" b="1" i="1" dirty="0">
              <a:latin typeface="Courier New" panose="02070309020205020404" pitchFamily="49" charset="0"/>
              <a:cs typeface="Courier New" panose="02070309020205020404" pitchFamily="49" charset="0"/>
            </a:endParaRPr>
          </a:p>
          <a:p>
            <a:pPr marL="274320" lvl="1" indent="0">
              <a:buNone/>
            </a:pPr>
            <a:r>
              <a:rPr lang="en-US" b="1" i="1" dirty="0">
                <a:latin typeface="Courier New" panose="02070309020205020404" pitchFamily="49" charset="0"/>
                <a:cs typeface="Courier New" panose="02070309020205020404" pitchFamily="49" charset="0"/>
              </a:rPr>
              <a:t>class Point {</a:t>
            </a:r>
          </a:p>
          <a:p>
            <a:pPr marL="548640" lvl="2" indent="0">
              <a:buNone/>
            </a:pPr>
            <a:r>
              <a:rPr lang="en-US" b="1" i="1" dirty="0">
                <a:latin typeface="Courier New" panose="02070309020205020404" pitchFamily="49" charset="0"/>
                <a:cs typeface="Courier New" panose="02070309020205020404" pitchFamily="49" charset="0"/>
              </a:rPr>
              <a:t>/* the state of object is defined by the values of its class’s fields */</a:t>
            </a:r>
          </a:p>
          <a:p>
            <a:pPr marL="548640" lvl="2" indent="0">
              <a:buNone/>
            </a:pPr>
            <a:r>
              <a:rPr lang="en-US" b="1" i="1" dirty="0">
                <a:latin typeface="Courier New" panose="02070309020205020404" pitchFamily="49" charset="0"/>
                <a:cs typeface="Courier New" panose="02070309020205020404" pitchFamily="49" charset="0"/>
              </a:rPr>
              <a:t>private double x = 0;</a:t>
            </a:r>
          </a:p>
          <a:p>
            <a:pPr marL="548640" lvl="2" indent="0">
              <a:buNone/>
            </a:pPr>
            <a:r>
              <a:rPr lang="en-US" b="1" i="1" dirty="0">
                <a:latin typeface="Courier New" panose="02070309020205020404" pitchFamily="49" charset="0"/>
                <a:cs typeface="Courier New" panose="02070309020205020404" pitchFamily="49" charset="0"/>
              </a:rPr>
              <a:t>private double y = 0;</a:t>
            </a:r>
          </a:p>
          <a:p>
            <a:pPr marL="548640" lvl="2" indent="0">
              <a:buNone/>
            </a:pPr>
            <a:endParaRPr lang="en-US" b="1" i="1" dirty="0">
              <a:latin typeface="Courier New" panose="02070309020205020404" pitchFamily="49" charset="0"/>
              <a:cs typeface="Courier New" panose="02070309020205020404" pitchFamily="49" charset="0"/>
            </a:endParaRPr>
          </a:p>
          <a:p>
            <a:pPr marL="548640" lvl="2" indent="0">
              <a:buNone/>
            </a:pPr>
            <a:r>
              <a:rPr lang="en-US" b="1" i="1" dirty="0">
                <a:latin typeface="Courier New" panose="02070309020205020404" pitchFamily="49" charset="0"/>
                <a:cs typeface="Courier New" panose="02070309020205020404" pitchFamily="49" charset="0"/>
              </a:rPr>
              <a:t>/* the behaviors of an object are defined by its class's methods */</a:t>
            </a:r>
          </a:p>
          <a:p>
            <a:pPr marL="548640" lvl="2" indent="0">
              <a:buNone/>
            </a:pPr>
            <a:r>
              <a:rPr lang="fr-FR" b="1" i="1" dirty="0">
                <a:latin typeface="Courier New" panose="02070309020205020404" pitchFamily="49" charset="0"/>
                <a:cs typeface="Courier New" panose="02070309020205020404" pitchFamily="49" charset="0"/>
              </a:rPr>
              <a:t>public </a:t>
            </a:r>
            <a:r>
              <a:rPr lang="fr-FR" b="1" i="1" dirty="0" err="1">
                <a:latin typeface="Courier New" panose="02070309020205020404" pitchFamily="49" charset="0"/>
                <a:cs typeface="Courier New" panose="02070309020205020404" pitchFamily="49" charset="0"/>
              </a:rPr>
              <a:t>void</a:t>
            </a:r>
            <a:r>
              <a:rPr lang="fr-FR" b="1" i="1" dirty="0">
                <a:latin typeface="Courier New" panose="02070309020205020404" pitchFamily="49" charset="0"/>
                <a:cs typeface="Courier New" panose="02070309020205020404" pitchFamily="49" charset="0"/>
              </a:rPr>
              <a:t> </a:t>
            </a:r>
            <a:r>
              <a:rPr lang="fr-FR" b="1" i="1" dirty="0" err="1">
                <a:latin typeface="Courier New" panose="02070309020205020404" pitchFamily="49" charset="0"/>
                <a:cs typeface="Courier New" panose="02070309020205020404" pitchFamily="49" charset="0"/>
              </a:rPr>
              <a:t>movePoint</a:t>
            </a:r>
            <a:r>
              <a:rPr lang="fr-FR" b="1" i="1" dirty="0">
                <a:latin typeface="Courier New" panose="02070309020205020404" pitchFamily="49" charset="0"/>
                <a:cs typeface="Courier New" panose="02070309020205020404" pitchFamily="49" charset="0"/>
              </a:rPr>
              <a:t>(double x, double y) {</a:t>
            </a:r>
          </a:p>
          <a:p>
            <a:pPr marL="822960" lvl="3" indent="0">
              <a:buNone/>
            </a:pPr>
            <a:r>
              <a:rPr lang="en-US" b="1" i="1" dirty="0" err="1">
                <a:latin typeface="Courier New" panose="02070309020205020404" pitchFamily="49" charset="0"/>
                <a:cs typeface="Courier New" panose="02070309020205020404" pitchFamily="49" charset="0"/>
              </a:rPr>
              <a:t>this.x</a:t>
            </a:r>
            <a:r>
              <a:rPr lang="en-US" b="1" i="1" dirty="0">
                <a:latin typeface="Courier New" panose="02070309020205020404" pitchFamily="49" charset="0"/>
                <a:cs typeface="Courier New" panose="02070309020205020404" pitchFamily="49" charset="0"/>
              </a:rPr>
              <a:t> = x;</a:t>
            </a:r>
          </a:p>
          <a:p>
            <a:pPr marL="822960" lvl="3" indent="0">
              <a:buNone/>
            </a:pPr>
            <a:r>
              <a:rPr lang="en-US" b="1" i="1" dirty="0" err="1">
                <a:latin typeface="Courier New" panose="02070309020205020404" pitchFamily="49" charset="0"/>
                <a:cs typeface="Courier New" panose="02070309020205020404" pitchFamily="49" charset="0"/>
              </a:rPr>
              <a:t>this.y</a:t>
            </a:r>
            <a:r>
              <a:rPr lang="en-US" b="1" i="1" dirty="0">
                <a:latin typeface="Courier New" panose="02070309020205020404" pitchFamily="49" charset="0"/>
                <a:cs typeface="Courier New" panose="02070309020205020404" pitchFamily="49" charset="0"/>
              </a:rPr>
              <a:t> = y;</a:t>
            </a:r>
          </a:p>
          <a:p>
            <a:pPr marL="548640" lvl="2" indent="0">
              <a:buNone/>
            </a:pPr>
            <a:r>
              <a:rPr lang="en-US" b="1" i="1" dirty="0">
                <a:latin typeface="Courier New" panose="02070309020205020404" pitchFamily="49" charset="0"/>
                <a:cs typeface="Courier New" panose="02070309020205020404" pitchFamily="49" charset="0"/>
              </a:rPr>
              <a:t>}</a:t>
            </a:r>
          </a:p>
          <a:p>
            <a:pPr marL="274320" lvl="1" indent="0">
              <a:buNone/>
            </a:pPr>
            <a:r>
              <a:rPr lang="en-US" b="1" i="1"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499223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200" dirty="0"/>
              <a:t>Overview of recursive methods</a:t>
            </a:r>
          </a:p>
        </p:txBody>
      </p:sp>
      <p:sp>
        <p:nvSpPr>
          <p:cNvPr id="3" name="Content Placeholder 2"/>
          <p:cNvSpPr>
            <a:spLocks noGrp="1"/>
          </p:cNvSpPr>
          <p:nvPr>
            <p:ph idx="1"/>
          </p:nvPr>
        </p:nvSpPr>
        <p:spPr>
          <a:xfrm>
            <a:off x="179512" y="1347614"/>
            <a:ext cx="8507288" cy="3657600"/>
          </a:xfrm>
        </p:spPr>
        <p:txBody>
          <a:bodyPr>
            <a:normAutofit fontScale="85000" lnSpcReduction="20000"/>
          </a:bodyPr>
          <a:lstStyle/>
          <a:p>
            <a:r>
              <a:rPr lang="en-US" dirty="0"/>
              <a:t>In Java, a method could call other methods. </a:t>
            </a:r>
            <a:r>
              <a:rPr lang="en-US" b="1" dirty="0">
                <a:solidFill>
                  <a:schemeClr val="tx2"/>
                </a:solidFill>
              </a:rPr>
              <a:t>A method can also call itself. Such a method is called a recursive method</a:t>
            </a:r>
            <a:r>
              <a:rPr lang="en-US" b="1" dirty="0"/>
              <a:t>.</a:t>
            </a:r>
          </a:p>
          <a:p>
            <a:endParaRPr lang="en-US" b="1" dirty="0"/>
          </a:p>
          <a:p>
            <a:r>
              <a:rPr lang="en-US" dirty="0"/>
              <a:t>Let us suppose that we want to calculate factorial of n: Factorial of n is written n! and it is equal to 1 * 2 * ...* n (i.e., the product of all numbers from 1 to n). For example 3! = 1 * 2 * 3 = 6.</a:t>
            </a:r>
          </a:p>
          <a:p>
            <a:endParaRPr lang="en-US" dirty="0"/>
          </a:p>
          <a:p>
            <a:r>
              <a:rPr lang="en-US" dirty="0"/>
              <a:t>One can notice that n! = n * (n-1)! For example 3! = 3 * 2! = 3 * 1 * 2 = 1 * 2 * 3 = 6. </a:t>
            </a:r>
            <a:r>
              <a:rPr lang="en-US" dirty="0">
                <a:solidFill>
                  <a:schemeClr val="tx2"/>
                </a:solidFill>
              </a:rPr>
              <a:t>Therefore, if we want to calculate factorial of n, we can use either an iterative (loops) or a recursive method</a:t>
            </a:r>
            <a:r>
              <a:rPr lang="en-US" dirty="0"/>
              <a:t>.</a:t>
            </a:r>
          </a:p>
          <a:p>
            <a:endParaRPr lang="en-US" dirty="0"/>
          </a:p>
          <a:p>
            <a:r>
              <a:rPr lang="en-US" dirty="0">
                <a:solidFill>
                  <a:schemeClr val="tx2"/>
                </a:solidFill>
              </a:rPr>
              <a:t>Factorial.java</a:t>
            </a:r>
            <a:r>
              <a:rPr lang="en-US" dirty="0"/>
              <a:t> which is provided to you contains both implementations.</a:t>
            </a:r>
          </a:p>
        </p:txBody>
      </p:sp>
    </p:spTree>
    <p:extLst>
      <p:ext uri="{BB962C8B-B14F-4D97-AF65-F5344CB8AC3E}">
        <p14:creationId xmlns:p14="http://schemas.microsoft.com/office/powerpoint/2010/main" val="799226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98169"/>
            <a:ext cx="8229600" cy="742950"/>
          </a:xfrm>
        </p:spPr>
        <p:txBody>
          <a:bodyPr/>
          <a:lstStyle/>
          <a:p>
            <a:r>
              <a:rPr lang="en-CA" dirty="0"/>
              <a:t>Graded Work</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202121937"/>
              </p:ext>
            </p:extLst>
          </p:nvPr>
        </p:nvGraphicFramePr>
        <p:xfrm>
          <a:off x="135377" y="987574"/>
          <a:ext cx="4474349" cy="1483360"/>
        </p:xfrm>
        <a:graphic>
          <a:graphicData uri="http://schemas.openxmlformats.org/drawingml/2006/table">
            <a:tbl>
              <a:tblPr firstRow="1" lastRow="1">
                <a:tableStyleId>{5C22544A-7EE6-4342-B048-85BDC9FD1C3A}</a:tableStyleId>
              </a:tblPr>
              <a:tblGrid>
                <a:gridCol w="2958866">
                  <a:extLst>
                    <a:ext uri="{9D8B030D-6E8A-4147-A177-3AD203B41FA5}">
                      <a16:colId xmlns:a16="http://schemas.microsoft.com/office/drawing/2014/main" val="20000"/>
                    </a:ext>
                  </a:extLst>
                </a:gridCol>
                <a:gridCol w="1515483">
                  <a:extLst>
                    <a:ext uri="{9D8B030D-6E8A-4147-A177-3AD203B41FA5}">
                      <a16:colId xmlns:a16="http://schemas.microsoft.com/office/drawing/2014/main" val="20001"/>
                    </a:ext>
                  </a:extLst>
                </a:gridCol>
              </a:tblGrid>
              <a:tr h="370840">
                <a:tc>
                  <a:txBody>
                    <a:bodyPr/>
                    <a:lstStyle/>
                    <a:p>
                      <a:r>
                        <a:rPr lang="en-CA" dirty="0"/>
                        <a:t>Content</a:t>
                      </a:r>
                    </a:p>
                  </a:txBody>
                  <a:tcPr marL="205418" marR="205418"/>
                </a:tc>
                <a:tc>
                  <a:txBody>
                    <a:bodyPr/>
                    <a:lstStyle/>
                    <a:p>
                      <a:r>
                        <a:rPr lang="en-CA" dirty="0"/>
                        <a:t>%</a:t>
                      </a:r>
                    </a:p>
                  </a:txBody>
                  <a:tcPr marL="205418" marR="205418"/>
                </a:tc>
                <a:extLst>
                  <a:ext uri="{0D108BD9-81ED-4DB2-BD59-A6C34878D82A}">
                    <a16:rowId xmlns:a16="http://schemas.microsoft.com/office/drawing/2014/main" val="10000"/>
                  </a:ext>
                </a:extLst>
              </a:tr>
              <a:tr h="370840">
                <a:tc>
                  <a:txBody>
                    <a:bodyPr/>
                    <a:lstStyle/>
                    <a:p>
                      <a:r>
                        <a:rPr lang="en-CA" dirty="0"/>
                        <a:t>Tests (10)</a:t>
                      </a:r>
                    </a:p>
                  </a:txBody>
                  <a:tcPr marL="205418" marR="205418"/>
                </a:tc>
                <a:tc>
                  <a:txBody>
                    <a:bodyPr/>
                    <a:lstStyle/>
                    <a:p>
                      <a:r>
                        <a:rPr lang="en-CA" dirty="0"/>
                        <a:t>50%</a:t>
                      </a:r>
                    </a:p>
                  </a:txBody>
                  <a:tcPr marL="205418" marR="205418"/>
                </a:tc>
                <a:extLst>
                  <a:ext uri="{0D108BD9-81ED-4DB2-BD59-A6C34878D82A}">
                    <a16:rowId xmlns:a16="http://schemas.microsoft.com/office/drawing/2014/main" val="10001"/>
                  </a:ext>
                </a:extLst>
              </a:tr>
              <a:tr h="370840">
                <a:tc>
                  <a:txBody>
                    <a:bodyPr/>
                    <a:lstStyle/>
                    <a:p>
                      <a:r>
                        <a:rPr lang="en-CA" dirty="0"/>
                        <a:t>Workshops</a:t>
                      </a:r>
                      <a:r>
                        <a:rPr lang="en-CA" baseline="0" dirty="0"/>
                        <a:t> (10)</a:t>
                      </a:r>
                      <a:endParaRPr lang="en-CA" dirty="0"/>
                    </a:p>
                  </a:txBody>
                  <a:tcPr marL="205418" marR="205418"/>
                </a:tc>
                <a:tc>
                  <a:txBody>
                    <a:bodyPr/>
                    <a:lstStyle/>
                    <a:p>
                      <a:r>
                        <a:rPr lang="en-CA" dirty="0"/>
                        <a:t>50%</a:t>
                      </a:r>
                    </a:p>
                  </a:txBody>
                  <a:tcPr marL="205418" marR="205418"/>
                </a:tc>
                <a:extLst>
                  <a:ext uri="{0D108BD9-81ED-4DB2-BD59-A6C34878D82A}">
                    <a16:rowId xmlns:a16="http://schemas.microsoft.com/office/drawing/2014/main" val="10002"/>
                  </a:ext>
                </a:extLst>
              </a:tr>
              <a:tr h="370840">
                <a:tc>
                  <a:txBody>
                    <a:bodyPr/>
                    <a:lstStyle/>
                    <a:p>
                      <a:r>
                        <a:rPr lang="en-CA" dirty="0"/>
                        <a:t>Total</a:t>
                      </a:r>
                    </a:p>
                  </a:txBody>
                  <a:tcPr marL="205418" marR="205418"/>
                </a:tc>
                <a:tc>
                  <a:txBody>
                    <a:bodyPr/>
                    <a:lstStyle/>
                    <a:p>
                      <a:r>
                        <a:rPr lang="en-CA" dirty="0"/>
                        <a:t>100%</a:t>
                      </a:r>
                    </a:p>
                  </a:txBody>
                  <a:tcPr marL="205418" marR="205418"/>
                </a:tc>
                <a:extLst>
                  <a:ext uri="{0D108BD9-81ED-4DB2-BD59-A6C34878D82A}">
                    <a16:rowId xmlns:a16="http://schemas.microsoft.com/office/drawing/2014/main" val="10004"/>
                  </a:ext>
                </a:extLst>
              </a:tr>
            </a:tbl>
          </a:graphicData>
        </a:graphic>
      </p:graphicFrame>
      <p:pic>
        <p:nvPicPr>
          <p:cNvPr id="5122" name="Picture 2" descr="C:\Users\dhr\AppData\Local\Microsoft\Windows\INetCache\IE\4T17JVY4\evaluation[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7142" y="987574"/>
            <a:ext cx="3097873" cy="24356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973" y="3924103"/>
            <a:ext cx="8849638" cy="646331"/>
          </a:xfrm>
          <a:prstGeom prst="rect">
            <a:avLst/>
          </a:prstGeom>
          <a:noFill/>
        </p:spPr>
        <p:txBody>
          <a:bodyPr wrap="square" rtlCol="0">
            <a:spAutoFit/>
          </a:bodyPr>
          <a:lstStyle/>
          <a:p>
            <a:pPr marL="285750" indent="-285750">
              <a:buFont typeface="Wingdings" panose="05000000000000000000" pitchFamily="2" charset="2"/>
              <a:buChar char="ü"/>
            </a:pPr>
            <a:r>
              <a:rPr lang="en-US" b="1" dirty="0"/>
              <a:t>To obtain a credit in this subject, a student must:</a:t>
            </a:r>
          </a:p>
          <a:p>
            <a:pPr marL="742950" lvl="1" indent="-285750">
              <a:buFont typeface="Courier New" panose="02070309020205020404" pitchFamily="49" charset="0"/>
              <a:buChar char="o"/>
            </a:pPr>
            <a:r>
              <a:rPr lang="en-US" dirty="0"/>
              <a:t>Achieve an average of </a:t>
            </a:r>
            <a:r>
              <a:rPr lang="en-US" dirty="0">
                <a:solidFill>
                  <a:schemeClr val="tx2"/>
                </a:solidFill>
              </a:rPr>
              <a:t>50% or better on both the tests and labs (workshops.)</a:t>
            </a:r>
          </a:p>
        </p:txBody>
      </p:sp>
    </p:spTree>
    <p:extLst>
      <p:ext uri="{BB962C8B-B14F-4D97-AF65-F5344CB8AC3E}">
        <p14:creationId xmlns:p14="http://schemas.microsoft.com/office/powerpoint/2010/main" val="15668411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Comments and Named Constants</a:t>
            </a:r>
          </a:p>
        </p:txBody>
      </p:sp>
      <p:sp>
        <p:nvSpPr>
          <p:cNvPr id="3" name="Content Placeholder 2"/>
          <p:cNvSpPr>
            <a:spLocks noGrp="1"/>
          </p:cNvSpPr>
          <p:nvPr>
            <p:ph idx="1"/>
          </p:nvPr>
        </p:nvSpPr>
        <p:spPr>
          <a:xfrm>
            <a:off x="179512" y="1478352"/>
            <a:ext cx="8507288" cy="3657600"/>
          </a:xfrm>
        </p:spPr>
        <p:txBody>
          <a:bodyPr>
            <a:normAutofit fontScale="70000" lnSpcReduction="20000"/>
          </a:bodyPr>
          <a:lstStyle/>
          <a:p>
            <a:r>
              <a:rPr lang="en-US" dirty="0"/>
              <a:t>Comments in Code: </a:t>
            </a:r>
            <a:r>
              <a:rPr lang="en-US" b="1" dirty="0"/>
              <a:t>enable to write descriptive text.</a:t>
            </a:r>
          </a:p>
          <a:p>
            <a:pPr lvl="1">
              <a:buFont typeface="Courier New" panose="02070309020205020404" pitchFamily="49" charset="0"/>
              <a:buChar char="o"/>
            </a:pPr>
            <a:r>
              <a:rPr lang="en-US" b="1" dirty="0"/>
              <a:t>/* </a:t>
            </a:r>
            <a:r>
              <a:rPr lang="en-US" dirty="0"/>
              <a:t>Comment type 1 </a:t>
            </a:r>
            <a:r>
              <a:rPr lang="en-US" b="1" dirty="0"/>
              <a:t>– </a:t>
            </a:r>
            <a:r>
              <a:rPr lang="en-US" dirty="0"/>
              <a:t>This text is ignored by the compiler </a:t>
            </a:r>
            <a:r>
              <a:rPr lang="en-US" b="1" dirty="0"/>
              <a:t>*/</a:t>
            </a:r>
          </a:p>
          <a:p>
            <a:pPr lvl="1">
              <a:buFont typeface="Courier New" panose="02070309020205020404" pitchFamily="49" charset="0"/>
              <a:buChar char="o"/>
            </a:pPr>
            <a:r>
              <a:rPr lang="en-US" b="1" dirty="0"/>
              <a:t>// </a:t>
            </a:r>
            <a:r>
              <a:rPr lang="en-US" dirty="0"/>
              <a:t>Comment type 2 – The text up to the end of line is ignored</a:t>
            </a:r>
          </a:p>
          <a:p>
            <a:pPr lvl="1">
              <a:buFont typeface="Courier New" panose="02070309020205020404" pitchFamily="49" charset="0"/>
              <a:buChar char="o"/>
            </a:pPr>
            <a:r>
              <a:rPr lang="en-US" b="1" dirty="0"/>
              <a:t>/** </a:t>
            </a:r>
            <a:r>
              <a:rPr lang="en-US" dirty="0"/>
              <a:t>Documentation comment is extracted by </a:t>
            </a:r>
            <a:r>
              <a:rPr lang="en-US" dirty="0" err="1"/>
              <a:t>javadoc</a:t>
            </a:r>
            <a:r>
              <a:rPr lang="en-US" dirty="0"/>
              <a:t> tool </a:t>
            </a:r>
            <a:r>
              <a:rPr lang="en-US" b="1" dirty="0"/>
              <a:t>*/  (</a:t>
            </a:r>
            <a:r>
              <a:rPr lang="en-US" dirty="0">
                <a:solidFill>
                  <a:schemeClr val="tx2"/>
                </a:solidFill>
              </a:rPr>
              <a:t>The java doc comments are /** ... */ and are use to generate HTML documentation using the </a:t>
            </a:r>
            <a:r>
              <a:rPr lang="en-US" dirty="0" err="1">
                <a:solidFill>
                  <a:schemeClr val="tx2"/>
                </a:solidFill>
              </a:rPr>
              <a:t>javadoc</a:t>
            </a:r>
            <a:r>
              <a:rPr lang="en-US" dirty="0">
                <a:solidFill>
                  <a:schemeClr val="tx2"/>
                </a:solidFill>
              </a:rPr>
              <a:t> application</a:t>
            </a:r>
            <a:r>
              <a:rPr lang="en-US" b="1" dirty="0"/>
              <a:t>)</a:t>
            </a:r>
          </a:p>
          <a:p>
            <a:pPr lvl="1">
              <a:buFont typeface="Courier New" panose="02070309020205020404" pitchFamily="49" charset="0"/>
              <a:buChar char="o"/>
            </a:pPr>
            <a:endParaRPr lang="en-US" b="1" dirty="0"/>
          </a:p>
          <a:p>
            <a:r>
              <a:rPr lang="en-US" dirty="0"/>
              <a:t>Named Constants: </a:t>
            </a:r>
            <a:r>
              <a:rPr lang="en-US" b="1" dirty="0"/>
              <a:t>names used to describe constants.</a:t>
            </a:r>
          </a:p>
          <a:p>
            <a:pPr marL="0" indent="0">
              <a:buNone/>
            </a:pPr>
            <a:endParaRPr lang="en-US" b="1" dirty="0"/>
          </a:p>
          <a:p>
            <a:pPr marL="274320" lvl="1" indent="0">
              <a:buNone/>
            </a:pPr>
            <a:r>
              <a:rPr lang="en-US" b="1" i="1" dirty="0">
                <a:latin typeface="Courier New" panose="02070309020205020404" pitchFamily="49" charset="0"/>
                <a:cs typeface="Courier New" panose="02070309020205020404" pitchFamily="49" charset="0"/>
              </a:rPr>
              <a:t>public </a:t>
            </a:r>
            <a:r>
              <a:rPr lang="en-US" b="1" i="1" dirty="0">
                <a:solidFill>
                  <a:schemeClr val="tx2"/>
                </a:solidFill>
                <a:latin typeface="Courier New" panose="02070309020205020404" pitchFamily="49" charset="0"/>
                <a:cs typeface="Courier New" panose="02070309020205020404" pitchFamily="49" charset="0"/>
              </a:rPr>
              <a:t>final</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MAX_INDEX = 1000;</a:t>
            </a:r>
          </a:p>
          <a:p>
            <a:pPr marL="274320" lvl="1" indent="0">
              <a:buNone/>
            </a:pPr>
            <a:r>
              <a:rPr lang="en-US" b="1" i="1" u="sng" dirty="0">
                <a:latin typeface="Courier New" panose="02070309020205020404" pitchFamily="49" charset="0"/>
                <a:cs typeface="Courier New" panose="02070309020205020404" pitchFamily="49" charset="0"/>
              </a:rPr>
              <a:t>OR</a:t>
            </a:r>
          </a:p>
          <a:p>
            <a:pPr marL="274320" lvl="1" indent="0">
              <a:buNone/>
            </a:pPr>
            <a:r>
              <a:rPr lang="en-US" b="1" i="1" dirty="0">
                <a:latin typeface="Courier New" panose="02070309020205020404" pitchFamily="49" charset="0"/>
                <a:cs typeface="Courier New" panose="02070309020205020404" pitchFamily="49" charset="0"/>
              </a:rPr>
              <a:t>class </a:t>
            </a:r>
            <a:r>
              <a:rPr lang="en-US" b="1" i="1" dirty="0" err="1">
                <a:latin typeface="Courier New" panose="02070309020205020404" pitchFamily="49" charset="0"/>
                <a:cs typeface="Courier New" panose="02070309020205020404" pitchFamily="49" charset="0"/>
              </a:rPr>
              <a:t>MathConstants</a:t>
            </a:r>
            <a:r>
              <a:rPr lang="en-US" b="1" i="1" dirty="0">
                <a:latin typeface="Courier New" panose="02070309020205020404" pitchFamily="49" charset="0"/>
                <a:cs typeface="Courier New" panose="02070309020205020404" pitchFamily="49" charset="0"/>
              </a:rPr>
              <a:t> {</a:t>
            </a:r>
          </a:p>
          <a:p>
            <a:pPr marL="274320" lvl="1" indent="0">
              <a:buNone/>
            </a:pPr>
            <a:r>
              <a:rPr lang="en-US" b="1" i="1" dirty="0">
                <a:latin typeface="Courier New" panose="02070309020205020404" pitchFamily="49" charset="0"/>
                <a:cs typeface="Courier New" panose="02070309020205020404" pitchFamily="49" charset="0"/>
              </a:rPr>
              <a:t>   //the base of the natural logarithms</a:t>
            </a:r>
          </a:p>
          <a:p>
            <a:pPr marL="274320" lvl="1" indent="0">
              <a:buNone/>
            </a:pPr>
            <a:r>
              <a:rPr lang="en-US" b="1" i="1" dirty="0">
                <a:latin typeface="Courier New" panose="02070309020205020404" pitchFamily="49" charset="0"/>
                <a:cs typeface="Courier New" panose="02070309020205020404" pitchFamily="49" charset="0"/>
              </a:rPr>
              <a:t>   </a:t>
            </a:r>
            <a:r>
              <a:rPr lang="en-US" b="1" i="1" dirty="0">
                <a:solidFill>
                  <a:schemeClr val="tx2"/>
                </a:solidFill>
                <a:latin typeface="Courier New" panose="02070309020205020404" pitchFamily="49" charset="0"/>
                <a:cs typeface="Courier New" panose="02070309020205020404" pitchFamily="49" charset="0"/>
              </a:rPr>
              <a:t>final</a:t>
            </a:r>
            <a:r>
              <a:rPr lang="en-US" b="1" i="1" dirty="0">
                <a:latin typeface="Courier New" panose="02070309020205020404" pitchFamily="49" charset="0"/>
                <a:cs typeface="Courier New" panose="02070309020205020404" pitchFamily="49" charset="0"/>
              </a:rPr>
              <a:t> double E = 2.71;</a:t>
            </a:r>
          </a:p>
          <a:p>
            <a:pPr marL="274320" lvl="1" indent="0">
              <a:buNone/>
            </a:pPr>
            <a:endParaRPr lang="en-US" b="1" i="1" dirty="0">
              <a:latin typeface="Courier New" panose="02070309020205020404" pitchFamily="49" charset="0"/>
              <a:cs typeface="Courier New" panose="02070309020205020404" pitchFamily="49" charset="0"/>
            </a:endParaRPr>
          </a:p>
          <a:p>
            <a:pPr marL="274320" lvl="1" indent="0">
              <a:buNone/>
            </a:pPr>
            <a:r>
              <a:rPr lang="en-US" b="1" i="1" dirty="0">
                <a:latin typeface="Courier New" panose="02070309020205020404" pitchFamily="49" charset="0"/>
                <a:cs typeface="Courier New" panose="02070309020205020404" pitchFamily="49" charset="0"/>
              </a:rPr>
              <a:t>   </a:t>
            </a:r>
            <a:r>
              <a:rPr lang="en-US" b="1" i="1" dirty="0">
                <a:solidFill>
                  <a:schemeClr val="tx2"/>
                </a:solidFill>
                <a:latin typeface="Courier New" panose="02070309020205020404" pitchFamily="49" charset="0"/>
                <a:cs typeface="Courier New" panose="02070309020205020404" pitchFamily="49" charset="0"/>
              </a:rPr>
              <a:t>final</a:t>
            </a:r>
            <a:r>
              <a:rPr lang="en-US" b="1" i="1" dirty="0">
                <a:latin typeface="Courier New" panose="02070309020205020404" pitchFamily="49" charset="0"/>
                <a:cs typeface="Courier New" panose="02070309020205020404" pitchFamily="49" charset="0"/>
              </a:rPr>
              <a:t> double PI = 3.14;</a:t>
            </a:r>
          </a:p>
          <a:p>
            <a:pPr marL="274320" lvl="1" indent="0">
              <a:buNone/>
            </a:pPr>
            <a:r>
              <a:rPr lang="en-US" b="1" i="1"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11448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Method overloading</a:t>
            </a:r>
          </a:p>
        </p:txBody>
      </p:sp>
      <p:sp>
        <p:nvSpPr>
          <p:cNvPr id="3" name="Content Placeholder 2"/>
          <p:cNvSpPr>
            <a:spLocks noGrp="1"/>
          </p:cNvSpPr>
          <p:nvPr>
            <p:ph idx="1"/>
          </p:nvPr>
        </p:nvSpPr>
        <p:spPr>
          <a:xfrm>
            <a:off x="179512" y="1200150"/>
            <a:ext cx="8712968" cy="3935802"/>
          </a:xfrm>
        </p:spPr>
        <p:txBody>
          <a:bodyPr>
            <a:normAutofit fontScale="77500" lnSpcReduction="20000"/>
          </a:bodyPr>
          <a:lstStyle/>
          <a:p>
            <a:r>
              <a:rPr lang="en-US" dirty="0"/>
              <a:t>It happens if the </a:t>
            </a:r>
            <a:r>
              <a:rPr lang="en-US" dirty="0">
                <a:solidFill>
                  <a:schemeClr val="tx2"/>
                </a:solidFill>
              </a:rPr>
              <a:t>number/type/order</a:t>
            </a:r>
            <a:r>
              <a:rPr lang="en-US" dirty="0"/>
              <a:t> of two methods in a class differ, </a:t>
            </a:r>
            <a:r>
              <a:rPr lang="en-US" dirty="0">
                <a:solidFill>
                  <a:schemeClr val="tx2"/>
                </a:solidFill>
              </a:rPr>
              <a:t>even if they have the same names</a:t>
            </a:r>
            <a:r>
              <a:rPr lang="en-US" dirty="0"/>
              <a:t> (different method signatures.)</a:t>
            </a:r>
          </a:p>
          <a:p>
            <a:endParaRPr lang="en-US" dirty="0">
              <a:latin typeface="Courier New" panose="02070309020205020404" pitchFamily="49" charset="0"/>
              <a:cs typeface="Courier New" panose="02070309020205020404" pitchFamily="49" charset="0"/>
            </a:endParaRPr>
          </a:p>
          <a:p>
            <a:r>
              <a:rPr lang="en-US" dirty="0"/>
              <a:t>It </a:t>
            </a:r>
            <a:r>
              <a:rPr lang="en-US" dirty="0">
                <a:solidFill>
                  <a:schemeClr val="tx2"/>
                </a:solidFill>
              </a:rPr>
              <a:t>doesn’t have anything to do with the return type </a:t>
            </a:r>
            <a:r>
              <a:rPr lang="en-US" dirty="0"/>
              <a:t>as in:</a:t>
            </a:r>
          </a:p>
          <a:p>
            <a:pPr marL="0" indent="0">
              <a:buNone/>
            </a:pPr>
            <a:endParaRPr lang="en-US" dirty="0"/>
          </a:p>
          <a:p>
            <a:pPr marL="274320" lvl="1" indent="0">
              <a:buNone/>
            </a:pPr>
            <a:r>
              <a:rPr lang="en-US" dirty="0">
                <a:latin typeface="Courier New" panose="02070309020205020404" pitchFamily="49" charset="0"/>
                <a:cs typeface="Courier New" panose="02070309020205020404" pitchFamily="49" charset="0"/>
              </a:rPr>
              <a:t>public class PreT3 {</a:t>
            </a:r>
          </a:p>
          <a:p>
            <a:pPr marL="274320" lvl="1" indent="0">
              <a:buNone/>
            </a:pPr>
            <a:endParaRPr lang="en-US" dirty="0">
              <a:latin typeface="Courier New" panose="02070309020205020404" pitchFamily="49" charset="0"/>
              <a:cs typeface="Courier New" panose="02070309020205020404" pitchFamily="49" charset="0"/>
            </a:endParaRPr>
          </a:p>
          <a:p>
            <a:pPr marL="274320" lvl="1" indent="0">
              <a:buNone/>
            </a:pPr>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method(</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b) {</a:t>
            </a:r>
          </a:p>
          <a:p>
            <a:pPr marL="274320" lvl="1" indent="0">
              <a:buNone/>
            </a:pPr>
            <a:r>
              <a:rPr lang="en-US" dirty="0">
                <a:latin typeface="Courier New" panose="02070309020205020404" pitchFamily="49" charset="0"/>
                <a:cs typeface="Courier New" panose="02070309020205020404" pitchFamily="49" charset="0"/>
              </a:rPr>
              <a:t>        return a * b;</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public float method(</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y) {</a:t>
            </a:r>
          </a:p>
          <a:p>
            <a:pPr marL="274320" lvl="1" indent="0">
              <a:buNone/>
            </a:pPr>
            <a:r>
              <a:rPr lang="en-US" dirty="0">
                <a:latin typeface="Courier New" panose="02070309020205020404" pitchFamily="49" charset="0"/>
                <a:cs typeface="Courier New" panose="02070309020205020404" pitchFamily="49" charset="0"/>
              </a:rPr>
              <a:t>        return (float) </a:t>
            </a:r>
            <a:r>
              <a:rPr lang="en-US">
                <a:latin typeface="Courier New" panose="02070309020205020404" pitchFamily="49" charset="0"/>
                <a:cs typeface="Courier New" panose="02070309020205020404" pitchFamily="49" charset="0"/>
              </a:rPr>
              <a:t>(x </a:t>
            </a:r>
            <a:r>
              <a:rPr lang="en-US" dirty="0">
                <a:latin typeface="Courier New" panose="02070309020205020404" pitchFamily="49" charset="0"/>
                <a:cs typeface="Courier New" panose="02070309020205020404" pitchFamily="49" charset="0"/>
              </a:rPr>
              <a:t>+ y);</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19735274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Some Other Java Programming Basics</a:t>
            </a:r>
          </a:p>
        </p:txBody>
      </p:sp>
      <p:sp>
        <p:nvSpPr>
          <p:cNvPr id="3" name="Content Placeholder 2"/>
          <p:cNvSpPr>
            <a:spLocks noGrp="1"/>
          </p:cNvSpPr>
          <p:nvPr>
            <p:ph idx="1"/>
          </p:nvPr>
        </p:nvSpPr>
        <p:spPr>
          <a:xfrm>
            <a:off x="179512" y="1478352"/>
            <a:ext cx="8507288" cy="3657600"/>
          </a:xfrm>
        </p:spPr>
        <p:txBody>
          <a:bodyPr>
            <a:normAutofit lnSpcReduction="10000"/>
          </a:bodyPr>
          <a:lstStyle/>
          <a:p>
            <a:r>
              <a:rPr lang="en-US" dirty="0"/>
              <a:t>Access modifiers in Java (public, private, protected, and package).</a:t>
            </a:r>
          </a:p>
          <a:p>
            <a:endParaRPr lang="en-US" dirty="0">
              <a:solidFill>
                <a:schemeClr val="tx2"/>
              </a:solidFill>
            </a:endParaRPr>
          </a:p>
          <a:p>
            <a:r>
              <a:rPr lang="en-US" dirty="0">
                <a:solidFill>
                  <a:schemeClr val="tx2"/>
                </a:solidFill>
              </a:rPr>
              <a:t>The default access modifier for instance variables or fields in a class is package </a:t>
            </a:r>
            <a:r>
              <a:rPr lang="en-US" dirty="0"/>
              <a:t>(if no access modifier is specified).</a:t>
            </a:r>
          </a:p>
          <a:p>
            <a:endParaRPr lang="en-US" dirty="0"/>
          </a:p>
          <a:p>
            <a:r>
              <a:rPr lang="en-US" dirty="0">
                <a:solidFill>
                  <a:schemeClr val="tx2"/>
                </a:solidFill>
              </a:rPr>
              <a:t>Default values</a:t>
            </a:r>
            <a:r>
              <a:rPr lang="en-US" dirty="0"/>
              <a:t> of the primitive data types “as fields”.</a:t>
            </a:r>
          </a:p>
          <a:p>
            <a:endParaRPr lang="en-US" dirty="0">
              <a:solidFill>
                <a:schemeClr val="tx2"/>
              </a:solidFill>
            </a:endParaRPr>
          </a:p>
          <a:p>
            <a:r>
              <a:rPr lang="en-US" dirty="0">
                <a:solidFill>
                  <a:schemeClr val="tx2"/>
                </a:solidFill>
              </a:rPr>
              <a:t>Type wrapper classes.</a:t>
            </a:r>
          </a:p>
        </p:txBody>
      </p:sp>
    </p:spTree>
    <p:extLst>
      <p:ext uri="{BB962C8B-B14F-4D97-AF65-F5344CB8AC3E}">
        <p14:creationId xmlns:p14="http://schemas.microsoft.com/office/powerpoint/2010/main" val="112732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For Success …</a:t>
            </a:r>
            <a:endParaRPr lang="en-US" dirty="0"/>
          </a:p>
        </p:txBody>
      </p:sp>
      <p:sp>
        <p:nvSpPr>
          <p:cNvPr id="3" name="Content Placeholder 2"/>
          <p:cNvSpPr>
            <a:spLocks noGrp="1"/>
          </p:cNvSpPr>
          <p:nvPr>
            <p:ph idx="1"/>
          </p:nvPr>
        </p:nvSpPr>
        <p:spPr>
          <a:xfrm>
            <a:off x="457200" y="1200150"/>
            <a:ext cx="8229600" cy="3819872"/>
          </a:xfrm>
        </p:spPr>
        <p:txBody>
          <a:bodyPr>
            <a:normAutofit fontScale="85000" lnSpcReduction="20000"/>
          </a:bodyPr>
          <a:lstStyle/>
          <a:p>
            <a:pPr marL="457200" indent="-457200">
              <a:buFont typeface="+mj-lt"/>
              <a:buAutoNum type="arabicPeriod"/>
            </a:pPr>
            <a:r>
              <a:rPr lang="en-CA" dirty="0"/>
              <a:t>Take “</a:t>
            </a:r>
            <a:r>
              <a:rPr lang="en-CA" dirty="0">
                <a:solidFill>
                  <a:schemeClr val="tx2"/>
                </a:solidFill>
              </a:rPr>
              <a:t>notes</a:t>
            </a:r>
            <a:r>
              <a:rPr lang="en-CA" dirty="0"/>
              <a:t>” on course material, including solutions to any problems that arise – The first step in learning.</a:t>
            </a:r>
          </a:p>
          <a:p>
            <a:pPr marL="0" indent="0">
              <a:buNone/>
            </a:pPr>
            <a:endParaRPr lang="en-CA" dirty="0"/>
          </a:p>
          <a:p>
            <a:pPr marL="457200" indent="-457200">
              <a:buFont typeface="+mj-lt"/>
              <a:buAutoNum type="arabicPeriod" startAt="2"/>
            </a:pPr>
            <a:r>
              <a:rPr lang="en-CA" dirty="0"/>
              <a:t>“</a:t>
            </a:r>
            <a:r>
              <a:rPr lang="en-CA" dirty="0">
                <a:solidFill>
                  <a:schemeClr val="tx2"/>
                </a:solidFill>
              </a:rPr>
              <a:t>Follow</a:t>
            </a:r>
            <a:r>
              <a:rPr lang="en-CA" dirty="0"/>
              <a:t>” course concepts and come prepared to lectures/labs.</a:t>
            </a:r>
          </a:p>
          <a:p>
            <a:pPr marL="457200" indent="-457200">
              <a:buFont typeface="+mj-lt"/>
              <a:buAutoNum type="arabicPeriod" startAt="2"/>
            </a:pPr>
            <a:endParaRPr lang="en-CA" dirty="0"/>
          </a:p>
          <a:p>
            <a:pPr marL="457200" indent="-457200">
              <a:buFont typeface="+mj-lt"/>
              <a:buAutoNum type="arabicPeriod" startAt="2"/>
            </a:pPr>
            <a:r>
              <a:rPr lang="en-CA" dirty="0"/>
              <a:t>“</a:t>
            </a:r>
            <a:r>
              <a:rPr lang="en-CA" dirty="0">
                <a:solidFill>
                  <a:schemeClr val="tx2"/>
                </a:solidFill>
              </a:rPr>
              <a:t>Thoroughly read all steps</a:t>
            </a:r>
            <a:r>
              <a:rPr lang="en-CA" dirty="0"/>
              <a:t>” for the labs (workshops) “</a:t>
            </a:r>
            <a:r>
              <a:rPr lang="en-CA" dirty="0">
                <a:solidFill>
                  <a:schemeClr val="tx2"/>
                </a:solidFill>
              </a:rPr>
              <a:t>before starting</a:t>
            </a:r>
            <a:r>
              <a:rPr lang="en-CA" dirty="0"/>
              <a:t>.” Also, there might be a need for “</a:t>
            </a:r>
            <a:r>
              <a:rPr lang="en-US" dirty="0">
                <a:solidFill>
                  <a:schemeClr val="tx2"/>
                </a:solidFill>
              </a:rPr>
              <a:t>some directions or explanations before doing the workshops</a:t>
            </a:r>
            <a:r>
              <a:rPr lang="en-CA" dirty="0"/>
              <a:t>”.</a:t>
            </a:r>
          </a:p>
          <a:p>
            <a:pPr marL="457200" indent="-457200">
              <a:buFont typeface="+mj-lt"/>
              <a:buAutoNum type="arabicPeriod" startAt="2"/>
            </a:pPr>
            <a:endParaRPr lang="en-CA" dirty="0"/>
          </a:p>
          <a:p>
            <a:pPr marL="457200" indent="-457200">
              <a:buFont typeface="+mj-lt"/>
              <a:buAutoNum type="arabicPeriod" startAt="2"/>
            </a:pPr>
            <a:r>
              <a:rPr lang="en-CA" dirty="0"/>
              <a:t>Ask other students or instructor for help or insight if needed “</a:t>
            </a:r>
            <a:r>
              <a:rPr lang="en-CA" dirty="0">
                <a:solidFill>
                  <a:schemeClr val="tx2"/>
                </a:solidFill>
              </a:rPr>
              <a:t>during the lab/office hours</a:t>
            </a:r>
            <a:r>
              <a:rPr lang="en-CA" dirty="0"/>
              <a:t>.” Please don’t ask coding questions by emails; in lots of cases they are hard to answer remotely. </a:t>
            </a:r>
            <a:r>
              <a:rPr lang="en-CA" dirty="0">
                <a:solidFill>
                  <a:schemeClr val="tx2"/>
                </a:solidFill>
              </a:rPr>
              <a:t>Instead, arrange for an online appointment during lab/office hours</a:t>
            </a:r>
            <a:r>
              <a:rPr lang="en-CA" dirty="0"/>
              <a:t>.</a:t>
            </a:r>
          </a:p>
        </p:txBody>
      </p:sp>
    </p:spTree>
    <p:extLst>
      <p:ext uri="{BB962C8B-B14F-4D97-AF65-F5344CB8AC3E}">
        <p14:creationId xmlns:p14="http://schemas.microsoft.com/office/powerpoint/2010/main" val="10000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For Success … (Cont’d)</a:t>
            </a:r>
            <a:endParaRPr lang="en-US" dirty="0"/>
          </a:p>
        </p:txBody>
      </p:sp>
      <p:sp>
        <p:nvSpPr>
          <p:cNvPr id="3" name="Content Placeholder 2"/>
          <p:cNvSpPr>
            <a:spLocks noGrp="1"/>
          </p:cNvSpPr>
          <p:nvPr>
            <p:ph idx="1"/>
          </p:nvPr>
        </p:nvSpPr>
        <p:spPr>
          <a:xfrm>
            <a:off x="457200" y="1200150"/>
            <a:ext cx="8229600" cy="3819872"/>
          </a:xfrm>
        </p:spPr>
        <p:txBody>
          <a:bodyPr>
            <a:normAutofit fontScale="92500" lnSpcReduction="10000"/>
          </a:bodyPr>
          <a:lstStyle/>
          <a:p>
            <a:pPr marL="457200" indent="-457200">
              <a:buFont typeface="+mj-lt"/>
              <a:buAutoNum type="arabicPeriod" startAt="5"/>
            </a:pPr>
            <a:r>
              <a:rPr lang="en-CA" dirty="0"/>
              <a:t>Attend all online classes and “</a:t>
            </a:r>
            <a:r>
              <a:rPr lang="en-CA" dirty="0">
                <a:solidFill>
                  <a:schemeClr val="tx2"/>
                </a:solidFill>
              </a:rPr>
              <a:t>be on time</a:t>
            </a:r>
            <a:r>
              <a:rPr lang="en-CA" dirty="0"/>
              <a:t>” (, if you can.)</a:t>
            </a:r>
          </a:p>
          <a:p>
            <a:pPr marL="457200" indent="-457200">
              <a:buFont typeface="+mj-lt"/>
              <a:buAutoNum type="arabicPeriod" startAt="5"/>
            </a:pPr>
            <a:endParaRPr lang="en-CA" dirty="0"/>
          </a:p>
          <a:p>
            <a:pPr marL="457200" indent="-457200">
              <a:buFont typeface="+mj-lt"/>
              <a:buAutoNum type="arabicPeriod" startAt="5"/>
            </a:pPr>
            <a:r>
              <a:rPr lang="en-CA" dirty="0"/>
              <a:t>Review next lecture’s slides/notes to get prepared for the test, “</a:t>
            </a:r>
            <a:r>
              <a:rPr lang="en-CA" dirty="0">
                <a:solidFill>
                  <a:schemeClr val="tx2"/>
                </a:solidFill>
              </a:rPr>
              <a:t>before class</a:t>
            </a:r>
            <a:r>
              <a:rPr lang="en-CA" dirty="0"/>
              <a:t>.”</a:t>
            </a:r>
          </a:p>
          <a:p>
            <a:pPr marL="457200" indent="-457200">
              <a:buFont typeface="+mj-lt"/>
              <a:buAutoNum type="arabicPeriod" startAt="5"/>
            </a:pPr>
            <a:endParaRPr lang="en-CA" dirty="0"/>
          </a:p>
          <a:p>
            <a:pPr marL="457200" indent="-457200">
              <a:buFont typeface="+mj-lt"/>
              <a:buAutoNum type="arabicPeriod" startAt="5"/>
            </a:pPr>
            <a:r>
              <a:rPr lang="en-CA" dirty="0"/>
              <a:t>Hand in all graded workshops</a:t>
            </a:r>
            <a:r>
              <a:rPr lang="en-CA" dirty="0">
                <a:solidFill>
                  <a:schemeClr val="tx2"/>
                </a:solidFill>
              </a:rPr>
              <a:t> on time</a:t>
            </a:r>
            <a:r>
              <a:rPr lang="en-CA" dirty="0"/>
              <a:t>.</a:t>
            </a:r>
          </a:p>
          <a:p>
            <a:pPr marL="457200" indent="-457200">
              <a:buFont typeface="+mj-lt"/>
              <a:buAutoNum type="arabicPeriod" startAt="5"/>
            </a:pPr>
            <a:endParaRPr lang="en-CA" dirty="0"/>
          </a:p>
          <a:p>
            <a:pPr marL="457200" indent="-457200">
              <a:buFont typeface="+mj-lt"/>
              <a:buAutoNum type="arabicPeriod" startAt="5"/>
            </a:pPr>
            <a:r>
              <a:rPr lang="en-CA" dirty="0"/>
              <a:t>Check your grades whenever released, and if you have any concerns about them, talk to your professor “</a:t>
            </a:r>
            <a:r>
              <a:rPr lang="en-CA" dirty="0">
                <a:solidFill>
                  <a:schemeClr val="tx2"/>
                </a:solidFill>
              </a:rPr>
              <a:t>no later than the following week</a:t>
            </a:r>
            <a:r>
              <a:rPr lang="en-CA" dirty="0"/>
              <a:t>.”</a:t>
            </a:r>
          </a:p>
        </p:txBody>
      </p:sp>
    </p:spTree>
    <p:extLst>
      <p:ext uri="{BB962C8B-B14F-4D97-AF65-F5344CB8AC3E}">
        <p14:creationId xmlns:p14="http://schemas.microsoft.com/office/powerpoint/2010/main" val="1675812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For Success … (Cont’d)</a:t>
            </a:r>
            <a:endParaRPr lang="en-US" dirty="0"/>
          </a:p>
        </p:txBody>
      </p:sp>
      <p:sp>
        <p:nvSpPr>
          <p:cNvPr id="3" name="Content Placeholder 2"/>
          <p:cNvSpPr>
            <a:spLocks noGrp="1"/>
          </p:cNvSpPr>
          <p:nvPr>
            <p:ph idx="1"/>
          </p:nvPr>
        </p:nvSpPr>
        <p:spPr>
          <a:xfrm>
            <a:off x="457200" y="1200150"/>
            <a:ext cx="8229600" cy="3819872"/>
          </a:xfrm>
        </p:spPr>
        <p:txBody>
          <a:bodyPr>
            <a:normAutofit fontScale="92500"/>
          </a:bodyPr>
          <a:lstStyle/>
          <a:p>
            <a:pPr marL="457200" indent="-457200">
              <a:buFont typeface="+mj-lt"/>
              <a:buAutoNum type="arabicPeriod" startAt="9"/>
            </a:pPr>
            <a:r>
              <a:rPr lang="en-CA" dirty="0"/>
              <a:t>Even if you already know some of the material, we are going to emphasize the “</a:t>
            </a:r>
            <a:r>
              <a:rPr lang="en-CA" dirty="0">
                <a:solidFill>
                  <a:schemeClr val="tx2"/>
                </a:solidFill>
              </a:rPr>
              <a:t>professional practice</a:t>
            </a:r>
            <a:r>
              <a:rPr lang="en-CA" dirty="0"/>
              <a:t>” of those concepts. So, “</a:t>
            </a:r>
            <a:r>
              <a:rPr lang="en-CA" dirty="0">
                <a:solidFill>
                  <a:schemeClr val="tx2"/>
                </a:solidFill>
              </a:rPr>
              <a:t>be patient and pay attention to lectures all the time</a:t>
            </a:r>
            <a:r>
              <a:rPr lang="en-CA" dirty="0"/>
              <a:t>.”</a:t>
            </a:r>
          </a:p>
          <a:p>
            <a:pPr marL="457200" indent="-457200">
              <a:buFont typeface="+mj-lt"/>
              <a:buAutoNum type="arabicPeriod" startAt="9"/>
            </a:pPr>
            <a:endParaRPr lang="en-CA" dirty="0"/>
          </a:p>
          <a:p>
            <a:pPr marL="457200" indent="-457200">
              <a:buFont typeface="+mj-lt"/>
              <a:buAutoNum type="arabicPeriod" startAt="9"/>
            </a:pPr>
            <a:r>
              <a:rPr lang="en-CA" dirty="0"/>
              <a:t>The ultimate goal is to get you ready for the job market. So, I would provide you with interview questions, whenever I can.</a:t>
            </a:r>
          </a:p>
          <a:p>
            <a:pPr marL="457200" indent="-457200">
              <a:buFont typeface="+mj-lt"/>
              <a:buAutoNum type="arabicPeriod" startAt="9"/>
            </a:pPr>
            <a:endParaRPr lang="en-CA" dirty="0"/>
          </a:p>
          <a:p>
            <a:pPr marL="457200" indent="-457200">
              <a:buFont typeface="+mj-lt"/>
              <a:buAutoNum type="arabicPeriod" startAt="9"/>
            </a:pPr>
            <a:r>
              <a:rPr lang="en-CA" dirty="0"/>
              <a:t>You are responsible to “</a:t>
            </a:r>
            <a:r>
              <a:rPr lang="en-CA" dirty="0">
                <a:solidFill>
                  <a:schemeClr val="tx2"/>
                </a:solidFill>
              </a:rPr>
              <a:t>continuously and regularly check and follow</a:t>
            </a:r>
            <a:r>
              <a:rPr lang="en-CA" dirty="0"/>
              <a:t>” your Seneca emails for this course. There might “</a:t>
            </a:r>
            <a:r>
              <a:rPr lang="en-CA" dirty="0">
                <a:solidFill>
                  <a:schemeClr val="tx2"/>
                </a:solidFill>
              </a:rPr>
              <a:t>always</a:t>
            </a:r>
            <a:r>
              <a:rPr lang="en-CA" dirty="0"/>
              <a:t>” be important messages!</a:t>
            </a:r>
          </a:p>
        </p:txBody>
      </p:sp>
    </p:spTree>
    <p:extLst>
      <p:ext uri="{BB962C8B-B14F-4D97-AF65-F5344CB8AC3E}">
        <p14:creationId xmlns:p14="http://schemas.microsoft.com/office/powerpoint/2010/main" val="1659303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12966</TotalTime>
  <Words>6136</Words>
  <Application>Microsoft Office PowerPoint</Application>
  <PresentationFormat>On-screen Show (16:9)</PresentationFormat>
  <Paragraphs>739</Paragraphs>
  <Slides>62</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Courier New</vt:lpstr>
      <vt:lpstr>Franklin Gothic Demi</vt:lpstr>
      <vt:lpstr>Webdings</vt:lpstr>
      <vt:lpstr>Wingdings</vt:lpstr>
      <vt:lpstr>Clarity</vt:lpstr>
      <vt:lpstr>Introduction to Java for C++ Programmers</vt:lpstr>
      <vt:lpstr>Goals of JAC444 (what will you learn?)</vt:lpstr>
      <vt:lpstr>Weekly Lectures</vt:lpstr>
      <vt:lpstr>Tests</vt:lpstr>
      <vt:lpstr>Workshops</vt:lpstr>
      <vt:lpstr>Graded Work</vt:lpstr>
      <vt:lpstr>Steps For Success …</vt:lpstr>
      <vt:lpstr>Steps For Success … (Cont’d)</vt:lpstr>
      <vt:lpstr>Steps For Success … (Cont’d)</vt:lpstr>
      <vt:lpstr>Steps For Success … (Cont’d)</vt:lpstr>
      <vt:lpstr>A Brief Java History</vt:lpstr>
      <vt:lpstr>Some Differences with C++: Portability</vt:lpstr>
      <vt:lpstr>Some Differences with C++: Portability (Cont’d)</vt:lpstr>
      <vt:lpstr>PowerPoint Presentation</vt:lpstr>
      <vt:lpstr>PowerPoint Presentation</vt:lpstr>
      <vt:lpstr>Principles and components of Java</vt:lpstr>
      <vt:lpstr>Building blocks in a Java program and the Structure of a .java file</vt:lpstr>
      <vt:lpstr>How to install JDK and Eclipse, Brief intro to Eclipse IDE, and Getting Started with Java</vt:lpstr>
      <vt:lpstr>JRE and JDK</vt:lpstr>
      <vt:lpstr>Main Method</vt:lpstr>
      <vt:lpstr>Overview of Primitive data types in Java</vt:lpstr>
      <vt:lpstr>Overview of Primitive data types in Java (Cont’d)</vt:lpstr>
      <vt:lpstr>Overview of Primitive data types in Java (Cont’d)</vt:lpstr>
      <vt:lpstr>Overview of Primitive data types in Java (Cont’d)</vt:lpstr>
      <vt:lpstr>Overview of Primitive data types in Java (Cont’d)</vt:lpstr>
      <vt:lpstr>Overview of Primitive data types in Java (Cont’d)</vt:lpstr>
      <vt:lpstr>Overview of Primitive data types in Java (Cont’d)</vt:lpstr>
      <vt:lpstr>Overview of Operators in Java</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Type Conversions</vt:lpstr>
      <vt:lpstr>Type Conversions (Cont’d)</vt:lpstr>
      <vt:lpstr>Type Conversions (Cont’d)</vt:lpstr>
      <vt:lpstr>Type Conversions (Cont’d)</vt:lpstr>
      <vt:lpstr>Type Conversions (Cont’d)</vt:lpstr>
      <vt:lpstr>BOOLEAN EXPRESSIONS</vt:lpstr>
      <vt:lpstr>Overview of Programming Structures in Java (conditions and repetitions)</vt:lpstr>
      <vt:lpstr>Conditions</vt:lpstr>
      <vt:lpstr>Conditions  (Cont’d)</vt:lpstr>
      <vt:lpstr>Repetitions</vt:lpstr>
      <vt:lpstr>Repetitions  (Cont’d)</vt:lpstr>
      <vt:lpstr>break - Labeled break</vt:lpstr>
      <vt:lpstr>continue – Labeled continue</vt:lpstr>
      <vt:lpstr>LOOPS</vt:lpstr>
      <vt:lpstr>Identifiers in Java</vt:lpstr>
      <vt:lpstr>Literals in Java</vt:lpstr>
      <vt:lpstr>Overview of Classes and Objects in Java</vt:lpstr>
      <vt:lpstr>Overview of recursive methods</vt:lpstr>
      <vt:lpstr>Comments and Named Constants</vt:lpstr>
      <vt:lpstr>Method overloading</vt:lpstr>
      <vt:lpstr>Some Other Java Programming Basics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Khojasteh</dc:creator>
  <cp:lastModifiedBy>Reza</cp:lastModifiedBy>
  <cp:revision>661</cp:revision>
  <dcterms:created xsi:type="dcterms:W3CDTF">2016-05-30T19:06:58Z</dcterms:created>
  <dcterms:modified xsi:type="dcterms:W3CDTF">2020-05-19T00:08:14Z</dcterms:modified>
</cp:coreProperties>
</file>