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1"/>
  </p:notesMasterIdLst>
  <p:handoutMasterIdLst>
    <p:handoutMasterId r:id="rId22"/>
  </p:handoutMasterIdLst>
  <p:sldIdLst>
    <p:sldId id="411" r:id="rId2"/>
    <p:sldId id="423" r:id="rId3"/>
    <p:sldId id="441" r:id="rId4"/>
    <p:sldId id="427" r:id="rId5"/>
    <p:sldId id="425" r:id="rId6"/>
    <p:sldId id="431" r:id="rId7"/>
    <p:sldId id="430" r:id="rId8"/>
    <p:sldId id="432" r:id="rId9"/>
    <p:sldId id="433" r:id="rId10"/>
    <p:sldId id="434" r:id="rId11"/>
    <p:sldId id="421" r:id="rId12"/>
    <p:sldId id="424" r:id="rId13"/>
    <p:sldId id="428" r:id="rId14"/>
    <p:sldId id="429" r:id="rId15"/>
    <p:sldId id="435" r:id="rId16"/>
    <p:sldId id="426" r:id="rId17"/>
    <p:sldId id="440" r:id="rId18"/>
    <p:sldId id="438" r:id="rId19"/>
    <p:sldId id="43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000000"/>
    <a:srgbClr val="DC3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08" autoAdjust="0"/>
    <p:restoredTop sz="90929"/>
  </p:normalViewPr>
  <p:slideViewPr>
    <p:cSldViewPr>
      <p:cViewPr varScale="1">
        <p:scale>
          <a:sx n="76" d="100"/>
          <a:sy n="76" d="100"/>
        </p:scale>
        <p:origin x="3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F0017-8479-4163-9863-3E5CF0BE1DA6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9D456414-6199-4920-9670-4409ED4530A0}">
      <dgm:prSet phldrT="[Text]" custT="1"/>
      <dgm:spPr>
        <a:ln w="19050">
          <a:solidFill>
            <a:srgbClr val="FFFFFF"/>
          </a:solidFill>
        </a:ln>
      </dgm:spPr>
      <dgm:t>
        <a:bodyPr/>
        <a:lstStyle/>
        <a:p>
          <a:r>
            <a:rPr lang="en-CA" sz="1600" b="1" dirty="0" smtClean="0"/>
            <a:t>Analysis</a:t>
          </a:r>
          <a:endParaRPr lang="en-CA" sz="1600" b="1" dirty="0"/>
        </a:p>
      </dgm:t>
    </dgm:pt>
    <dgm:pt modelId="{626F8E55-C090-43EA-BD31-ECDC8A5065A0}" type="parTrans" cxnId="{83DF4753-5CD9-4603-82EA-1B9F5B0AEC95}">
      <dgm:prSet/>
      <dgm:spPr/>
      <dgm:t>
        <a:bodyPr/>
        <a:lstStyle/>
        <a:p>
          <a:endParaRPr lang="en-CA"/>
        </a:p>
      </dgm:t>
    </dgm:pt>
    <dgm:pt modelId="{2277B785-4402-445D-818C-5DDE03E7B2B3}" type="sibTrans" cxnId="{83DF4753-5CD9-4603-82EA-1B9F5B0AEC95}">
      <dgm:prSet/>
      <dgm:spPr>
        <a:ln w="5715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>
            <a:ln w="38100">
              <a:solidFill>
                <a:schemeClr val="tx1"/>
              </a:solidFill>
            </a:ln>
          </a:endParaRPr>
        </a:p>
      </dgm:t>
    </dgm:pt>
    <dgm:pt modelId="{556B3D5B-0645-4494-992B-442408785026}">
      <dgm:prSet phldrT="[Text]" custT="1"/>
      <dgm:spPr>
        <a:ln w="19050">
          <a:solidFill>
            <a:srgbClr val="FFFFFF"/>
          </a:solidFill>
        </a:ln>
      </dgm:spPr>
      <dgm:t>
        <a:bodyPr/>
        <a:lstStyle/>
        <a:p>
          <a:r>
            <a:rPr lang="en-CA" sz="1600" b="1" dirty="0" smtClean="0"/>
            <a:t>Design</a:t>
          </a:r>
          <a:endParaRPr lang="en-CA" sz="1600" b="1" dirty="0"/>
        </a:p>
      </dgm:t>
    </dgm:pt>
    <dgm:pt modelId="{98791469-6380-497F-83B2-AE18A91A31D5}" type="parTrans" cxnId="{82F81A5E-189C-42B7-877D-7B97C1B41352}">
      <dgm:prSet/>
      <dgm:spPr/>
      <dgm:t>
        <a:bodyPr/>
        <a:lstStyle/>
        <a:p>
          <a:endParaRPr lang="en-CA"/>
        </a:p>
      </dgm:t>
    </dgm:pt>
    <dgm:pt modelId="{B70AA2FE-7464-4A56-A30F-5FF5C7533DE0}" type="sibTrans" cxnId="{82F81A5E-189C-42B7-877D-7B97C1B41352}">
      <dgm:prSet/>
      <dgm:spPr>
        <a:ln w="5715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10140FF2-E530-4BF7-98E9-06EC5B23994C}">
      <dgm:prSet phldrT="[Text]" custT="1"/>
      <dgm:spPr>
        <a:ln w="19050">
          <a:solidFill>
            <a:srgbClr val="FFFFFF"/>
          </a:solidFill>
        </a:ln>
      </dgm:spPr>
      <dgm:t>
        <a:bodyPr/>
        <a:lstStyle/>
        <a:p>
          <a:r>
            <a:rPr lang="en-CA" sz="1600" b="1" dirty="0" smtClean="0"/>
            <a:t>Implementation</a:t>
          </a:r>
          <a:endParaRPr lang="en-CA" sz="1600" b="1" dirty="0"/>
        </a:p>
      </dgm:t>
    </dgm:pt>
    <dgm:pt modelId="{A5634268-DE9E-4B7B-BB4B-2B23FF293AEA}" type="parTrans" cxnId="{DB0722F7-6654-4FA2-A18A-E8271537579C}">
      <dgm:prSet/>
      <dgm:spPr/>
      <dgm:t>
        <a:bodyPr/>
        <a:lstStyle/>
        <a:p>
          <a:endParaRPr lang="en-CA"/>
        </a:p>
      </dgm:t>
    </dgm:pt>
    <dgm:pt modelId="{5ED8E126-D2C5-4367-A58B-6945B50F66D9}" type="sibTrans" cxnId="{DB0722F7-6654-4FA2-A18A-E8271537579C}">
      <dgm:prSet/>
      <dgm:spPr>
        <a:ln w="5715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D4D6EBCD-4959-4712-90E1-C30920D4CA79}">
      <dgm:prSet phldrT="[Text]" custT="1"/>
      <dgm:spPr>
        <a:ln w="19050">
          <a:solidFill>
            <a:srgbClr val="FFFFFF"/>
          </a:solidFill>
        </a:ln>
      </dgm:spPr>
      <dgm:t>
        <a:bodyPr/>
        <a:lstStyle/>
        <a:p>
          <a:r>
            <a:rPr lang="en-CA" sz="1600" b="1" dirty="0" smtClean="0"/>
            <a:t>Testing</a:t>
          </a:r>
          <a:endParaRPr lang="en-CA" sz="1600" b="1" dirty="0"/>
        </a:p>
      </dgm:t>
    </dgm:pt>
    <dgm:pt modelId="{E322F8A8-C5AF-47B7-AB3D-2AE7FE063FF2}" type="parTrans" cxnId="{B97E311D-15C1-486B-B461-ABDE26E7817A}">
      <dgm:prSet/>
      <dgm:spPr/>
      <dgm:t>
        <a:bodyPr/>
        <a:lstStyle/>
        <a:p>
          <a:endParaRPr lang="en-CA"/>
        </a:p>
      </dgm:t>
    </dgm:pt>
    <dgm:pt modelId="{A541F1A5-E686-46BB-8E51-0D453DAFD331}" type="sibTrans" cxnId="{B97E311D-15C1-486B-B461-ABDE26E7817A}">
      <dgm:prSet/>
      <dgm:spPr>
        <a:ln w="5715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9AEA4B58-BB4B-426B-B7D9-11E81D84C7F0}">
      <dgm:prSet phldrT="[Text]" custT="1"/>
      <dgm:spPr>
        <a:solidFill>
          <a:schemeClr val="accent6"/>
        </a:solidFill>
        <a:ln w="19050">
          <a:solidFill>
            <a:srgbClr val="FFFFFF"/>
          </a:solidFill>
        </a:ln>
      </dgm:spPr>
      <dgm:t>
        <a:bodyPr/>
        <a:lstStyle/>
        <a:p>
          <a:r>
            <a:rPr lang="en-CA" sz="1600" b="1" dirty="0" smtClean="0"/>
            <a:t>Evaluation</a:t>
          </a:r>
          <a:endParaRPr lang="en-CA" sz="1600" b="1" dirty="0"/>
        </a:p>
      </dgm:t>
    </dgm:pt>
    <dgm:pt modelId="{6348AB8A-D96F-4669-B7B2-00D01F9BE0F6}" type="parTrans" cxnId="{F8813ECC-8B49-4574-A1DE-7A14E73667BF}">
      <dgm:prSet/>
      <dgm:spPr/>
      <dgm:t>
        <a:bodyPr/>
        <a:lstStyle/>
        <a:p>
          <a:endParaRPr lang="en-CA"/>
        </a:p>
      </dgm:t>
    </dgm:pt>
    <dgm:pt modelId="{CF1E446A-5F4F-4D90-9BA6-51322D8F024D}" type="sibTrans" cxnId="{F8813ECC-8B49-4574-A1DE-7A14E73667BF}">
      <dgm:prSet/>
      <dgm:spPr>
        <a:ln w="57150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CA"/>
        </a:p>
      </dgm:t>
    </dgm:pt>
    <dgm:pt modelId="{844D1063-F735-4D02-BB01-15EAC80F3500}" type="pres">
      <dgm:prSet presAssocID="{724F0017-8479-4163-9863-3E5CF0BE1DA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8116D78-58D4-4383-8544-DB15831F7CFB}" type="pres">
      <dgm:prSet presAssocID="{9D456414-6199-4920-9670-4409ED4530A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9EA4B38-1EC6-488B-B98D-93DCC2D8E903}" type="pres">
      <dgm:prSet presAssocID="{9D456414-6199-4920-9670-4409ED4530A0}" presName="spNode" presStyleCnt="0"/>
      <dgm:spPr/>
    </dgm:pt>
    <dgm:pt modelId="{D23402D6-40D3-4020-A9AA-5F01E99A0D22}" type="pres">
      <dgm:prSet presAssocID="{2277B785-4402-445D-818C-5DDE03E7B2B3}" presName="sibTrans" presStyleLbl="sibTrans1D1" presStyleIdx="0" presStyleCnt="5"/>
      <dgm:spPr/>
      <dgm:t>
        <a:bodyPr/>
        <a:lstStyle/>
        <a:p>
          <a:endParaRPr lang="en-CA"/>
        </a:p>
      </dgm:t>
    </dgm:pt>
    <dgm:pt modelId="{117BC1EA-B9AD-4705-895B-6B9CBA9227D7}" type="pres">
      <dgm:prSet presAssocID="{556B3D5B-0645-4494-992B-442408785026}" presName="node" presStyleLbl="node1" presStyleIdx="1" presStyleCnt="5" custRadScaleRad="102044" custRadScaleInc="-1353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9FD814A-2B7B-4673-8975-CDE4673D95FF}" type="pres">
      <dgm:prSet presAssocID="{556B3D5B-0645-4494-992B-442408785026}" presName="spNode" presStyleCnt="0"/>
      <dgm:spPr/>
    </dgm:pt>
    <dgm:pt modelId="{D4891570-5E70-4C23-9103-D2CEF01165E0}" type="pres">
      <dgm:prSet presAssocID="{B70AA2FE-7464-4A56-A30F-5FF5C7533DE0}" presName="sibTrans" presStyleLbl="sibTrans1D1" presStyleIdx="1" presStyleCnt="5"/>
      <dgm:spPr/>
      <dgm:t>
        <a:bodyPr/>
        <a:lstStyle/>
        <a:p>
          <a:endParaRPr lang="en-CA"/>
        </a:p>
      </dgm:t>
    </dgm:pt>
    <dgm:pt modelId="{200DCEE8-75BF-4030-B2C8-2C355CCCD584}" type="pres">
      <dgm:prSet presAssocID="{10140FF2-E530-4BF7-98E9-06EC5B23994C}" presName="node" presStyleLbl="node1" presStyleIdx="2" presStyleCnt="5" custScaleX="125879" custRadScaleRad="92810" custRadScaleInc="-4358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BCC9E66-EA6A-47CB-B8B0-81A2D339F85D}" type="pres">
      <dgm:prSet presAssocID="{10140FF2-E530-4BF7-98E9-06EC5B23994C}" presName="spNode" presStyleCnt="0"/>
      <dgm:spPr/>
    </dgm:pt>
    <dgm:pt modelId="{220DEBEE-112D-47C2-B407-82FBB0E2BA26}" type="pres">
      <dgm:prSet presAssocID="{5ED8E126-D2C5-4367-A58B-6945B50F66D9}" presName="sibTrans" presStyleLbl="sibTrans1D1" presStyleIdx="2" presStyleCnt="5"/>
      <dgm:spPr/>
      <dgm:t>
        <a:bodyPr/>
        <a:lstStyle/>
        <a:p>
          <a:endParaRPr lang="en-CA"/>
        </a:p>
      </dgm:t>
    </dgm:pt>
    <dgm:pt modelId="{25DF4037-04C9-400A-9FC9-CDA4538C2192}" type="pres">
      <dgm:prSet presAssocID="{D4D6EBCD-4959-4712-90E1-C30920D4CA79}" presName="node" presStyleLbl="node1" presStyleIdx="3" presStyleCnt="5" custRadScaleRad="86846" custRadScaleInc="2748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575ACA8-DD13-45AD-A147-C41A20D06952}" type="pres">
      <dgm:prSet presAssocID="{D4D6EBCD-4959-4712-90E1-C30920D4CA79}" presName="spNode" presStyleCnt="0"/>
      <dgm:spPr/>
    </dgm:pt>
    <dgm:pt modelId="{1C36CBB1-67FB-4C2C-A864-D6642E6084F9}" type="pres">
      <dgm:prSet presAssocID="{A541F1A5-E686-46BB-8E51-0D453DAFD331}" presName="sibTrans" presStyleLbl="sibTrans1D1" presStyleIdx="3" presStyleCnt="5"/>
      <dgm:spPr/>
      <dgm:t>
        <a:bodyPr/>
        <a:lstStyle/>
        <a:p>
          <a:endParaRPr lang="en-CA"/>
        </a:p>
      </dgm:t>
    </dgm:pt>
    <dgm:pt modelId="{D8DEA513-0BE6-49D6-BAE1-CAE210C1444C}" type="pres">
      <dgm:prSet presAssocID="{9AEA4B58-BB4B-426B-B7D9-11E81D84C7F0}" presName="node" presStyleLbl="node1" presStyleIdx="4" presStyleCnt="5" custRadScaleRad="102044" custRadScaleInc="13538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84A7DC3-0499-419C-93DA-3FBC8AAD39B5}" type="pres">
      <dgm:prSet presAssocID="{9AEA4B58-BB4B-426B-B7D9-11E81D84C7F0}" presName="spNode" presStyleCnt="0"/>
      <dgm:spPr/>
    </dgm:pt>
    <dgm:pt modelId="{F76BCFFA-402E-4C7E-B722-D8CB6C7B1846}" type="pres">
      <dgm:prSet presAssocID="{CF1E446A-5F4F-4D90-9BA6-51322D8F024D}" presName="sibTrans" presStyleLbl="sibTrans1D1" presStyleIdx="4" presStyleCnt="5"/>
      <dgm:spPr/>
      <dgm:t>
        <a:bodyPr/>
        <a:lstStyle/>
        <a:p>
          <a:endParaRPr lang="en-CA"/>
        </a:p>
      </dgm:t>
    </dgm:pt>
  </dgm:ptLst>
  <dgm:cxnLst>
    <dgm:cxn modelId="{83DF4753-5CD9-4603-82EA-1B9F5B0AEC95}" srcId="{724F0017-8479-4163-9863-3E5CF0BE1DA6}" destId="{9D456414-6199-4920-9670-4409ED4530A0}" srcOrd="0" destOrd="0" parTransId="{626F8E55-C090-43EA-BD31-ECDC8A5065A0}" sibTransId="{2277B785-4402-445D-818C-5DDE03E7B2B3}"/>
    <dgm:cxn modelId="{DB0722F7-6654-4FA2-A18A-E8271537579C}" srcId="{724F0017-8479-4163-9863-3E5CF0BE1DA6}" destId="{10140FF2-E530-4BF7-98E9-06EC5B23994C}" srcOrd="2" destOrd="0" parTransId="{A5634268-DE9E-4B7B-BB4B-2B23FF293AEA}" sibTransId="{5ED8E126-D2C5-4367-A58B-6945B50F66D9}"/>
    <dgm:cxn modelId="{EA20D599-4734-4C3D-860D-250F1EFA796F}" type="presOf" srcId="{5ED8E126-D2C5-4367-A58B-6945B50F66D9}" destId="{220DEBEE-112D-47C2-B407-82FBB0E2BA26}" srcOrd="0" destOrd="0" presId="urn:microsoft.com/office/officeart/2005/8/layout/cycle5"/>
    <dgm:cxn modelId="{163237E3-23F6-4F2C-AFCD-E557BA248CA6}" type="presOf" srcId="{CF1E446A-5F4F-4D90-9BA6-51322D8F024D}" destId="{F76BCFFA-402E-4C7E-B722-D8CB6C7B1846}" srcOrd="0" destOrd="0" presId="urn:microsoft.com/office/officeart/2005/8/layout/cycle5"/>
    <dgm:cxn modelId="{053D3585-2F13-40A1-A44A-4B781A00FAC7}" type="presOf" srcId="{10140FF2-E530-4BF7-98E9-06EC5B23994C}" destId="{200DCEE8-75BF-4030-B2C8-2C355CCCD584}" srcOrd="0" destOrd="0" presId="urn:microsoft.com/office/officeart/2005/8/layout/cycle5"/>
    <dgm:cxn modelId="{6D3BBAD4-E18C-4E56-AA4F-59051D9CB518}" type="presOf" srcId="{B70AA2FE-7464-4A56-A30F-5FF5C7533DE0}" destId="{D4891570-5E70-4C23-9103-D2CEF01165E0}" srcOrd="0" destOrd="0" presId="urn:microsoft.com/office/officeart/2005/8/layout/cycle5"/>
    <dgm:cxn modelId="{50BB5859-5EC1-4B20-A1DB-AA7C61772CED}" type="presOf" srcId="{724F0017-8479-4163-9863-3E5CF0BE1DA6}" destId="{844D1063-F735-4D02-BB01-15EAC80F3500}" srcOrd="0" destOrd="0" presId="urn:microsoft.com/office/officeart/2005/8/layout/cycle5"/>
    <dgm:cxn modelId="{9B9DC326-31BC-4782-9677-24D87ECA8360}" type="presOf" srcId="{9AEA4B58-BB4B-426B-B7D9-11E81D84C7F0}" destId="{D8DEA513-0BE6-49D6-BAE1-CAE210C1444C}" srcOrd="0" destOrd="0" presId="urn:microsoft.com/office/officeart/2005/8/layout/cycle5"/>
    <dgm:cxn modelId="{0D0F788C-5FDA-4EBB-946D-060ACABA292B}" type="presOf" srcId="{2277B785-4402-445D-818C-5DDE03E7B2B3}" destId="{D23402D6-40D3-4020-A9AA-5F01E99A0D22}" srcOrd="0" destOrd="0" presId="urn:microsoft.com/office/officeart/2005/8/layout/cycle5"/>
    <dgm:cxn modelId="{520FCAA8-86CF-4383-AC35-981DE4FD3413}" type="presOf" srcId="{9D456414-6199-4920-9670-4409ED4530A0}" destId="{D8116D78-58D4-4383-8544-DB15831F7CFB}" srcOrd="0" destOrd="0" presId="urn:microsoft.com/office/officeart/2005/8/layout/cycle5"/>
    <dgm:cxn modelId="{5219067C-7D6F-4D72-9734-515B2B1F497E}" type="presOf" srcId="{A541F1A5-E686-46BB-8E51-0D453DAFD331}" destId="{1C36CBB1-67FB-4C2C-A864-D6642E6084F9}" srcOrd="0" destOrd="0" presId="urn:microsoft.com/office/officeart/2005/8/layout/cycle5"/>
    <dgm:cxn modelId="{B97E311D-15C1-486B-B461-ABDE26E7817A}" srcId="{724F0017-8479-4163-9863-3E5CF0BE1DA6}" destId="{D4D6EBCD-4959-4712-90E1-C30920D4CA79}" srcOrd="3" destOrd="0" parTransId="{E322F8A8-C5AF-47B7-AB3D-2AE7FE063FF2}" sibTransId="{A541F1A5-E686-46BB-8E51-0D453DAFD331}"/>
    <dgm:cxn modelId="{F8813ECC-8B49-4574-A1DE-7A14E73667BF}" srcId="{724F0017-8479-4163-9863-3E5CF0BE1DA6}" destId="{9AEA4B58-BB4B-426B-B7D9-11E81D84C7F0}" srcOrd="4" destOrd="0" parTransId="{6348AB8A-D96F-4669-B7B2-00D01F9BE0F6}" sibTransId="{CF1E446A-5F4F-4D90-9BA6-51322D8F024D}"/>
    <dgm:cxn modelId="{05FD443C-4DDF-4BDB-96C6-9AA0A591FE3E}" type="presOf" srcId="{D4D6EBCD-4959-4712-90E1-C30920D4CA79}" destId="{25DF4037-04C9-400A-9FC9-CDA4538C2192}" srcOrd="0" destOrd="0" presId="urn:microsoft.com/office/officeart/2005/8/layout/cycle5"/>
    <dgm:cxn modelId="{82F81A5E-189C-42B7-877D-7B97C1B41352}" srcId="{724F0017-8479-4163-9863-3E5CF0BE1DA6}" destId="{556B3D5B-0645-4494-992B-442408785026}" srcOrd="1" destOrd="0" parTransId="{98791469-6380-497F-83B2-AE18A91A31D5}" sibTransId="{B70AA2FE-7464-4A56-A30F-5FF5C7533DE0}"/>
    <dgm:cxn modelId="{2B732DE2-949E-420A-912F-1621B489D304}" type="presOf" srcId="{556B3D5B-0645-4494-992B-442408785026}" destId="{117BC1EA-B9AD-4705-895B-6B9CBA9227D7}" srcOrd="0" destOrd="0" presId="urn:microsoft.com/office/officeart/2005/8/layout/cycle5"/>
    <dgm:cxn modelId="{621AC015-0B2E-4883-AA09-F55D600C5EA9}" type="presParOf" srcId="{844D1063-F735-4D02-BB01-15EAC80F3500}" destId="{D8116D78-58D4-4383-8544-DB15831F7CFB}" srcOrd="0" destOrd="0" presId="urn:microsoft.com/office/officeart/2005/8/layout/cycle5"/>
    <dgm:cxn modelId="{6629C189-E77D-4B3E-A97E-A2739F82BEB2}" type="presParOf" srcId="{844D1063-F735-4D02-BB01-15EAC80F3500}" destId="{E9EA4B38-1EC6-488B-B98D-93DCC2D8E903}" srcOrd="1" destOrd="0" presId="urn:microsoft.com/office/officeart/2005/8/layout/cycle5"/>
    <dgm:cxn modelId="{490B0D96-F8B1-4DE8-966A-D3EA16A574C4}" type="presParOf" srcId="{844D1063-F735-4D02-BB01-15EAC80F3500}" destId="{D23402D6-40D3-4020-A9AA-5F01E99A0D22}" srcOrd="2" destOrd="0" presId="urn:microsoft.com/office/officeart/2005/8/layout/cycle5"/>
    <dgm:cxn modelId="{0F205C87-6396-468C-9C10-789E7E8C32E0}" type="presParOf" srcId="{844D1063-F735-4D02-BB01-15EAC80F3500}" destId="{117BC1EA-B9AD-4705-895B-6B9CBA9227D7}" srcOrd="3" destOrd="0" presId="urn:microsoft.com/office/officeart/2005/8/layout/cycle5"/>
    <dgm:cxn modelId="{D9955229-203C-47B0-B401-3C006D6C1651}" type="presParOf" srcId="{844D1063-F735-4D02-BB01-15EAC80F3500}" destId="{E9FD814A-2B7B-4673-8975-CDE4673D95FF}" srcOrd="4" destOrd="0" presId="urn:microsoft.com/office/officeart/2005/8/layout/cycle5"/>
    <dgm:cxn modelId="{3EC8D5E3-AD94-42FF-89FE-1A50F70987FD}" type="presParOf" srcId="{844D1063-F735-4D02-BB01-15EAC80F3500}" destId="{D4891570-5E70-4C23-9103-D2CEF01165E0}" srcOrd="5" destOrd="0" presId="urn:microsoft.com/office/officeart/2005/8/layout/cycle5"/>
    <dgm:cxn modelId="{CC44C5CB-3E61-4908-B83C-86B2D099BF5A}" type="presParOf" srcId="{844D1063-F735-4D02-BB01-15EAC80F3500}" destId="{200DCEE8-75BF-4030-B2C8-2C355CCCD584}" srcOrd="6" destOrd="0" presId="urn:microsoft.com/office/officeart/2005/8/layout/cycle5"/>
    <dgm:cxn modelId="{04FB4020-3F41-4991-A651-99BB3E15DEC4}" type="presParOf" srcId="{844D1063-F735-4D02-BB01-15EAC80F3500}" destId="{DBCC9E66-EA6A-47CB-B8B0-81A2D339F85D}" srcOrd="7" destOrd="0" presId="urn:microsoft.com/office/officeart/2005/8/layout/cycle5"/>
    <dgm:cxn modelId="{56A2337C-7D51-435F-81DC-269D47735AA9}" type="presParOf" srcId="{844D1063-F735-4D02-BB01-15EAC80F3500}" destId="{220DEBEE-112D-47C2-B407-82FBB0E2BA26}" srcOrd="8" destOrd="0" presId="urn:microsoft.com/office/officeart/2005/8/layout/cycle5"/>
    <dgm:cxn modelId="{D0D27C86-788A-4D9F-8390-B10F8C3C0649}" type="presParOf" srcId="{844D1063-F735-4D02-BB01-15EAC80F3500}" destId="{25DF4037-04C9-400A-9FC9-CDA4538C2192}" srcOrd="9" destOrd="0" presId="urn:microsoft.com/office/officeart/2005/8/layout/cycle5"/>
    <dgm:cxn modelId="{1412C216-4F07-4C64-A6E7-368168EEF57B}" type="presParOf" srcId="{844D1063-F735-4D02-BB01-15EAC80F3500}" destId="{D575ACA8-DD13-45AD-A147-C41A20D06952}" srcOrd="10" destOrd="0" presId="urn:microsoft.com/office/officeart/2005/8/layout/cycle5"/>
    <dgm:cxn modelId="{679E668D-F7D9-4564-921F-B5244A6D184C}" type="presParOf" srcId="{844D1063-F735-4D02-BB01-15EAC80F3500}" destId="{1C36CBB1-67FB-4C2C-A864-D6642E6084F9}" srcOrd="11" destOrd="0" presId="urn:microsoft.com/office/officeart/2005/8/layout/cycle5"/>
    <dgm:cxn modelId="{C2886124-EF3F-4E31-91BF-82A62405D86A}" type="presParOf" srcId="{844D1063-F735-4D02-BB01-15EAC80F3500}" destId="{D8DEA513-0BE6-49D6-BAE1-CAE210C1444C}" srcOrd="12" destOrd="0" presId="urn:microsoft.com/office/officeart/2005/8/layout/cycle5"/>
    <dgm:cxn modelId="{C7966D6A-C01C-4EDC-9A89-C6328D6061E4}" type="presParOf" srcId="{844D1063-F735-4D02-BB01-15EAC80F3500}" destId="{884A7DC3-0499-419C-93DA-3FBC8AAD39B5}" srcOrd="13" destOrd="0" presId="urn:microsoft.com/office/officeart/2005/8/layout/cycle5"/>
    <dgm:cxn modelId="{A66AF93F-7C96-4AB1-8EEC-0512398F646E}" type="presParOf" srcId="{844D1063-F735-4D02-BB01-15EAC80F3500}" destId="{F76BCFFA-402E-4C7E-B722-D8CB6C7B1846}" srcOrd="14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16D78-58D4-4383-8544-DB15831F7CFB}">
      <dsp:nvSpPr>
        <dsp:cNvPr id="0" name=""/>
        <dsp:cNvSpPr/>
      </dsp:nvSpPr>
      <dsp:spPr>
        <a:xfrm>
          <a:off x="3160040" y="995"/>
          <a:ext cx="1393581" cy="9058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kern="1200" dirty="0" smtClean="0"/>
            <a:t>Analysis</a:t>
          </a:r>
          <a:endParaRPr lang="en-CA" sz="1600" b="1" kern="1200" dirty="0"/>
        </a:p>
      </dsp:txBody>
      <dsp:txXfrm>
        <a:off x="3204259" y="45214"/>
        <a:ext cx="1305143" cy="817389"/>
      </dsp:txXfrm>
    </dsp:sp>
    <dsp:sp modelId="{D23402D6-40D3-4020-A9AA-5F01E99A0D22}">
      <dsp:nvSpPr>
        <dsp:cNvPr id="0" name=""/>
        <dsp:cNvSpPr/>
      </dsp:nvSpPr>
      <dsp:spPr>
        <a:xfrm>
          <a:off x="2113232" y="480865"/>
          <a:ext cx="3624427" cy="3624427"/>
        </a:xfrm>
        <a:custGeom>
          <a:avLst/>
          <a:gdLst/>
          <a:ahLst/>
          <a:cxnLst/>
          <a:rect l="0" t="0" r="0" b="0"/>
          <a:pathLst>
            <a:path>
              <a:moveTo>
                <a:pt x="2614479" y="187255"/>
              </a:moveTo>
              <a:arcTo wR="1812213" hR="1812213" stAng="17776573" swAng="1100200"/>
            </a:path>
          </a:pathLst>
        </a:custGeom>
        <a:noFill/>
        <a:ln w="57150" cap="rnd" cmpd="sng" algn="ctr">
          <a:solidFill>
            <a:schemeClr val="bg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BC1EA-B9AD-4705-895B-6B9CBA9227D7}">
      <dsp:nvSpPr>
        <dsp:cNvPr id="0" name=""/>
        <dsp:cNvSpPr/>
      </dsp:nvSpPr>
      <dsp:spPr>
        <a:xfrm>
          <a:off x="4883571" y="1142995"/>
          <a:ext cx="1393581" cy="90582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kern="1200" dirty="0" smtClean="0"/>
            <a:t>Design</a:t>
          </a:r>
          <a:endParaRPr lang="en-CA" sz="1600" b="1" kern="1200" dirty="0"/>
        </a:p>
      </dsp:txBody>
      <dsp:txXfrm>
        <a:off x="4927790" y="1187214"/>
        <a:ext cx="1305143" cy="817389"/>
      </dsp:txXfrm>
    </dsp:sp>
    <dsp:sp modelId="{D4891570-5E70-4C23-9103-D2CEF01165E0}">
      <dsp:nvSpPr>
        <dsp:cNvPr id="0" name=""/>
        <dsp:cNvSpPr/>
      </dsp:nvSpPr>
      <dsp:spPr>
        <a:xfrm>
          <a:off x="2071279" y="142749"/>
          <a:ext cx="3624427" cy="3624427"/>
        </a:xfrm>
        <a:custGeom>
          <a:avLst/>
          <a:gdLst/>
          <a:ahLst/>
          <a:cxnLst/>
          <a:rect l="0" t="0" r="0" b="0"/>
          <a:pathLst>
            <a:path>
              <a:moveTo>
                <a:pt x="3601493" y="2099610"/>
              </a:moveTo>
              <a:arcTo wR="1812213" hR="1812213" stAng="547499" swAng="1131062"/>
            </a:path>
          </a:pathLst>
        </a:custGeom>
        <a:noFill/>
        <a:ln w="57150" cap="rnd" cmpd="sng" algn="ctr">
          <a:solidFill>
            <a:schemeClr val="bg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DCEE8-75BF-4030-B2C8-2C355CCCD584}">
      <dsp:nvSpPr>
        <dsp:cNvPr id="0" name=""/>
        <dsp:cNvSpPr/>
      </dsp:nvSpPr>
      <dsp:spPr>
        <a:xfrm>
          <a:off x="4198940" y="2971801"/>
          <a:ext cx="1754226" cy="90582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kern="1200" dirty="0" smtClean="0"/>
            <a:t>Implementation</a:t>
          </a:r>
          <a:endParaRPr lang="en-CA" sz="1600" b="1" kern="1200" dirty="0"/>
        </a:p>
      </dsp:txBody>
      <dsp:txXfrm>
        <a:off x="4243159" y="3016020"/>
        <a:ext cx="1665788" cy="817389"/>
      </dsp:txXfrm>
    </dsp:sp>
    <dsp:sp modelId="{220DEBEE-112D-47C2-B407-82FBB0E2BA26}">
      <dsp:nvSpPr>
        <dsp:cNvPr id="0" name=""/>
        <dsp:cNvSpPr/>
      </dsp:nvSpPr>
      <dsp:spPr>
        <a:xfrm>
          <a:off x="2269084" y="271529"/>
          <a:ext cx="3624427" cy="3624427"/>
        </a:xfrm>
        <a:custGeom>
          <a:avLst/>
          <a:gdLst/>
          <a:ahLst/>
          <a:cxnLst/>
          <a:rect l="0" t="0" r="0" b="0"/>
          <a:pathLst>
            <a:path>
              <a:moveTo>
                <a:pt x="1899362" y="3622330"/>
              </a:moveTo>
              <a:arcTo wR="1812213" hR="1812213" stAng="5234617" swAng="987203"/>
            </a:path>
          </a:pathLst>
        </a:custGeom>
        <a:noFill/>
        <a:ln w="57150" cap="rnd" cmpd="sng" algn="ctr">
          <a:solidFill>
            <a:schemeClr val="bg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DF4037-04C9-400A-9FC9-CDA4538C2192}">
      <dsp:nvSpPr>
        <dsp:cNvPr id="0" name=""/>
        <dsp:cNvSpPr/>
      </dsp:nvSpPr>
      <dsp:spPr>
        <a:xfrm>
          <a:off x="2094846" y="2971794"/>
          <a:ext cx="1393581" cy="9058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kern="1200" dirty="0" smtClean="0"/>
            <a:t>Testing</a:t>
          </a:r>
          <a:endParaRPr lang="en-CA" sz="1600" b="1" kern="1200" dirty="0"/>
        </a:p>
      </dsp:txBody>
      <dsp:txXfrm>
        <a:off x="2139065" y="3016013"/>
        <a:ext cx="1305143" cy="817389"/>
      </dsp:txXfrm>
    </dsp:sp>
    <dsp:sp modelId="{1C36CBB1-67FB-4C2C-A864-D6642E6084F9}">
      <dsp:nvSpPr>
        <dsp:cNvPr id="0" name=""/>
        <dsp:cNvSpPr/>
      </dsp:nvSpPr>
      <dsp:spPr>
        <a:xfrm>
          <a:off x="1999773" y="-35949"/>
          <a:ext cx="3624427" cy="3624427"/>
        </a:xfrm>
        <a:custGeom>
          <a:avLst/>
          <a:gdLst/>
          <a:ahLst/>
          <a:cxnLst/>
          <a:rect l="0" t="0" r="0" b="0"/>
          <a:pathLst>
            <a:path>
              <a:moveTo>
                <a:pt x="324835" y="2847503"/>
              </a:moveTo>
              <a:arcTo wR="1812213" hR="1812213" stAng="8709608" swAng="1185122"/>
            </a:path>
          </a:pathLst>
        </a:custGeom>
        <a:noFill/>
        <a:ln w="57150" cap="rnd" cmpd="sng" algn="ctr">
          <a:solidFill>
            <a:schemeClr val="bg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EA513-0BE6-49D6-BAE1-CAE210C1444C}">
      <dsp:nvSpPr>
        <dsp:cNvPr id="0" name=""/>
        <dsp:cNvSpPr/>
      </dsp:nvSpPr>
      <dsp:spPr>
        <a:xfrm>
          <a:off x="1436509" y="1142995"/>
          <a:ext cx="1393581" cy="905827"/>
        </a:xfrm>
        <a:prstGeom prst="roundRect">
          <a:avLst/>
        </a:prstGeom>
        <a:solidFill>
          <a:schemeClr val="accent6"/>
        </a:solidFill>
        <a:ln w="19050" cap="rnd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b="1" kern="1200" dirty="0" smtClean="0"/>
            <a:t>Evaluation</a:t>
          </a:r>
          <a:endParaRPr lang="en-CA" sz="1600" b="1" kern="1200" dirty="0"/>
        </a:p>
      </dsp:txBody>
      <dsp:txXfrm>
        <a:off x="1480728" y="1187214"/>
        <a:ext cx="1305143" cy="817389"/>
      </dsp:txXfrm>
    </dsp:sp>
    <dsp:sp modelId="{F76BCFFA-402E-4C7E-B722-D8CB6C7B1846}">
      <dsp:nvSpPr>
        <dsp:cNvPr id="0" name=""/>
        <dsp:cNvSpPr/>
      </dsp:nvSpPr>
      <dsp:spPr>
        <a:xfrm>
          <a:off x="1976001" y="480865"/>
          <a:ext cx="3624427" cy="3624427"/>
        </a:xfrm>
        <a:custGeom>
          <a:avLst/>
          <a:gdLst/>
          <a:ahLst/>
          <a:cxnLst/>
          <a:rect l="0" t="0" r="0" b="0"/>
          <a:pathLst>
            <a:path>
              <a:moveTo>
                <a:pt x="539471" y="522156"/>
              </a:moveTo>
              <a:arcTo wR="1812213" hR="1812213" stAng="13523226" swAng="1100200"/>
            </a:path>
          </a:pathLst>
        </a:custGeom>
        <a:noFill/>
        <a:ln w="57150" cap="rnd" cmpd="sng" algn="ctr">
          <a:solidFill>
            <a:schemeClr val="bg1">
              <a:lumMod val="5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F79D32-4EE3-4A8A-B86B-73B0B4E80F5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00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47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7351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B3BCF9-81AE-4CDB-A1B6-A393E444E0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138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445 h 2502"/>
                <a:gd name="T2" fmla="*/ 228 w 860"/>
                <a:gd name="T3" fmla="*/ 2502 h 2502"/>
                <a:gd name="T4" fmla="*/ 860 w 860"/>
                <a:gd name="T5" fmla="*/ 0 h 2502"/>
                <a:gd name="T6" fmla="*/ 620 w 860"/>
                <a:gd name="T7" fmla="*/ 0 h 2502"/>
                <a:gd name="T8" fmla="*/ 0 w 860"/>
                <a:gd name="T9" fmla="*/ 2445 h 2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Freeform 7"/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/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/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/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/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28 w 228"/>
              <a:gd name="T1" fmla="*/ 57 h 57"/>
              <a:gd name="T2" fmla="*/ 0 w 228"/>
              <a:gd name="T3" fmla="*/ 0 h 57"/>
              <a:gd name="T4" fmla="*/ 222 w 228"/>
              <a:gd name="T5" fmla="*/ 54 h 57"/>
              <a:gd name="T6" fmla="*/ 228 w 228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39 w 39"/>
              <a:gd name="T3" fmla="*/ 51 h 51"/>
              <a:gd name="T4" fmla="*/ 3 w 39"/>
              <a:gd name="T5" fmla="*/ 0 h 51"/>
              <a:gd name="T6" fmla="*/ 0 w 39"/>
              <a:gd name="T7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240E1-A181-410C-B846-643B5DE81139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21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2B06B-97E8-4966-96F4-9671C3BC1BA7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60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solidFill>
                  <a:prstClr val="black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84173" y="37338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solidFill>
                  <a:prstClr val="black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3505199"/>
          </a:xfrm>
        </p:spPr>
        <p:txBody>
          <a:bodyPr>
            <a:normAutofit/>
          </a:bodyPr>
          <a:lstStyle>
            <a:lvl1pPr algn="ctr">
              <a:defRPr sz="3200" b="0" i="1" cap="none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4191000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876800"/>
            <a:ext cx="7515991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99520-B70E-451F-9A22-465D5CE99CCA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4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1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D0E39-4994-4950-B8CD-AF7C904B4205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303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2"/>
            <a:ext cx="7704667" cy="1568042"/>
          </a:xfrm>
        </p:spPr>
        <p:txBody>
          <a:bodyPr/>
          <a:lstStyle>
            <a:lvl1pPr>
              <a:defRPr b="1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13632" cy="386621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93D1D-B6DC-4D77-A1CA-688C3D260937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23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2"/>
            <a:ext cx="7704667" cy="1568042"/>
          </a:xfrm>
        </p:spPr>
        <p:txBody>
          <a:bodyPr/>
          <a:lstStyle>
            <a:lvl1pPr>
              <a:defRPr b="1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3742267" cy="3866216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93D1D-B6DC-4D77-A1CA-688C3D260937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00600" y="2133600"/>
            <a:ext cx="3886200" cy="3962400"/>
          </a:xfrm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8181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1" cap="none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6087B-4075-47D4-BF07-F5EB79AA2A2A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293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3"/>
            <a:ext cx="7704667" cy="1568041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209800"/>
            <a:ext cx="3739896" cy="3825874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8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buClr>
                <a:schemeClr val="accent1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212764"/>
            <a:ext cx="3739896" cy="3801059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800"/>
            </a:lvl1pPr>
            <a:lvl2pPr>
              <a:buClr>
                <a:schemeClr val="accent1"/>
              </a:buClr>
              <a:defRPr sz="1600"/>
            </a:lvl2pPr>
            <a:lvl3pPr>
              <a:buClr>
                <a:schemeClr val="accent1"/>
              </a:buCl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buClr>
                <a:schemeClr val="accent1"/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618C4-503B-4278-AB84-B32A7B8A5C64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3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63" y="457200"/>
            <a:ext cx="7704137" cy="15680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692" y="2220538"/>
            <a:ext cx="36427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2897341"/>
            <a:ext cx="3672248" cy="31224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2885" y="2229005"/>
            <a:ext cx="365490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2897341"/>
            <a:ext cx="3672248" cy="312245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1C1C3-0E1D-458F-BADA-106670CC0F3A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70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6EE5B-7323-4001-964E-0DF996B53789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52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4B035-5512-454B-859D-A2A8BE797968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52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456FC-C1BB-4463-9A73-1268F3497D1A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1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/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/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3132 h 3333"/>
                <a:gd name="T2" fmla="*/ 0 w 676"/>
                <a:gd name="T3" fmla="*/ 3312 h 3333"/>
                <a:gd name="T4" fmla="*/ 126 w 676"/>
                <a:gd name="T5" fmla="*/ 3333 h 3333"/>
                <a:gd name="T6" fmla="*/ 676 w 676"/>
                <a:gd name="T7" fmla="*/ 0 h 3333"/>
                <a:gd name="T8" fmla="*/ 514 w 676"/>
                <a:gd name="T9" fmla="*/ 0 h 3333"/>
                <a:gd name="T10" fmla="*/ 0 w 676"/>
                <a:gd name="T11" fmla="*/ 3132 h 3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C6ADFD4C-D249-45E8-9B89-D4BB2756057C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15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91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4" r:id="rId10"/>
    <p:sldLayoutId id="2147483785" r:id="rId11"/>
    <p:sldLayoutId id="2147483786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000" b="1" kern="1200">
          <a:ln w="3175" cmpd="sng">
            <a:noFill/>
          </a:ln>
          <a:solidFill>
            <a:schemeClr val="accent5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 b="1">
          <a:solidFill>
            <a:srgbClr val="455A1A"/>
          </a:solidFill>
          <a:latin typeface="Corbel" panose="020B0503020204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 b="1">
          <a:solidFill>
            <a:srgbClr val="455A1A"/>
          </a:solidFill>
          <a:latin typeface="Corbel" panose="020B0503020204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 b="1">
          <a:solidFill>
            <a:srgbClr val="455A1A"/>
          </a:solidFill>
          <a:latin typeface="Corbel" panose="020B0503020204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 b="1">
          <a:solidFill>
            <a:srgbClr val="455A1A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3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3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3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3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fontAlgn="base">
        <a:spcBef>
          <a:spcPct val="20000"/>
        </a:spcBef>
        <a:spcAft>
          <a:spcPts val="600"/>
        </a:spcAft>
        <a:buClr>
          <a:schemeClr val="accent1"/>
        </a:buClr>
        <a:buSzPct val="13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mtClean="0"/>
              <a:t>The System Development Life Cycle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mtClean="0"/>
              <a:t>SYS366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08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3324" y="761999"/>
            <a:ext cx="7026519" cy="905827"/>
            <a:chOff x="1436509" y="1142995"/>
            <a:chExt cx="1393581" cy="905827"/>
          </a:xfrm>
        </p:grpSpPr>
        <p:sp>
          <p:nvSpPr>
            <p:cNvPr id="11" name="Rounded Rectangle 10"/>
            <p:cNvSpPr/>
            <p:nvPr/>
          </p:nvSpPr>
          <p:spPr>
            <a:xfrm>
              <a:off x="1436509" y="1142995"/>
              <a:ext cx="1393581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480728" y="1187214"/>
              <a:ext cx="1305143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 smtClean="0"/>
                <a:t>Evaluation</a:t>
              </a:r>
              <a:endParaRPr lang="en-CA" sz="4000" b="1" kern="12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Determining the success of the solution</a:t>
            </a:r>
            <a:endParaRPr lang="en-CA" dirty="0"/>
          </a:p>
          <a:p>
            <a:r>
              <a:rPr lang="en-CA" dirty="0" smtClean="0"/>
              <a:t>Monitor </a:t>
            </a:r>
            <a:r>
              <a:rPr lang="en-CA" dirty="0"/>
              <a:t>to make sure that </a:t>
            </a:r>
            <a:r>
              <a:rPr lang="en-CA" dirty="0" smtClean="0"/>
              <a:t>desired results are obtained</a:t>
            </a:r>
          </a:p>
          <a:p>
            <a:r>
              <a:rPr lang="en-CA" dirty="0" smtClean="0"/>
              <a:t>Determine what/if any changes need to be made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6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What is a Methodology?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 smtClean="0"/>
              <a:t>Definition: </a:t>
            </a:r>
            <a:r>
              <a:rPr lang="en-CA" sz="2000" i="1" dirty="0" smtClean="0"/>
              <a:t>a body of methods, rules, and postulates employed by a discipline: a particular procedure or set of procedures</a:t>
            </a:r>
          </a:p>
          <a:p>
            <a:pPr marL="0" indent="0">
              <a:buNone/>
            </a:pPr>
            <a:r>
              <a:rPr lang="en-CA" sz="2000" dirty="0" smtClean="0"/>
              <a:t>Within systems, it’s a set of comprehensive guidelines to follow for completing every SDLC activity</a:t>
            </a:r>
          </a:p>
          <a:p>
            <a:r>
              <a:rPr lang="en-CA" sz="2000" dirty="0" smtClean="0"/>
              <a:t>Structured (Traditional)</a:t>
            </a:r>
          </a:p>
          <a:p>
            <a:r>
              <a:rPr lang="en-CA" sz="2000" dirty="0" smtClean="0"/>
              <a:t>Object-oriented</a:t>
            </a:r>
          </a:p>
          <a:p>
            <a:pPr lvl="1"/>
            <a:endParaRPr lang="en-CA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/>
                </a:solidFill>
              </a:rPr>
              <a:t>Definition from www.merriam-webster.com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r="36654" b="4789"/>
          <a:stretch/>
        </p:blipFill>
        <p:spPr/>
      </p:pic>
    </p:spTree>
    <p:extLst>
      <p:ext uri="{BB962C8B-B14F-4D97-AF65-F5344CB8AC3E}">
        <p14:creationId xmlns:p14="http://schemas.microsoft.com/office/powerpoint/2010/main" val="36390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Other Systems Development Methodologies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mtClean="0"/>
              <a:t>Waterfall (Structured)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smtClean="0"/>
              <a:t>Worked well for centralized processing applications and procedural languages</a:t>
            </a:r>
          </a:p>
          <a:p>
            <a:r>
              <a:rPr lang="en-CA" smtClean="0"/>
              <a:t>Linear methodology, difficult to evolve project</a:t>
            </a:r>
          </a:p>
          <a:p>
            <a:r>
              <a:rPr lang="en-CA" smtClean="0"/>
              <a:t>Rigid Development, minimal reusability</a:t>
            </a:r>
          </a:p>
          <a:p>
            <a:r>
              <a:rPr lang="en-CA" smtClean="0"/>
              <a:t>Uses Data Flow Diagrams and Entity Relationship Diagrams 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smtClean="0"/>
              <a:t>Agile</a:t>
            </a:r>
            <a:endParaRPr lang="en-C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 smtClean="0"/>
              <a:t>Effective for GUI and web solutions</a:t>
            </a:r>
          </a:p>
          <a:p>
            <a:r>
              <a:rPr lang="en-CA" dirty="0" smtClean="0"/>
              <a:t>Useful when constantly making many small changes</a:t>
            </a:r>
          </a:p>
          <a:p>
            <a:r>
              <a:rPr lang="en-CA" dirty="0" smtClean="0"/>
              <a:t>OO languages, including C++, Java, C#, Perl, etc.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3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Object-Oriented Methodology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/>
              <a:t>Fundamentally different from traditional software development</a:t>
            </a:r>
          </a:p>
          <a:p>
            <a:pPr marL="0" indent="0">
              <a:buNone/>
            </a:pPr>
            <a:r>
              <a:rPr lang="en-CA" sz="2000" dirty="0"/>
              <a:t>Object-oriented </a:t>
            </a:r>
            <a:r>
              <a:rPr lang="en-CA" sz="2000" dirty="0" smtClean="0"/>
              <a:t>approach:</a:t>
            </a:r>
            <a:endParaRPr lang="en-CA" sz="2000" dirty="0"/>
          </a:p>
          <a:p>
            <a:r>
              <a:rPr lang="en-CA" sz="2000" dirty="0"/>
              <a:t>Real world objects are modeled by corresponding programming objects.  Objects have </a:t>
            </a:r>
            <a:r>
              <a:rPr lang="en-CA" sz="2000" b="1" dirty="0"/>
              <a:t>state</a:t>
            </a:r>
            <a:r>
              <a:rPr lang="en-CA" sz="2000" dirty="0"/>
              <a:t>, </a:t>
            </a:r>
            <a:r>
              <a:rPr lang="en-CA" sz="2000" b="1" dirty="0"/>
              <a:t>behaviour</a:t>
            </a:r>
            <a:r>
              <a:rPr lang="en-CA" sz="2000" dirty="0"/>
              <a:t> and </a:t>
            </a:r>
            <a:r>
              <a:rPr lang="en-CA" sz="2000" b="1" dirty="0"/>
              <a:t>identity</a:t>
            </a:r>
            <a:r>
              <a:rPr lang="en-CA" sz="2000" dirty="0"/>
              <a:t>.</a:t>
            </a:r>
          </a:p>
          <a:p>
            <a:endParaRPr lang="en-CA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r="23754"/>
          <a:stretch/>
        </p:blipFill>
        <p:spPr/>
      </p:pic>
    </p:spTree>
    <p:extLst>
      <p:ext uri="{BB962C8B-B14F-4D97-AF65-F5344CB8AC3E}">
        <p14:creationId xmlns:p14="http://schemas.microsoft.com/office/powerpoint/2010/main" val="13686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Object-Oriented Methodology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Based on the interaction that happens between </a:t>
            </a:r>
            <a:r>
              <a:rPr lang="en-CA" b="1" dirty="0" smtClean="0"/>
              <a:t>objects</a:t>
            </a:r>
            <a:r>
              <a:rPr lang="en-CA" dirty="0" smtClean="0"/>
              <a:t>, but still considers </a:t>
            </a:r>
            <a:r>
              <a:rPr lang="en-CA" dirty="0"/>
              <a:t>the functions the system needs to </a:t>
            </a:r>
            <a:r>
              <a:rPr lang="en-CA" dirty="0" smtClean="0"/>
              <a:t>perform</a:t>
            </a:r>
            <a:endParaRPr lang="en-CA" dirty="0"/>
          </a:p>
          <a:p>
            <a:r>
              <a:rPr lang="en-CA" dirty="0"/>
              <a:t>Allows for reusability or sharing of </a:t>
            </a:r>
            <a:r>
              <a:rPr lang="en-CA" dirty="0" smtClean="0"/>
              <a:t>code, for example:</a:t>
            </a:r>
          </a:p>
          <a:p>
            <a:pPr lvl="1"/>
            <a:r>
              <a:rPr lang="en-CA" dirty="0" smtClean="0"/>
              <a:t>A </a:t>
            </a:r>
            <a:r>
              <a:rPr lang="en-CA" dirty="0"/>
              <a:t>dialogue box construct is the same across </a:t>
            </a:r>
            <a:r>
              <a:rPr lang="en-CA" dirty="0" smtClean="0"/>
              <a:t>applications</a:t>
            </a:r>
          </a:p>
          <a:p>
            <a:pPr lvl="1"/>
            <a:r>
              <a:rPr lang="en-CA" dirty="0" smtClean="0"/>
              <a:t>Mouse or pointing device can be easily implemented</a:t>
            </a:r>
          </a:p>
          <a:p>
            <a:r>
              <a:rPr lang="en-CA" dirty="0" smtClean="0"/>
              <a:t>Reduces the development time for an application</a:t>
            </a:r>
          </a:p>
          <a:p>
            <a:r>
              <a:rPr lang="en-CA" dirty="0" smtClean="0"/>
              <a:t>Focuses </a:t>
            </a:r>
            <a:r>
              <a:rPr lang="en-CA" dirty="0"/>
              <a:t>on object technology such as multimedia </a:t>
            </a:r>
            <a:r>
              <a:rPr lang="en-CA" dirty="0" smtClean="0"/>
              <a:t>systems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9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rc 88"/>
          <p:cNvSpPr/>
          <p:nvPr/>
        </p:nvSpPr>
        <p:spPr>
          <a:xfrm>
            <a:off x="3749832" y="3048000"/>
            <a:ext cx="3841592" cy="2096564"/>
          </a:xfrm>
          <a:prstGeom prst="arc">
            <a:avLst>
              <a:gd name="adj1" fmla="val 11661648"/>
              <a:gd name="adj2" fmla="val 21162479"/>
            </a:avLst>
          </a:pr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0" name="Arc 89"/>
          <p:cNvSpPr/>
          <p:nvPr/>
        </p:nvSpPr>
        <p:spPr>
          <a:xfrm>
            <a:off x="6605342" y="3785955"/>
            <a:ext cx="3841592" cy="2138539"/>
          </a:xfrm>
          <a:prstGeom prst="arc">
            <a:avLst>
              <a:gd name="adj1" fmla="val 11661648"/>
              <a:gd name="adj2" fmla="val 17478257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Arc 48"/>
          <p:cNvSpPr/>
          <p:nvPr/>
        </p:nvSpPr>
        <p:spPr>
          <a:xfrm>
            <a:off x="914401" y="2260915"/>
            <a:ext cx="3841592" cy="2098203"/>
          </a:xfrm>
          <a:prstGeom prst="arc">
            <a:avLst>
              <a:gd name="adj1" fmla="val 11661648"/>
              <a:gd name="adj2" fmla="val 21162479"/>
            </a:avLst>
          </a:pr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Iterative Nature of the </a:t>
            </a:r>
            <a:r>
              <a:rPr lang="en-CA" dirty="0" smtClean="0"/>
              <a:t>SDLC using Agile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914400" y="1607327"/>
            <a:ext cx="1295400" cy="471454"/>
            <a:chOff x="1123227" y="1389"/>
            <a:chExt cx="725313" cy="471454"/>
          </a:xfrm>
          <a:solidFill>
            <a:schemeClr val="accent1"/>
          </a:solidFill>
        </p:grpSpPr>
        <p:sp>
          <p:nvSpPr>
            <p:cNvPr id="11" name="Rounded Rectangle 10"/>
            <p:cNvSpPr/>
            <p:nvPr/>
          </p:nvSpPr>
          <p:spPr>
            <a:xfrm>
              <a:off x="1123227" y="1389"/>
              <a:ext cx="725313" cy="471454"/>
            </a:xfrm>
            <a:prstGeom prst="roundRect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1146241" y="24403"/>
              <a:ext cx="679285" cy="425426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Requirement Analysis</a:t>
              </a:r>
              <a:endParaRPr lang="en-CA" sz="1200" b="1" kern="1200" dirty="0"/>
            </a:p>
          </p:txBody>
        </p:sp>
      </p:grpSp>
      <p:sp>
        <p:nvSpPr>
          <p:cNvPr id="13" name="Straight Connector 3"/>
          <p:cNvSpPr/>
          <p:nvPr/>
        </p:nvSpPr>
        <p:spPr>
          <a:xfrm>
            <a:off x="325544" y="2078781"/>
            <a:ext cx="1884256" cy="18842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359422" y="97456"/>
                </a:moveTo>
                <a:arcTo wR="942128" hR="942128" stAng="17777448" swAng="1098445"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53" name="Group 52"/>
          <p:cNvGrpSpPr/>
          <p:nvPr/>
        </p:nvGrpSpPr>
        <p:grpSpPr>
          <a:xfrm>
            <a:off x="499130" y="2260915"/>
            <a:ext cx="2895600" cy="2311412"/>
            <a:chOff x="5144914" y="1275593"/>
            <a:chExt cx="2895600" cy="2311412"/>
          </a:xfrm>
        </p:grpSpPr>
        <p:sp>
          <p:nvSpPr>
            <p:cNvPr id="54" name="Rectangle 53"/>
            <p:cNvSpPr/>
            <p:nvPr/>
          </p:nvSpPr>
          <p:spPr>
            <a:xfrm>
              <a:off x="5144914" y="1377205"/>
              <a:ext cx="2895600" cy="2209800"/>
            </a:xfrm>
            <a:prstGeom prst="rect">
              <a:avLst/>
            </a:prstGeom>
            <a:ln>
              <a:noFill/>
            </a:ln>
          </p:spPr>
        </p:sp>
        <p:sp>
          <p:nvSpPr>
            <p:cNvPr id="55" name="Freeform 54"/>
            <p:cNvSpPr/>
            <p:nvPr/>
          </p:nvSpPr>
          <p:spPr>
            <a:xfrm>
              <a:off x="6211715" y="1415322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Analysis</a:t>
              </a:r>
              <a:endParaRPr lang="en-CA" sz="1200" b="1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5586554" y="1609449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18551" y="129338"/>
                  </a:moveTo>
                  <a:arcTo wR="942128" hR="942128" stAng="18022624" swAng="854516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Freeform 56"/>
            <p:cNvSpPr/>
            <p:nvPr/>
          </p:nvSpPr>
          <p:spPr>
            <a:xfrm>
              <a:off x="7049915" y="1937349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Design</a:t>
              </a:r>
              <a:endParaRPr lang="en-CA" sz="1200" b="1" kern="12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622405" y="1284618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52503" y="1184664"/>
                  </a:moveTo>
                  <a:arcTo wR="942128" hR="942128" stAng="895073" swAng="684853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9" name="Freeform 58"/>
            <p:cNvSpPr/>
            <p:nvPr/>
          </p:nvSpPr>
          <p:spPr>
            <a:xfrm>
              <a:off x="6668909" y="2699348"/>
              <a:ext cx="1246945" cy="471454"/>
            </a:xfrm>
            <a:custGeom>
              <a:avLst/>
              <a:gdLst>
                <a:gd name="connsiteX0" fmla="*/ 0 w 1246945"/>
                <a:gd name="connsiteY0" fmla="*/ 78577 h 471454"/>
                <a:gd name="connsiteX1" fmla="*/ 78577 w 1246945"/>
                <a:gd name="connsiteY1" fmla="*/ 0 h 471454"/>
                <a:gd name="connsiteX2" fmla="*/ 1168368 w 1246945"/>
                <a:gd name="connsiteY2" fmla="*/ 0 h 471454"/>
                <a:gd name="connsiteX3" fmla="*/ 1246945 w 1246945"/>
                <a:gd name="connsiteY3" fmla="*/ 78577 h 471454"/>
                <a:gd name="connsiteX4" fmla="*/ 1246945 w 1246945"/>
                <a:gd name="connsiteY4" fmla="*/ 392877 h 471454"/>
                <a:gd name="connsiteX5" fmla="*/ 1168368 w 1246945"/>
                <a:gd name="connsiteY5" fmla="*/ 471454 h 471454"/>
                <a:gd name="connsiteX6" fmla="*/ 78577 w 1246945"/>
                <a:gd name="connsiteY6" fmla="*/ 471454 h 471454"/>
                <a:gd name="connsiteX7" fmla="*/ 0 w 1246945"/>
                <a:gd name="connsiteY7" fmla="*/ 392877 h 471454"/>
                <a:gd name="connsiteX8" fmla="*/ 0 w 1246945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945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1168368" y="0"/>
                  </a:lnTo>
                  <a:cubicBezTo>
                    <a:pt x="1211765" y="0"/>
                    <a:pt x="1246945" y="35180"/>
                    <a:pt x="1246945" y="78577"/>
                  </a:cubicBezTo>
                  <a:lnTo>
                    <a:pt x="1246945" y="392877"/>
                  </a:lnTo>
                  <a:cubicBezTo>
                    <a:pt x="1246945" y="436274"/>
                    <a:pt x="1211765" y="471454"/>
                    <a:pt x="1168368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Implementation</a:t>
              </a:r>
              <a:endParaRPr lang="en-CA" sz="1200" b="1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5616316" y="1445442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45087" y="1793732"/>
                  </a:moveTo>
                  <a:arcTo wR="942128" hR="942128" stAng="3880654" swAng="1580381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1" name="Freeform 60"/>
            <p:cNvSpPr/>
            <p:nvPr/>
          </p:nvSpPr>
          <p:spPr>
            <a:xfrm>
              <a:off x="5678316" y="2851745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Testing</a:t>
              </a:r>
              <a:endParaRPr lang="en-CA" sz="1200" b="1" kern="1200" dirty="0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5648866" y="1275593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1468" y="1511439"/>
                  </a:moveTo>
                  <a:arcTo wR="942128" hR="942128" stAng="8569370" swAng="934588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Freeform 62"/>
            <p:cNvSpPr/>
            <p:nvPr/>
          </p:nvSpPr>
          <p:spPr>
            <a:xfrm>
              <a:off x="5297311" y="2013548"/>
              <a:ext cx="877651" cy="471454"/>
            </a:xfrm>
            <a:custGeom>
              <a:avLst/>
              <a:gdLst>
                <a:gd name="connsiteX0" fmla="*/ 0 w 877651"/>
                <a:gd name="connsiteY0" fmla="*/ 78577 h 471454"/>
                <a:gd name="connsiteX1" fmla="*/ 78577 w 877651"/>
                <a:gd name="connsiteY1" fmla="*/ 0 h 471454"/>
                <a:gd name="connsiteX2" fmla="*/ 799074 w 877651"/>
                <a:gd name="connsiteY2" fmla="*/ 0 h 471454"/>
                <a:gd name="connsiteX3" fmla="*/ 877651 w 877651"/>
                <a:gd name="connsiteY3" fmla="*/ 78577 h 471454"/>
                <a:gd name="connsiteX4" fmla="*/ 877651 w 877651"/>
                <a:gd name="connsiteY4" fmla="*/ 392877 h 471454"/>
                <a:gd name="connsiteX5" fmla="*/ 799074 w 877651"/>
                <a:gd name="connsiteY5" fmla="*/ 471454 h 471454"/>
                <a:gd name="connsiteX6" fmla="*/ 78577 w 877651"/>
                <a:gd name="connsiteY6" fmla="*/ 471454 h 471454"/>
                <a:gd name="connsiteX7" fmla="*/ 0 w 877651"/>
                <a:gd name="connsiteY7" fmla="*/ 392877 h 471454"/>
                <a:gd name="connsiteX8" fmla="*/ 0 w 877651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7651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799074" y="0"/>
                  </a:lnTo>
                  <a:cubicBezTo>
                    <a:pt x="842471" y="0"/>
                    <a:pt x="877651" y="35180"/>
                    <a:pt x="877651" y="78577"/>
                  </a:cubicBezTo>
                  <a:lnTo>
                    <a:pt x="877651" y="392877"/>
                  </a:lnTo>
                  <a:cubicBezTo>
                    <a:pt x="877651" y="436274"/>
                    <a:pt x="842471" y="471454"/>
                    <a:pt x="799074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Evaluation</a:t>
              </a:r>
              <a:endParaRPr lang="en-CA" sz="1200" b="1" kern="12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308192" y="3048000"/>
            <a:ext cx="2895600" cy="2311412"/>
            <a:chOff x="5144914" y="1275593"/>
            <a:chExt cx="2895600" cy="2311412"/>
          </a:xfrm>
        </p:grpSpPr>
        <p:sp>
          <p:nvSpPr>
            <p:cNvPr id="66" name="Rectangle 65"/>
            <p:cNvSpPr/>
            <p:nvPr/>
          </p:nvSpPr>
          <p:spPr>
            <a:xfrm>
              <a:off x="5144914" y="1377205"/>
              <a:ext cx="2895600" cy="2209800"/>
            </a:xfrm>
            <a:prstGeom prst="rect">
              <a:avLst/>
            </a:prstGeom>
            <a:ln>
              <a:noFill/>
            </a:ln>
          </p:spPr>
        </p:sp>
        <p:sp>
          <p:nvSpPr>
            <p:cNvPr id="67" name="Freeform 66"/>
            <p:cNvSpPr/>
            <p:nvPr/>
          </p:nvSpPr>
          <p:spPr>
            <a:xfrm>
              <a:off x="6211715" y="1415322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Analysis</a:t>
              </a:r>
              <a:endParaRPr lang="en-CA" sz="1200" b="1" kern="1200" dirty="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5586554" y="1609449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18551" y="129338"/>
                  </a:moveTo>
                  <a:arcTo wR="942128" hR="942128" stAng="18022624" swAng="854516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9" name="Freeform 68"/>
            <p:cNvSpPr/>
            <p:nvPr/>
          </p:nvSpPr>
          <p:spPr>
            <a:xfrm>
              <a:off x="7049915" y="1937349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Design</a:t>
              </a:r>
              <a:endParaRPr lang="en-CA" sz="1200" b="1" kern="1200" dirty="0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5622405" y="1284618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52503" y="1184664"/>
                  </a:moveTo>
                  <a:arcTo wR="942128" hR="942128" stAng="895073" swAng="684853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Freeform 70"/>
            <p:cNvSpPr/>
            <p:nvPr/>
          </p:nvSpPr>
          <p:spPr>
            <a:xfrm>
              <a:off x="6668909" y="2699348"/>
              <a:ext cx="1246945" cy="471454"/>
            </a:xfrm>
            <a:custGeom>
              <a:avLst/>
              <a:gdLst>
                <a:gd name="connsiteX0" fmla="*/ 0 w 1246945"/>
                <a:gd name="connsiteY0" fmla="*/ 78577 h 471454"/>
                <a:gd name="connsiteX1" fmla="*/ 78577 w 1246945"/>
                <a:gd name="connsiteY1" fmla="*/ 0 h 471454"/>
                <a:gd name="connsiteX2" fmla="*/ 1168368 w 1246945"/>
                <a:gd name="connsiteY2" fmla="*/ 0 h 471454"/>
                <a:gd name="connsiteX3" fmla="*/ 1246945 w 1246945"/>
                <a:gd name="connsiteY3" fmla="*/ 78577 h 471454"/>
                <a:gd name="connsiteX4" fmla="*/ 1246945 w 1246945"/>
                <a:gd name="connsiteY4" fmla="*/ 392877 h 471454"/>
                <a:gd name="connsiteX5" fmla="*/ 1168368 w 1246945"/>
                <a:gd name="connsiteY5" fmla="*/ 471454 h 471454"/>
                <a:gd name="connsiteX6" fmla="*/ 78577 w 1246945"/>
                <a:gd name="connsiteY6" fmla="*/ 471454 h 471454"/>
                <a:gd name="connsiteX7" fmla="*/ 0 w 1246945"/>
                <a:gd name="connsiteY7" fmla="*/ 392877 h 471454"/>
                <a:gd name="connsiteX8" fmla="*/ 0 w 1246945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945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1168368" y="0"/>
                  </a:lnTo>
                  <a:cubicBezTo>
                    <a:pt x="1211765" y="0"/>
                    <a:pt x="1246945" y="35180"/>
                    <a:pt x="1246945" y="78577"/>
                  </a:cubicBezTo>
                  <a:lnTo>
                    <a:pt x="1246945" y="392877"/>
                  </a:lnTo>
                  <a:cubicBezTo>
                    <a:pt x="1246945" y="436274"/>
                    <a:pt x="1211765" y="471454"/>
                    <a:pt x="1168368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Implementation</a:t>
              </a:r>
              <a:endParaRPr lang="en-CA" sz="1200" b="1" kern="1200" dirty="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5616316" y="1445442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45087" y="1793732"/>
                  </a:moveTo>
                  <a:arcTo wR="942128" hR="942128" stAng="3880654" swAng="1580381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3" name="Freeform 72"/>
            <p:cNvSpPr/>
            <p:nvPr/>
          </p:nvSpPr>
          <p:spPr>
            <a:xfrm>
              <a:off x="5678316" y="2851745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Testing</a:t>
              </a:r>
              <a:endParaRPr lang="en-CA" sz="1200" b="1" kern="1200" dirty="0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5648866" y="1275593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1468" y="1511439"/>
                  </a:moveTo>
                  <a:arcTo wR="942128" hR="942128" stAng="8569370" swAng="934588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5" name="Freeform 74"/>
            <p:cNvSpPr/>
            <p:nvPr/>
          </p:nvSpPr>
          <p:spPr>
            <a:xfrm>
              <a:off x="5297311" y="2013548"/>
              <a:ext cx="877651" cy="471454"/>
            </a:xfrm>
            <a:custGeom>
              <a:avLst/>
              <a:gdLst>
                <a:gd name="connsiteX0" fmla="*/ 0 w 877651"/>
                <a:gd name="connsiteY0" fmla="*/ 78577 h 471454"/>
                <a:gd name="connsiteX1" fmla="*/ 78577 w 877651"/>
                <a:gd name="connsiteY1" fmla="*/ 0 h 471454"/>
                <a:gd name="connsiteX2" fmla="*/ 799074 w 877651"/>
                <a:gd name="connsiteY2" fmla="*/ 0 h 471454"/>
                <a:gd name="connsiteX3" fmla="*/ 877651 w 877651"/>
                <a:gd name="connsiteY3" fmla="*/ 78577 h 471454"/>
                <a:gd name="connsiteX4" fmla="*/ 877651 w 877651"/>
                <a:gd name="connsiteY4" fmla="*/ 392877 h 471454"/>
                <a:gd name="connsiteX5" fmla="*/ 799074 w 877651"/>
                <a:gd name="connsiteY5" fmla="*/ 471454 h 471454"/>
                <a:gd name="connsiteX6" fmla="*/ 78577 w 877651"/>
                <a:gd name="connsiteY6" fmla="*/ 471454 h 471454"/>
                <a:gd name="connsiteX7" fmla="*/ 0 w 877651"/>
                <a:gd name="connsiteY7" fmla="*/ 392877 h 471454"/>
                <a:gd name="connsiteX8" fmla="*/ 0 w 877651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7651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799074" y="0"/>
                  </a:lnTo>
                  <a:cubicBezTo>
                    <a:pt x="842471" y="0"/>
                    <a:pt x="877651" y="35180"/>
                    <a:pt x="877651" y="78577"/>
                  </a:cubicBezTo>
                  <a:lnTo>
                    <a:pt x="877651" y="392877"/>
                  </a:lnTo>
                  <a:cubicBezTo>
                    <a:pt x="877651" y="436274"/>
                    <a:pt x="842471" y="471454"/>
                    <a:pt x="799074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Evaluation</a:t>
              </a:r>
              <a:endParaRPr lang="en-CA" sz="1200" b="1" kern="12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137930" y="3837394"/>
            <a:ext cx="2895600" cy="2311412"/>
            <a:chOff x="5144914" y="1275593"/>
            <a:chExt cx="2895600" cy="2311412"/>
          </a:xfrm>
        </p:grpSpPr>
        <p:sp>
          <p:nvSpPr>
            <p:cNvPr id="77" name="Rectangle 76"/>
            <p:cNvSpPr/>
            <p:nvPr/>
          </p:nvSpPr>
          <p:spPr>
            <a:xfrm>
              <a:off x="5144914" y="1377205"/>
              <a:ext cx="2895600" cy="2209800"/>
            </a:xfrm>
            <a:prstGeom prst="rect">
              <a:avLst/>
            </a:prstGeom>
            <a:ln>
              <a:noFill/>
            </a:ln>
          </p:spPr>
        </p:sp>
        <p:sp>
          <p:nvSpPr>
            <p:cNvPr id="78" name="Freeform 77"/>
            <p:cNvSpPr/>
            <p:nvPr/>
          </p:nvSpPr>
          <p:spPr>
            <a:xfrm>
              <a:off x="6211715" y="1415322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Analysis</a:t>
              </a:r>
              <a:endParaRPr lang="en-CA" sz="1200" b="1" kern="1200" dirty="0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5586554" y="1609449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18551" y="129338"/>
                  </a:moveTo>
                  <a:arcTo wR="942128" hR="942128" stAng="18022624" swAng="854516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Freeform 79"/>
            <p:cNvSpPr/>
            <p:nvPr/>
          </p:nvSpPr>
          <p:spPr>
            <a:xfrm>
              <a:off x="7049915" y="1937349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Design</a:t>
              </a:r>
              <a:endParaRPr lang="en-CA" sz="1200" b="1" kern="1200" dirty="0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5622405" y="1284618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52503" y="1184664"/>
                  </a:moveTo>
                  <a:arcTo wR="942128" hR="942128" stAng="895073" swAng="684853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2" name="Freeform 81"/>
            <p:cNvSpPr/>
            <p:nvPr/>
          </p:nvSpPr>
          <p:spPr>
            <a:xfrm>
              <a:off x="6668909" y="2699348"/>
              <a:ext cx="1246945" cy="471454"/>
            </a:xfrm>
            <a:custGeom>
              <a:avLst/>
              <a:gdLst>
                <a:gd name="connsiteX0" fmla="*/ 0 w 1246945"/>
                <a:gd name="connsiteY0" fmla="*/ 78577 h 471454"/>
                <a:gd name="connsiteX1" fmla="*/ 78577 w 1246945"/>
                <a:gd name="connsiteY1" fmla="*/ 0 h 471454"/>
                <a:gd name="connsiteX2" fmla="*/ 1168368 w 1246945"/>
                <a:gd name="connsiteY2" fmla="*/ 0 h 471454"/>
                <a:gd name="connsiteX3" fmla="*/ 1246945 w 1246945"/>
                <a:gd name="connsiteY3" fmla="*/ 78577 h 471454"/>
                <a:gd name="connsiteX4" fmla="*/ 1246945 w 1246945"/>
                <a:gd name="connsiteY4" fmla="*/ 392877 h 471454"/>
                <a:gd name="connsiteX5" fmla="*/ 1168368 w 1246945"/>
                <a:gd name="connsiteY5" fmla="*/ 471454 h 471454"/>
                <a:gd name="connsiteX6" fmla="*/ 78577 w 1246945"/>
                <a:gd name="connsiteY6" fmla="*/ 471454 h 471454"/>
                <a:gd name="connsiteX7" fmla="*/ 0 w 1246945"/>
                <a:gd name="connsiteY7" fmla="*/ 392877 h 471454"/>
                <a:gd name="connsiteX8" fmla="*/ 0 w 1246945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6945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1168368" y="0"/>
                  </a:lnTo>
                  <a:cubicBezTo>
                    <a:pt x="1211765" y="0"/>
                    <a:pt x="1246945" y="35180"/>
                    <a:pt x="1246945" y="78577"/>
                  </a:cubicBezTo>
                  <a:lnTo>
                    <a:pt x="1246945" y="392877"/>
                  </a:lnTo>
                  <a:cubicBezTo>
                    <a:pt x="1246945" y="436274"/>
                    <a:pt x="1211765" y="471454"/>
                    <a:pt x="1168368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Implementation</a:t>
              </a:r>
              <a:endParaRPr lang="en-CA" sz="1200" b="1" kern="1200" dirty="0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5616316" y="1445442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45087" y="1793732"/>
                  </a:moveTo>
                  <a:arcTo wR="942128" hR="942128" stAng="3880654" swAng="1580381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4" name="Freeform 83"/>
            <p:cNvSpPr/>
            <p:nvPr/>
          </p:nvSpPr>
          <p:spPr>
            <a:xfrm>
              <a:off x="5678316" y="2851745"/>
              <a:ext cx="725313" cy="471454"/>
            </a:xfrm>
            <a:custGeom>
              <a:avLst/>
              <a:gdLst>
                <a:gd name="connsiteX0" fmla="*/ 0 w 725313"/>
                <a:gd name="connsiteY0" fmla="*/ 78577 h 471454"/>
                <a:gd name="connsiteX1" fmla="*/ 78577 w 725313"/>
                <a:gd name="connsiteY1" fmla="*/ 0 h 471454"/>
                <a:gd name="connsiteX2" fmla="*/ 646736 w 725313"/>
                <a:gd name="connsiteY2" fmla="*/ 0 h 471454"/>
                <a:gd name="connsiteX3" fmla="*/ 725313 w 725313"/>
                <a:gd name="connsiteY3" fmla="*/ 78577 h 471454"/>
                <a:gd name="connsiteX4" fmla="*/ 725313 w 725313"/>
                <a:gd name="connsiteY4" fmla="*/ 392877 h 471454"/>
                <a:gd name="connsiteX5" fmla="*/ 646736 w 725313"/>
                <a:gd name="connsiteY5" fmla="*/ 471454 h 471454"/>
                <a:gd name="connsiteX6" fmla="*/ 78577 w 725313"/>
                <a:gd name="connsiteY6" fmla="*/ 471454 h 471454"/>
                <a:gd name="connsiteX7" fmla="*/ 0 w 725313"/>
                <a:gd name="connsiteY7" fmla="*/ 392877 h 471454"/>
                <a:gd name="connsiteX8" fmla="*/ 0 w 725313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5313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646736" y="0"/>
                  </a:lnTo>
                  <a:cubicBezTo>
                    <a:pt x="690133" y="0"/>
                    <a:pt x="725313" y="35180"/>
                    <a:pt x="725313" y="78577"/>
                  </a:cubicBezTo>
                  <a:lnTo>
                    <a:pt x="725313" y="392877"/>
                  </a:lnTo>
                  <a:cubicBezTo>
                    <a:pt x="725313" y="436274"/>
                    <a:pt x="690133" y="471454"/>
                    <a:pt x="646736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Testing</a:t>
              </a:r>
              <a:endParaRPr lang="en-CA" sz="1200" b="1" kern="1200" dirty="0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5648866" y="1275593"/>
              <a:ext cx="1884256" cy="188425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1468" y="1511439"/>
                  </a:moveTo>
                  <a:arcTo wR="942128" hR="942128" stAng="8569370" swAng="934588"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Freeform 85"/>
            <p:cNvSpPr/>
            <p:nvPr/>
          </p:nvSpPr>
          <p:spPr>
            <a:xfrm>
              <a:off x="5297311" y="2013548"/>
              <a:ext cx="877651" cy="471454"/>
            </a:xfrm>
            <a:custGeom>
              <a:avLst/>
              <a:gdLst>
                <a:gd name="connsiteX0" fmla="*/ 0 w 877651"/>
                <a:gd name="connsiteY0" fmla="*/ 78577 h 471454"/>
                <a:gd name="connsiteX1" fmla="*/ 78577 w 877651"/>
                <a:gd name="connsiteY1" fmla="*/ 0 h 471454"/>
                <a:gd name="connsiteX2" fmla="*/ 799074 w 877651"/>
                <a:gd name="connsiteY2" fmla="*/ 0 h 471454"/>
                <a:gd name="connsiteX3" fmla="*/ 877651 w 877651"/>
                <a:gd name="connsiteY3" fmla="*/ 78577 h 471454"/>
                <a:gd name="connsiteX4" fmla="*/ 877651 w 877651"/>
                <a:gd name="connsiteY4" fmla="*/ 392877 h 471454"/>
                <a:gd name="connsiteX5" fmla="*/ 799074 w 877651"/>
                <a:gd name="connsiteY5" fmla="*/ 471454 h 471454"/>
                <a:gd name="connsiteX6" fmla="*/ 78577 w 877651"/>
                <a:gd name="connsiteY6" fmla="*/ 471454 h 471454"/>
                <a:gd name="connsiteX7" fmla="*/ 0 w 877651"/>
                <a:gd name="connsiteY7" fmla="*/ 392877 h 471454"/>
                <a:gd name="connsiteX8" fmla="*/ 0 w 877651"/>
                <a:gd name="connsiteY8" fmla="*/ 78577 h 47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7651" h="471454">
                  <a:moveTo>
                    <a:pt x="0" y="78577"/>
                  </a:moveTo>
                  <a:cubicBezTo>
                    <a:pt x="0" y="35180"/>
                    <a:pt x="35180" y="0"/>
                    <a:pt x="78577" y="0"/>
                  </a:cubicBezTo>
                  <a:lnTo>
                    <a:pt x="799074" y="0"/>
                  </a:lnTo>
                  <a:cubicBezTo>
                    <a:pt x="842471" y="0"/>
                    <a:pt x="877651" y="35180"/>
                    <a:pt x="877651" y="78577"/>
                  </a:cubicBezTo>
                  <a:lnTo>
                    <a:pt x="877651" y="392877"/>
                  </a:lnTo>
                  <a:cubicBezTo>
                    <a:pt x="877651" y="436274"/>
                    <a:pt x="842471" y="471454"/>
                    <a:pt x="799074" y="471454"/>
                  </a:cubicBezTo>
                  <a:lnTo>
                    <a:pt x="78577" y="471454"/>
                  </a:lnTo>
                  <a:cubicBezTo>
                    <a:pt x="35180" y="471454"/>
                    <a:pt x="0" y="436274"/>
                    <a:pt x="0" y="392877"/>
                  </a:cubicBezTo>
                  <a:lnTo>
                    <a:pt x="0" y="785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8734" tIns="68734" rIns="68734" bIns="68734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1200" b="1" kern="1200" dirty="0" smtClean="0"/>
                <a:t>Evaluation</a:t>
              </a:r>
              <a:endParaRPr lang="en-CA" sz="12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94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SDLC Variants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Developers encounter many variations of SDLC in practice:</a:t>
            </a:r>
          </a:p>
          <a:p>
            <a:r>
              <a:rPr lang="en-CA" dirty="0" smtClean="0"/>
              <a:t>Phases may vary</a:t>
            </a:r>
          </a:p>
          <a:p>
            <a:r>
              <a:rPr lang="en-CA" dirty="0" smtClean="0"/>
              <a:t>Number of iterations</a:t>
            </a:r>
          </a:p>
          <a:p>
            <a:r>
              <a:rPr lang="en-CA" dirty="0" smtClean="0"/>
              <a:t>Emphasis on people</a:t>
            </a:r>
          </a:p>
          <a:p>
            <a:r>
              <a:rPr lang="en-CA" dirty="0" smtClean="0"/>
              <a:t>Speed of development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accent6"/>
                </a:solidFill>
              </a:rPr>
              <a:t>BUT you have to understand the basic methodology before you can vary it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</a:t>
            </a:r>
            <a:r>
              <a:rPr lang="en-CA" dirty="0" smtClean="0"/>
              <a:t>Do Software Projects </a:t>
            </a:r>
            <a:r>
              <a:rPr lang="en-CA" dirty="0" smtClean="0"/>
              <a:t>Fail?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6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Some Common Causes for Failure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Deadlines that cannot be met</a:t>
            </a:r>
          </a:p>
          <a:p>
            <a:r>
              <a:rPr lang="en-CA" dirty="0" smtClean="0"/>
              <a:t>Budgets that have been exceeded</a:t>
            </a:r>
          </a:p>
          <a:p>
            <a:r>
              <a:rPr lang="en-CA" dirty="0" smtClean="0"/>
              <a:t>Solutions that don’t work as defined or required</a:t>
            </a:r>
          </a:p>
          <a:p>
            <a:r>
              <a:rPr lang="en-CA" dirty="0" smtClean="0"/>
              <a:t>Systems too complex to maintain</a:t>
            </a:r>
          </a:p>
          <a:p>
            <a:r>
              <a:rPr lang="en-CA" dirty="0" smtClean="0"/>
              <a:t>Customer’s requirements not fully understood or captured correctly</a:t>
            </a:r>
          </a:p>
          <a:p>
            <a:r>
              <a:rPr lang="en-CA" dirty="0" smtClean="0"/>
              <a:t>Customers continually change their requirements</a:t>
            </a:r>
          </a:p>
          <a:p>
            <a:r>
              <a:rPr lang="en-CA" dirty="0" smtClean="0"/>
              <a:t>Customers are not committed to the project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the SDLC Help Minimize Failure?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System Design – Developing Information Systems Using UML,  2001, </a:t>
            </a:r>
            <a:r>
              <a:rPr lang="en-US" altLang="en-US" dirty="0" err="1"/>
              <a:t>Leszek</a:t>
            </a:r>
            <a:r>
              <a:rPr lang="en-US" altLang="en-US" dirty="0"/>
              <a:t> A. </a:t>
            </a:r>
            <a:r>
              <a:rPr lang="en-US" altLang="en-US" dirty="0" err="1"/>
              <a:t>Maciaszek</a:t>
            </a:r>
            <a:r>
              <a:rPr lang="en-US" altLang="en-US" dirty="0"/>
              <a:t> , p </a:t>
            </a:r>
            <a:r>
              <a:rPr lang="en-US" altLang="en-US" dirty="0" smtClean="0"/>
              <a:t>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9963" y="2306282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solidFill>
                  <a:prstClr val="black"/>
                </a:solidFill>
                <a:effectLst/>
                <a:latin typeface="Times New Roman" panose="02020603050405020304" pitchFamily="18" charset="0"/>
              </a:rPr>
              <a:t>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84173" y="5486399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solidFill>
                  <a:prstClr val="black"/>
                </a:solidFill>
                <a:effectLst/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198563" y="2273300"/>
            <a:ext cx="7442810" cy="350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200" b="0" i="1" kern="1200" cap="none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455A1A"/>
                </a:solidFill>
                <a:latin typeface="Corbel" panose="020B0503020204020204" pitchFamily="34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455A1A"/>
                </a:solidFill>
                <a:latin typeface="Corbel" panose="020B0503020204020204" pitchFamily="34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455A1A"/>
                </a:solidFill>
                <a:latin typeface="Corbel" panose="020B0503020204020204" pitchFamily="34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455A1A"/>
                </a:solidFill>
                <a:latin typeface="Corbel" panose="020B0503020204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The system under development is refined and transformed through analysis, design, code and test phases – </a:t>
            </a:r>
            <a:r>
              <a:rPr lang="en-CA" b="1" dirty="0"/>
              <a:t>details are added in successive iterations </a:t>
            </a:r>
            <a:r>
              <a:rPr lang="en-CA" dirty="0"/>
              <a:t>(changes and improvements are introduced as needed) and </a:t>
            </a:r>
            <a:r>
              <a:rPr lang="en-CA" b="1" dirty="0"/>
              <a:t>incremental releases of software modules are delivered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07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Systems Development Life Cycle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mtClean="0"/>
              <a:t>Software Development Projects are developed according to a definite </a:t>
            </a:r>
            <a:r>
              <a:rPr lang="en-CA" b="1" smtClean="0"/>
              <a:t>methodology</a:t>
            </a:r>
            <a:r>
              <a:rPr lang="en-CA" smtClean="0"/>
              <a:t> called the SDLC:</a:t>
            </a:r>
          </a:p>
          <a:p>
            <a:r>
              <a:rPr lang="en-CA" b="1" smtClean="0"/>
              <a:t>Interactive</a:t>
            </a:r>
            <a:r>
              <a:rPr lang="en-CA" smtClean="0"/>
              <a:t> and </a:t>
            </a:r>
            <a:r>
              <a:rPr lang="en-CA" b="1" smtClean="0"/>
              <a:t>Incremental</a:t>
            </a:r>
          </a:p>
          <a:p>
            <a:r>
              <a:rPr lang="en-CA" smtClean="0"/>
              <a:t>Organizes the activities of a project</a:t>
            </a:r>
          </a:p>
          <a:p>
            <a:r>
              <a:rPr lang="en-CA" smtClean="0"/>
              <a:t>Followed by professionals involved in software development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Approach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1</a:t>
            </a:r>
            <a:r>
              <a:rPr lang="en-US" sz="2000" dirty="0"/>
              <a:t>. Research and understand the problem</a:t>
            </a:r>
          </a:p>
          <a:p>
            <a:pPr marL="0" indent="0">
              <a:buNone/>
            </a:pPr>
            <a:r>
              <a:rPr lang="en-US" sz="2000" dirty="0"/>
              <a:t>2. Verify that the benefits of solving the problem outweigh the costs</a:t>
            </a:r>
          </a:p>
          <a:p>
            <a:pPr marL="0" indent="0">
              <a:buNone/>
            </a:pPr>
            <a:r>
              <a:rPr lang="en-US" sz="2000" dirty="0"/>
              <a:t>3. Develop a set of possible solutions (alternatives)</a:t>
            </a:r>
          </a:p>
          <a:p>
            <a:pPr marL="0" indent="0">
              <a:buNone/>
            </a:pPr>
            <a:r>
              <a:rPr lang="en-US" sz="2000" dirty="0"/>
              <a:t>4. Decide which solution is best and make a recommendation</a:t>
            </a:r>
          </a:p>
          <a:p>
            <a:pPr marL="0" indent="0">
              <a:buNone/>
            </a:pPr>
            <a:r>
              <a:rPr lang="en-US" sz="2000" dirty="0"/>
              <a:t>5. Define the details of the chosen solution</a:t>
            </a:r>
          </a:p>
          <a:p>
            <a:pPr marL="0" indent="0">
              <a:buNone/>
            </a:pPr>
            <a:r>
              <a:rPr lang="en-CA" sz="2000" dirty="0"/>
              <a:t>6. Implement the solution</a:t>
            </a:r>
          </a:p>
          <a:p>
            <a:pPr marL="0" indent="0">
              <a:buNone/>
            </a:pPr>
            <a:r>
              <a:rPr lang="en-US" sz="2000" dirty="0"/>
              <a:t>7. Monitor to make sure that you obtain the desired results</a:t>
            </a:r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“</a:t>
            </a:r>
            <a:r>
              <a:rPr lang="en-US" sz="2000" i="1" dirty="0"/>
              <a:t>Must thoroughly understand the problem the system will solve”</a:t>
            </a:r>
            <a:endParaRPr lang="en-CA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05600" y="2133600"/>
            <a:ext cx="1295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Analysis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705600" y="3043952"/>
            <a:ext cx="1295400" cy="4572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6705600" y="3954304"/>
            <a:ext cx="12954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Implmentation</a:t>
            </a: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7286625" y="4748460"/>
            <a:ext cx="1295400" cy="4572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7286625" y="5298784"/>
            <a:ext cx="1295400" cy="4572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Evaluation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4670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 of the SDLC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545098"/>
              </p:ext>
            </p:extLst>
          </p:nvPr>
        </p:nvGraphicFramePr>
        <p:xfrm>
          <a:off x="982663" y="1752600"/>
          <a:ext cx="7713662" cy="4246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2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Systems requirements are determined, defined and documented</a:t>
            </a:r>
          </a:p>
          <a:p>
            <a:r>
              <a:rPr lang="en-CA" dirty="0"/>
              <a:t>Looks at functions (at a </a:t>
            </a:r>
            <a:r>
              <a:rPr lang="en-CA" b="1" dirty="0"/>
              <a:t>high level</a:t>
            </a:r>
            <a:r>
              <a:rPr lang="en-CA" dirty="0"/>
              <a:t>) and the data that will be used </a:t>
            </a:r>
          </a:p>
          <a:p>
            <a:r>
              <a:rPr lang="en-CA" dirty="0"/>
              <a:t>Defines </a:t>
            </a:r>
            <a:r>
              <a:rPr lang="en-CA" b="1" dirty="0" smtClean="0"/>
              <a:t>“what </a:t>
            </a:r>
            <a:r>
              <a:rPr lang="en-CA" b="1" dirty="0"/>
              <a:t>the system is to </a:t>
            </a:r>
            <a:r>
              <a:rPr lang="en-CA" b="1" dirty="0" smtClean="0"/>
              <a:t>do”</a:t>
            </a:r>
            <a:endParaRPr lang="en-CA" b="1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762000"/>
            <a:ext cx="7032381" cy="905827"/>
            <a:chOff x="3160040" y="995"/>
            <a:chExt cx="1393581" cy="905827"/>
          </a:xfrm>
        </p:grpSpPr>
        <p:sp>
          <p:nvSpPr>
            <p:cNvPr id="6" name="Rounded Rectangle 5"/>
            <p:cNvSpPr/>
            <p:nvPr/>
          </p:nvSpPr>
          <p:spPr>
            <a:xfrm>
              <a:off x="3160040" y="995"/>
              <a:ext cx="1393581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204259" y="45214"/>
              <a:ext cx="1305143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 smtClean="0"/>
                <a:t>Analysis</a:t>
              </a:r>
              <a:endParaRPr lang="en-CA" sz="4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35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Understanding </a:t>
            </a:r>
            <a:r>
              <a:rPr lang="en-CA" dirty="0"/>
              <a:t>business </a:t>
            </a:r>
            <a:r>
              <a:rPr lang="en-CA" dirty="0" smtClean="0"/>
              <a:t>needs, includes</a:t>
            </a:r>
            <a:endParaRPr lang="en-CA" dirty="0"/>
          </a:p>
          <a:p>
            <a:r>
              <a:rPr lang="en-CA" dirty="0"/>
              <a:t>Research and understand the problem</a:t>
            </a:r>
          </a:p>
          <a:p>
            <a:r>
              <a:rPr lang="en-CA" dirty="0"/>
              <a:t>Identify Stakeholders</a:t>
            </a:r>
          </a:p>
          <a:p>
            <a:r>
              <a:rPr lang="en-CA" dirty="0"/>
              <a:t>Identify Business Needs</a:t>
            </a:r>
          </a:p>
          <a:p>
            <a:r>
              <a:rPr lang="en-CA" dirty="0" smtClean="0"/>
              <a:t>Document </a:t>
            </a:r>
            <a:r>
              <a:rPr lang="en-CA" dirty="0"/>
              <a:t>Business Processes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71600" y="762000"/>
            <a:ext cx="7032381" cy="905827"/>
            <a:chOff x="3160040" y="995"/>
            <a:chExt cx="1393581" cy="905827"/>
          </a:xfrm>
        </p:grpSpPr>
        <p:sp>
          <p:nvSpPr>
            <p:cNvPr id="6" name="Rounded Rectangle 5"/>
            <p:cNvSpPr/>
            <p:nvPr/>
          </p:nvSpPr>
          <p:spPr>
            <a:xfrm>
              <a:off x="3160040" y="995"/>
              <a:ext cx="1393581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204259" y="45214"/>
              <a:ext cx="1305143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 smtClean="0"/>
                <a:t>Analysis</a:t>
              </a:r>
              <a:endParaRPr lang="en-CA" sz="40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8038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77462" y="762000"/>
            <a:ext cx="7026519" cy="905827"/>
            <a:chOff x="4883571" y="1142995"/>
            <a:chExt cx="1393581" cy="905827"/>
          </a:xfrm>
        </p:grpSpPr>
        <p:sp>
          <p:nvSpPr>
            <p:cNvPr id="9" name="Rounded Rectangle 8"/>
            <p:cNvSpPr/>
            <p:nvPr/>
          </p:nvSpPr>
          <p:spPr>
            <a:xfrm>
              <a:off x="4883571" y="1142995"/>
              <a:ext cx="1393581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4"/>
            <p:cNvSpPr/>
            <p:nvPr/>
          </p:nvSpPr>
          <p:spPr>
            <a:xfrm>
              <a:off x="4927790" y="1187214"/>
              <a:ext cx="1305143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 smtClean="0"/>
                <a:t>Design</a:t>
              </a:r>
              <a:endParaRPr lang="en-CA" sz="4000" b="1" kern="12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Conceptualizing </a:t>
            </a:r>
            <a:r>
              <a:rPr lang="en-CA" dirty="0"/>
              <a:t>computer-system </a:t>
            </a:r>
            <a:r>
              <a:rPr lang="en-CA" dirty="0" smtClean="0"/>
              <a:t>solutions:</a:t>
            </a:r>
            <a:endParaRPr lang="en-CA" dirty="0"/>
          </a:p>
          <a:p>
            <a:r>
              <a:rPr lang="en-CA" dirty="0"/>
              <a:t>Develop a set of possible solutions (alternatives)</a:t>
            </a:r>
          </a:p>
          <a:p>
            <a:r>
              <a:rPr lang="en-CA" dirty="0"/>
              <a:t>Decide which solution is best and make a recommendation</a:t>
            </a:r>
          </a:p>
          <a:p>
            <a:r>
              <a:rPr lang="en-CA" dirty="0"/>
              <a:t>Define the details of the chosen solution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77462" y="762000"/>
            <a:ext cx="7026519" cy="905827"/>
            <a:chOff x="4198940" y="2971801"/>
            <a:chExt cx="1754226" cy="905827"/>
          </a:xfrm>
        </p:grpSpPr>
        <p:sp>
          <p:nvSpPr>
            <p:cNvPr id="11" name="Rounded Rectangle 10"/>
            <p:cNvSpPr/>
            <p:nvPr/>
          </p:nvSpPr>
          <p:spPr>
            <a:xfrm>
              <a:off x="4198940" y="2971801"/>
              <a:ext cx="1754226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4243159" y="3016020"/>
              <a:ext cx="1665788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 smtClean="0"/>
                <a:t>Implementation</a:t>
              </a:r>
              <a:endParaRPr lang="en-CA" sz="4000" b="1" kern="12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Coding</a:t>
            </a:r>
          </a:p>
          <a:p>
            <a:pPr eaLnBrk="1" hangingPunct="1"/>
            <a:r>
              <a:rPr lang="en-US" altLang="en-US" dirty="0" smtClean="0"/>
              <a:t>Creating data constructs</a:t>
            </a:r>
          </a:p>
          <a:p>
            <a:pPr eaLnBrk="1" hangingPunct="1"/>
            <a:r>
              <a:rPr lang="en-US" altLang="en-US" dirty="0" smtClean="0"/>
              <a:t>Installation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77462" y="762000"/>
            <a:ext cx="7026519" cy="905827"/>
            <a:chOff x="2094846" y="2971794"/>
            <a:chExt cx="1393581" cy="905827"/>
          </a:xfrm>
        </p:grpSpPr>
        <p:sp>
          <p:nvSpPr>
            <p:cNvPr id="11" name="Rounded Rectangle 10"/>
            <p:cNvSpPr/>
            <p:nvPr/>
          </p:nvSpPr>
          <p:spPr>
            <a:xfrm>
              <a:off x="2094846" y="2971794"/>
              <a:ext cx="1393581" cy="905827"/>
            </a:xfrm>
            <a:prstGeom prst="roundRect">
              <a:avLst/>
            </a:prstGeom>
            <a:ln w="19050">
              <a:solidFill>
                <a:srgbClr val="FFFFFF"/>
              </a:solidFill>
            </a:ln>
          </p:spPr>
          <p:style>
            <a:lnRef idx="2">
              <a:scrgbClr r="0" g="0" b="0"/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139065" y="3016013"/>
              <a:ext cx="1305143" cy="8173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CA" sz="4000" b="1" kern="1200" dirty="0" smtClean="0"/>
                <a:t>Testing</a:t>
              </a:r>
              <a:endParaRPr lang="en-CA" sz="4000" b="1" kern="12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</a:t>
            </a:r>
            <a:r>
              <a:rPr lang="en-CA" dirty="0" smtClean="0"/>
              <a:t>inding bugs or glitches in the (nearly) finished program</a:t>
            </a:r>
          </a:p>
          <a:p>
            <a:r>
              <a:rPr lang="en-CA" dirty="0" smtClean="0"/>
              <a:t>Error-tracking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6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YS366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207E39"/>
      </a:accent4>
      <a:accent5>
        <a:srgbClr val="474B78"/>
      </a:accent5>
      <a:accent6>
        <a:srgbClr val="7D3C4A"/>
      </a:accent6>
      <a:hlink>
        <a:srgbClr val="002060"/>
      </a:hlink>
      <a:folHlink>
        <a:srgbClr val="0000FF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10569</TotalTime>
  <Words>656</Words>
  <Application>Microsoft Office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Corbel</vt:lpstr>
      <vt:lpstr>Tahoma</vt:lpstr>
      <vt:lpstr>Times New Roman</vt:lpstr>
      <vt:lpstr>Parallax</vt:lpstr>
      <vt:lpstr>The System Development Life Cycle</vt:lpstr>
      <vt:lpstr>Systems Development Life Cycle</vt:lpstr>
      <vt:lpstr>Problem Solving Approach</vt:lpstr>
      <vt:lpstr>Overview of the SDLC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Methodology?</vt:lpstr>
      <vt:lpstr>Other Systems Development Methodologies</vt:lpstr>
      <vt:lpstr>Object-Oriented Methodology</vt:lpstr>
      <vt:lpstr>Object-Oriented Methodology</vt:lpstr>
      <vt:lpstr>Iterative Nature of the SDLC using Agile</vt:lpstr>
      <vt:lpstr>SDLC Variants</vt:lpstr>
      <vt:lpstr>Why Do Software Projects Fail?</vt:lpstr>
      <vt:lpstr>Some Common Causes for Failure</vt:lpstr>
      <vt:lpstr>How Does the SDLC Help Minimize Failure?</vt:lpstr>
    </vt:vector>
  </TitlesOfParts>
  <Company>Seneca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margaret</dc:creator>
  <cp:lastModifiedBy>Cindy Laurin</cp:lastModifiedBy>
  <cp:revision>96</cp:revision>
  <dcterms:created xsi:type="dcterms:W3CDTF">2003-03-28T18:05:07Z</dcterms:created>
  <dcterms:modified xsi:type="dcterms:W3CDTF">2020-01-18T18:27:38Z</dcterms:modified>
</cp:coreProperties>
</file>