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61" r:id="rId6"/>
    <p:sldId id="263" r:id="rId7"/>
    <p:sldId id="259" r:id="rId8"/>
    <p:sldId id="262" r:id="rId9"/>
    <p:sldId id="264" r:id="rId10"/>
    <p:sldId id="260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2A0A5-3FDA-4A03-A1EF-05DE81CAC124}" v="5090" dt="2018-09-17T01:36:25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88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39B4C-736C-4818-AAC2-4155F7E5DABA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6199B-723C-4ED4-A2CA-9DD865E4A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71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E966-D608-470C-9A9F-B9CAC1F45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2E59E-C9BF-4EF3-9D03-A9C22664A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9C988-E8F8-44CC-82D3-AE4069E4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5DA1-3554-4A36-99F0-B6CD845B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0FB7C-DB75-48E7-9BBF-0CAB5B8F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64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524C-2F88-4F16-8520-16D954D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EE90C-F422-4C93-B3EB-2BF794D0C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A816-3C8B-4BE7-A2E4-4D9AAD1E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15C0B-7877-4A15-AA5E-81F78AC7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120E-4271-4074-8F65-74A03F23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58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5CE1F-28F0-41A4-A415-A436765F6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E5D07-28F1-4FC3-84F6-CB2DBF6C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ECF40-7247-4CEE-A021-CFC4082C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47C8-C694-41DF-8A16-7528B176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5B48-DF73-44C1-9804-6C90AC4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59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23AA-0A44-4D72-950E-B3606449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5B1D-7C79-4EFF-BD62-8963CFD9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9B03-EA8D-4FF3-979C-E9BAE018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8786B-E56D-4481-8AFF-697CAB02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B2AAE-2E32-4D27-B672-91CD58F1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8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57CF-697E-4006-BB1A-D668EB19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35AF-B328-4B00-8716-C4DD4C305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A18F4-33EE-4D44-887A-89F1F8F0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6DC6-359E-4E77-9812-826B5E95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41ED-A6BC-47F1-B395-D4769F14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72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24EF-90EA-4DB8-99CC-B89F2343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136A-73B1-47D7-9B35-3BE16C70C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6A504-07DA-4C5B-8AFA-8887A2970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CF6C-264C-4720-ABC9-2155BCAE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09237-4953-498C-B763-E54ED514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57E97-1870-42FC-8C96-581D5E05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9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5B05-7535-4B77-B19D-6ABF7952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5CF0-8C54-4971-8902-45FBD55A2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110BF-851F-4C92-9700-B6246C601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80FF3-AD3A-485F-B361-CC327ADB6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5CF15-9652-4D01-8316-010AB48BF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DB0A4-7BA3-4223-8C6D-D6A022E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02804-9EE5-4EFF-9C8C-E2EACCFD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C644B-D635-43D0-9014-9D48F7DC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F52A-BC0D-4DE1-A833-E3EC1434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AD48D-78A4-45EF-AD1D-88252ED0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E127A-7759-4D5D-ADC1-CCEFC99C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D4442-D863-41FA-A501-B23F0F8A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76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1E69A-8024-4242-84BF-2F8A617B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4C2E6-6EF9-4024-8D9E-C9C2E68C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3AF7F-C6FB-410F-ADC2-C9371D4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73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D97E-63C9-41B0-AA7B-8A6EC723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CE4C-642D-49AE-9E8C-C757BE7E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214FA-8C43-479B-90A1-F51EAFE03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FFCC7-A218-4701-8D6B-847747F7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DCF23-D4AD-4A62-BB0E-E8054A7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DB5F1-DEBA-4E30-9BAA-BF930A8B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17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D4A6-9C2C-474A-B57A-8A278AB9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D7837-CC61-428F-BAC7-810AE2BB7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9A010-C4E3-493B-A0B8-CC9C29947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869F0-FE25-45AC-BC85-7410648F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C0C08-0C76-407C-96FA-CB50F5C5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B6760-0E32-44D7-9706-64D0D0A6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37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07217-5315-464D-98B0-0F2BF338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6F939-A7E4-48FC-9331-91418BC3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2DBE-1E93-4A36-9EE5-DE61FF18D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388A-9358-491E-9909-7CAEF6C6E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1B3D-67F0-4E34-930D-3BBB97AD0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62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40B4-FC5D-4059-B152-480E57879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Associations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6FF0D-74CD-4982-B410-D832D859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61134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C200-6AEB-4D77-B2E4-3ABA797D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Attributes to navigate Multiple Associations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4B4E-F875-481F-BB29-DC565E889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666" y="2896071"/>
            <a:ext cx="4792744" cy="1600515"/>
          </a:xfrm>
        </p:spPr>
        <p:txBody>
          <a:bodyPr>
            <a:normAutofit/>
          </a:bodyPr>
          <a:lstStyle/>
          <a:p>
            <a:r>
              <a:rPr lang="en-US" dirty="0"/>
              <a:t>Airport is associated to Flight in two ways – one as origin and one as destination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CDD3F-DAB3-47C5-865F-F68483C9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6" y="1877053"/>
            <a:ext cx="5694800" cy="29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9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A0BE-92E6-409F-AC1C-FFDFD6B6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6185-1007-4579-B4C1-4FB720EC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exercises </a:t>
            </a:r>
            <a:r>
              <a:rPr lang="en-US" dirty="0" smtClean="0"/>
              <a:t>do </a:t>
            </a:r>
            <a:r>
              <a:rPr lang="en-US" dirty="0"/>
              <a:t>the following:</a:t>
            </a:r>
          </a:p>
          <a:p>
            <a:pPr lvl="1"/>
            <a:r>
              <a:rPr lang="en-US" dirty="0"/>
              <a:t>Add associations, association names and multiplicity</a:t>
            </a:r>
          </a:p>
          <a:p>
            <a:pPr lvl="1"/>
            <a:r>
              <a:rPr lang="en-US" dirty="0"/>
              <a:t>Add reference attributes that are required – singles and/or sets</a:t>
            </a:r>
          </a:p>
          <a:p>
            <a:pPr lvl="1"/>
            <a:r>
              <a:rPr lang="en-US" dirty="0"/>
              <a:t>Remove classes you consider extraneous</a:t>
            </a:r>
          </a:p>
          <a:p>
            <a:pPr lvl="1"/>
            <a:r>
              <a:rPr lang="en-US" dirty="0"/>
              <a:t>Add any classes you feel were missed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559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116B-BD4C-4506-B970-C1253DA5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9EF462-EC2D-4C50-8DAC-9A2D70F30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313659"/>
              </p:ext>
            </p:extLst>
          </p:nvPr>
        </p:nvGraphicFramePr>
        <p:xfrm>
          <a:off x="838200" y="1690688"/>
          <a:ext cx="5411470" cy="316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179007563"/>
                    </a:ext>
                  </a:extLst>
                </a:gridCol>
                <a:gridCol w="3566795">
                  <a:extLst>
                    <a:ext uri="{9D8B030D-6E8A-4147-A177-3AD203B41FA5}">
                      <a16:colId xmlns:a16="http://schemas.microsoft.com/office/drawing/2014/main" val="1721377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Actor (Tournament Coordinator)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System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912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Enters date,  </a:t>
                      </a:r>
                      <a:endParaRPr lang="en-CA" sz="16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 of tournament and maximum number of golfers.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Creates the tournament and displays an entry area for 10 golfers  with spaces for name, contact information—email address and/or phone number, handicap.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5392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Enters golfer information and requests to add.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Checks that maximum number of golfers has not been exceeded and adds the golfers to the tournament. </a:t>
                      </a:r>
                      <a:endParaRPr lang="en-CA" sz="16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Displays an entry area for more golfers.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84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Repeats step 2 until done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Displays and prints a list of golfers registered for the tournament.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31888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D9E0692-FB05-408D-B060-F982AC4F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732" y="1566714"/>
            <a:ext cx="2991144" cy="47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1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116B-BD4C-4506-B970-C1253DA5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A321A0-5BB4-43B6-A7AF-D5BF4BCD0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64614"/>
              </p:ext>
            </p:extLst>
          </p:nvPr>
        </p:nvGraphicFramePr>
        <p:xfrm>
          <a:off x="774700" y="1690688"/>
          <a:ext cx="5321300" cy="463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9595">
                  <a:extLst>
                    <a:ext uri="{9D8B030D-6E8A-4147-A177-3AD203B41FA5}">
                      <a16:colId xmlns:a16="http://schemas.microsoft.com/office/drawing/2014/main" val="2407471373"/>
                    </a:ext>
                  </a:extLst>
                </a:gridCol>
                <a:gridCol w="3481705">
                  <a:extLst>
                    <a:ext uri="{9D8B030D-6E8A-4147-A177-3AD203B41FA5}">
                      <a16:colId xmlns:a16="http://schemas.microsoft.com/office/drawing/2014/main" val="1954396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Actor (online customer)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System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262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Chooses a bus tour from a list of tours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Displays tour name, originating station and destination station and tour description. Also displays a list of dates on which the tour is offered.</a:t>
                      </a:r>
                      <a:endParaRPr lang="en-CA" sz="16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Displays tour price for each of the dates (summer tours are more expensive than spring and fall tours).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4957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Selects one of the dates and requests to book a ticket for the tour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Displays an entry form for name, address, phone and email.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093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Enters name, address, phone, email.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Displays total price and all tour information for confirmation.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242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Confirms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Transfers to </a:t>
                      </a:r>
                      <a:r>
                        <a:rPr lang="en-US" sz="1600" dirty="0" err="1">
                          <a:effectLst/>
                        </a:rPr>
                        <a:t>paypal</a:t>
                      </a:r>
                      <a:r>
                        <a:rPr lang="en-US" sz="1600" dirty="0">
                          <a:effectLst/>
                        </a:rPr>
                        <a:t> and completes the payment transaction.</a:t>
                      </a:r>
                      <a:endParaRPr lang="en-CA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Emails a ticket to the </a:t>
                      </a:r>
                      <a:r>
                        <a:rPr lang="en-US" sz="1600" dirty="0" err="1">
                          <a:effectLst/>
                        </a:rPr>
                        <a:t>traveller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650206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3E7FEB9-CE0B-4E8A-988C-9F40A000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354" y="1362476"/>
            <a:ext cx="4039337" cy="549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3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4B23-ADB1-4B8E-9002-B5A4C067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7839"/>
          </a:xfrm>
        </p:spPr>
        <p:txBody>
          <a:bodyPr/>
          <a:lstStyle/>
          <a:p>
            <a:r>
              <a:rPr lang="en-US" dirty="0"/>
              <a:t>Exercise 3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FDB44C-D57C-4DD5-B5AA-A5A31EFF7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26653"/>
              </p:ext>
            </p:extLst>
          </p:nvPr>
        </p:nvGraphicFramePr>
        <p:xfrm>
          <a:off x="220492" y="762000"/>
          <a:ext cx="5321935" cy="609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3992949552"/>
                    </a:ext>
                  </a:extLst>
                </a:gridCol>
                <a:gridCol w="3477260">
                  <a:extLst>
                    <a:ext uri="{9D8B030D-6E8A-4147-A177-3AD203B41FA5}">
                      <a16:colId xmlns:a16="http://schemas.microsoft.com/office/drawing/2014/main" val="4268912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Actor (online customer)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System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311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Displays a list of all shows (names and descriptions) for the theatre.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0856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Chooses a show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Lists all performance dates for the show.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671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Chooses a performance date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Displays a list of theatre sections with prices for each section.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1745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Chooses a section.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Searches for available seats based on the section and performance date selected.</a:t>
                      </a:r>
                      <a:endParaRPr lang="en-CA" sz="16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Displays available seats—shows row and seat number for each.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5707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Chooses seats.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Displays total price and requests confirmation.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446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Confirms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purchase transaction and transfers control to the PAYPAL system. PAYPAL processes the request and returns control to the system being designed.</a:t>
                      </a:r>
                      <a:endParaRPr lang="en-CA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system displays ticket information for the purchased seats along with the total cost and a link to the pdf ticket file which the patron can print.</a:t>
                      </a:r>
                      <a:endParaRPr lang="en-CA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system also sends a confirmation email to the patron containing the link.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288199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60C27F0-5267-483D-866C-40D7EFEE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263" y="857838"/>
            <a:ext cx="5452828" cy="63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9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E7AC-9146-44D4-974A-D1D138E9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Relationships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30C9-683D-4D59-9FD2-4117BB9F2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Classes/objects participate in a variety of relationships with other classes/objects including the following:</a:t>
            </a:r>
          </a:p>
          <a:p>
            <a:pPr lvl="0"/>
            <a:r>
              <a:rPr lang="en-CA" b="1" dirty="0"/>
              <a:t>Simple Associations</a:t>
            </a:r>
            <a:r>
              <a:rPr lang="en-CA" dirty="0"/>
              <a:t>—objects from associated classes know about each other and can pass messages and invoke functions. Can be </a:t>
            </a:r>
            <a:r>
              <a:rPr lang="en-CA" dirty="0" err="1"/>
              <a:t>uni</a:t>
            </a:r>
            <a:r>
              <a:rPr lang="en-CA" dirty="0"/>
              <a:t>-directional or bi-directional.</a:t>
            </a:r>
          </a:p>
          <a:p>
            <a:pPr lvl="0"/>
            <a:r>
              <a:rPr lang="en-CA" b="1" dirty="0"/>
              <a:t>Compositions</a:t>
            </a:r>
            <a:r>
              <a:rPr lang="en-CA" dirty="0"/>
              <a:t>—containment—a container class “contains” other classes. </a:t>
            </a:r>
            <a:r>
              <a:rPr lang="en-CA" dirty="0" smtClean="0"/>
              <a:t>(next semester)</a:t>
            </a:r>
            <a:endParaRPr lang="en-CA" dirty="0"/>
          </a:p>
          <a:p>
            <a:pPr lvl="0"/>
            <a:r>
              <a:rPr lang="en-CA" b="1" dirty="0"/>
              <a:t>Generalizations</a:t>
            </a:r>
            <a:r>
              <a:rPr lang="en-CA" dirty="0"/>
              <a:t>—a relationship in which specific “child” or sub classes are derived from a generalized “parent” or super class. </a:t>
            </a:r>
            <a:r>
              <a:rPr lang="en-CA" dirty="0" smtClean="0"/>
              <a:t>(next semester)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48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864A-DB79-421C-A712-4B37592F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Associations?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B694-8C3D-428A-B761-A5C04FCB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only define and show associations successfully when we have enough information from our requirements or our business knowledge. For example:	</a:t>
            </a:r>
          </a:p>
          <a:p>
            <a:pPr lvl="1"/>
            <a:r>
              <a:rPr lang="en-CA" dirty="0"/>
              <a:t>Does the system need to remember that a specific clerk made a sale or is clerk not related to sale in the system?</a:t>
            </a:r>
          </a:p>
          <a:p>
            <a:pPr lvl="1"/>
            <a:r>
              <a:rPr lang="en-US" dirty="0"/>
              <a:t>D</a:t>
            </a:r>
            <a:r>
              <a:rPr lang="en-CA" dirty="0" err="1"/>
              <a:t>oes</a:t>
            </a:r>
            <a:r>
              <a:rPr lang="en-CA" dirty="0"/>
              <a:t> the system need to remember the model of a bicycle or simply the manufacturer?</a:t>
            </a:r>
          </a:p>
          <a:p>
            <a:pPr lvl="0"/>
            <a:r>
              <a:rPr lang="en-CA" dirty="0"/>
              <a:t>Class associations typically indicate relationships that need to be remembered.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597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3AD9-EE3F-46F4-BFDF-BA281E1A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Associations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E9D1-9BB9-44A0-BC9B-CB30517F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3640"/>
            <a:ext cx="10515600" cy="287923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CA" dirty="0"/>
              <a:t>Each Ontario resident is insured by </a:t>
            </a:r>
            <a:r>
              <a:rPr lang="en-CA" b="1" dirty="0"/>
              <a:t>one or no</a:t>
            </a:r>
            <a:r>
              <a:rPr lang="en-CA" dirty="0"/>
              <a:t> OHIP account. If a resident has an account then that resident has only one.</a:t>
            </a:r>
          </a:p>
          <a:p>
            <a:pPr lvl="0"/>
            <a:r>
              <a:rPr lang="en-CA" dirty="0"/>
              <a:t>Each OHIP account belongs to exactly</a:t>
            </a:r>
            <a:r>
              <a:rPr lang="en-CA" b="1" dirty="0"/>
              <a:t> one </a:t>
            </a:r>
            <a:r>
              <a:rPr lang="en-CA" dirty="0"/>
              <a:t>resident. No two residents share the same OHIP account.</a:t>
            </a:r>
          </a:p>
          <a:p>
            <a:pPr lvl="0"/>
            <a:r>
              <a:rPr lang="en-CA" dirty="0"/>
              <a:t>This means each </a:t>
            </a:r>
            <a:r>
              <a:rPr lang="en-CA" dirty="0" err="1"/>
              <a:t>OntarioResident</a:t>
            </a:r>
            <a:r>
              <a:rPr lang="en-CA" dirty="0"/>
              <a:t> object will be related to </a:t>
            </a:r>
            <a:r>
              <a:rPr lang="en-CA" b="1" dirty="0"/>
              <a:t>one or zero </a:t>
            </a:r>
            <a:r>
              <a:rPr lang="en-CA" dirty="0" err="1"/>
              <a:t>OHIPAccount</a:t>
            </a:r>
            <a:r>
              <a:rPr lang="en-CA" dirty="0"/>
              <a:t> objects.</a:t>
            </a:r>
          </a:p>
          <a:p>
            <a:r>
              <a:rPr lang="en-CA" dirty="0"/>
              <a:t> The name “insured by” tells us what the relationship is. To name associations it is best to use a verb or verb phrase.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55EE4-5ADD-4FDF-9B08-6A2D3011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92" y="1254256"/>
            <a:ext cx="7335580" cy="24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9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3AD9-EE3F-46F4-BFDF-BA281E1A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 Denoting Reference Attributes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E9D1-9BB9-44A0-BC9B-CB30517F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3640"/>
            <a:ext cx="10515600" cy="287923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</a:t>
            </a:r>
            <a:r>
              <a:rPr lang="en-CA" dirty="0" err="1"/>
              <a:t>onsider</a:t>
            </a:r>
            <a:r>
              <a:rPr lang="en-CA" dirty="0"/>
              <a:t> this scenario: in a doctor’s office, the receptionist scans the patient’s OHIP card; the patient’s name appears on the screen.</a:t>
            </a:r>
          </a:p>
          <a:p>
            <a:pPr lvl="0"/>
            <a:r>
              <a:rPr lang="en-US" dirty="0"/>
              <a:t>I</a:t>
            </a:r>
            <a:r>
              <a:rPr lang="en-CA" dirty="0"/>
              <a:t>f we assume the OHIP card is attached to an OHIP Account then we know that the account refers to one Ontario Resident – we already see this in the association, but a reference attribute defines how we access this information.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55EE4-5ADD-4FDF-9B08-6A2D3011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92" y="1254256"/>
            <a:ext cx="7335580" cy="24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1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3AD9-EE3F-46F4-BFDF-BA281E1A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 Denoting Reference Attributes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E9D1-9BB9-44A0-BC9B-CB30517F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0722"/>
            <a:ext cx="10515600" cy="272215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The attribute “</a:t>
            </a:r>
            <a:r>
              <a:rPr lang="en-US" dirty="0" err="1"/>
              <a:t>ontResident</a:t>
            </a:r>
            <a:r>
              <a:rPr lang="en-US" dirty="0"/>
              <a:t>” is defined as an instance of the class </a:t>
            </a:r>
            <a:r>
              <a:rPr lang="en-US" dirty="0" err="1"/>
              <a:t>OntarioResident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UML we can see this in the attribute properties—the type is defined as </a:t>
            </a:r>
            <a:r>
              <a:rPr lang="en-US" dirty="0" err="1"/>
              <a:t>OntarioResident</a:t>
            </a:r>
            <a:endParaRPr lang="en-US" dirty="0"/>
          </a:p>
          <a:p>
            <a:pPr lvl="0"/>
            <a:r>
              <a:rPr lang="en-US" dirty="0"/>
              <a:t>In the model above we see that we can access the attributes (and operations) of </a:t>
            </a:r>
            <a:r>
              <a:rPr lang="en-US" dirty="0" err="1"/>
              <a:t>OntarioResident</a:t>
            </a:r>
            <a:r>
              <a:rPr lang="en-US" dirty="0"/>
              <a:t> through </a:t>
            </a:r>
            <a:r>
              <a:rPr lang="en-US" dirty="0" err="1"/>
              <a:t>ontResident</a:t>
            </a:r>
            <a:r>
              <a:rPr lang="en-US" dirty="0"/>
              <a:t>. The reference attribute defines how we navigate this association.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6EECD-AEBB-4C8A-B885-4BDD44A2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87" y="1456293"/>
            <a:ext cx="7123690" cy="21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9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7EF8-08AB-42EA-8B16-5C60219C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attributes as 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8FFE-42FB-46C5-A365-6B9C549D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9867"/>
            <a:ext cx="10515600" cy="1594802"/>
          </a:xfrm>
        </p:spPr>
        <p:txBody>
          <a:bodyPr>
            <a:normAutofit/>
          </a:bodyPr>
          <a:lstStyle/>
          <a:p>
            <a:r>
              <a:rPr lang="en-US" dirty="0"/>
              <a:t>Consider this “display plant product” scenario: The user selects a plant, the system displays all plant data including all categories that the plant is part of and all the </a:t>
            </a:r>
            <a:r>
              <a:rPr lang="en-US" dirty="0" err="1"/>
              <a:t>colours</a:t>
            </a:r>
            <a:r>
              <a:rPr lang="en-US" dirty="0"/>
              <a:t> of the blooms.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E88DA-A754-4C44-A179-18535E00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702" y="1205547"/>
            <a:ext cx="7617778" cy="28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5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7EF8-08AB-42EA-8B16-5C60219C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US" dirty="0"/>
              <a:t>Reference Attributes as 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8FFE-42FB-46C5-A365-6B9C549D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2160"/>
            <a:ext cx="10515600" cy="159480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want to use </a:t>
            </a:r>
            <a:r>
              <a:rPr lang="en-US" dirty="0" err="1"/>
              <a:t>PlantCategory</a:t>
            </a:r>
            <a:r>
              <a:rPr lang="en-US" dirty="0"/>
              <a:t> and </a:t>
            </a:r>
            <a:r>
              <a:rPr lang="en-US" dirty="0" err="1"/>
              <a:t>Colour</a:t>
            </a:r>
            <a:r>
              <a:rPr lang="en-US" dirty="0"/>
              <a:t> as reference attributes to show how we navigate the associations but we have more than one of each.</a:t>
            </a:r>
          </a:p>
          <a:p>
            <a:r>
              <a:rPr lang="en-US" dirty="0"/>
              <a:t>To denote this multiple reference attribute relationship we use the term SET:</a:t>
            </a:r>
          </a:p>
          <a:p>
            <a:pPr lvl="1"/>
            <a:r>
              <a:rPr lang="en-US" dirty="0" err="1"/>
              <a:t>categorySet:PlantCategory</a:t>
            </a:r>
            <a:endParaRPr lang="en-US" dirty="0"/>
          </a:p>
          <a:p>
            <a:pPr lvl="1"/>
            <a:r>
              <a:rPr lang="en-US" dirty="0" err="1"/>
              <a:t>colourSet:Colour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26A98-CC54-43A9-8754-2CDF87AF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17" y="1303209"/>
            <a:ext cx="7878430" cy="289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7EF8-08AB-42EA-8B16-5C60219C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US" dirty="0"/>
              <a:t>Reference Attributes as 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8FFE-42FB-46C5-A365-6B9C549D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2160"/>
            <a:ext cx="10515600" cy="1594802"/>
          </a:xfrm>
        </p:spPr>
        <p:txBody>
          <a:bodyPr>
            <a:normAutofit/>
          </a:bodyPr>
          <a:lstStyle/>
          <a:p>
            <a:r>
              <a:rPr lang="en-US" dirty="0"/>
              <a:t>We now have a way of accessing category name for each category that the plant is part of  and </a:t>
            </a:r>
            <a:r>
              <a:rPr lang="en-US" dirty="0" err="1"/>
              <a:t>colour</a:t>
            </a:r>
            <a:r>
              <a:rPr lang="en-US" dirty="0"/>
              <a:t> name for each </a:t>
            </a:r>
            <a:r>
              <a:rPr lang="en-US" dirty="0" err="1"/>
              <a:t>colour</a:t>
            </a:r>
            <a:r>
              <a:rPr lang="en-US" dirty="0"/>
              <a:t> of the plant blooms.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26A98-CC54-43A9-8754-2CDF87AF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17" y="1303209"/>
            <a:ext cx="7878430" cy="289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9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868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Associations</vt:lpstr>
      <vt:lpstr>Domain Model Relationships</vt:lpstr>
      <vt:lpstr>When do we use Associations?</vt:lpstr>
      <vt:lpstr>Drawing Associations</vt:lpstr>
      <vt:lpstr>Associations Denoting Reference Attributes</vt:lpstr>
      <vt:lpstr>Associations Denoting Reference Attributes</vt:lpstr>
      <vt:lpstr>Reference attributes as sets</vt:lpstr>
      <vt:lpstr>Reference Attributes as sets</vt:lpstr>
      <vt:lpstr>Reference Attributes as sets</vt:lpstr>
      <vt:lpstr>Reference Attributes to navigate Multiple Associations</vt:lpstr>
      <vt:lpstr>In-Class Exercises</vt:lpstr>
      <vt:lpstr>Exercise 1</vt:lpstr>
      <vt:lpstr>Exercise 2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Czegel</dc:creator>
  <cp:lastModifiedBy>Cindy Laurin</cp:lastModifiedBy>
  <cp:revision>3</cp:revision>
  <dcterms:created xsi:type="dcterms:W3CDTF">2018-09-02T19:45:22Z</dcterms:created>
  <dcterms:modified xsi:type="dcterms:W3CDTF">2020-01-23T18:53:09Z</dcterms:modified>
</cp:coreProperties>
</file>