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66" r:id="rId4"/>
    <p:sldId id="268" r:id="rId5"/>
    <p:sldId id="265"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39" d="100"/>
          <a:sy n="39" d="100"/>
        </p:scale>
        <p:origin x="5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50EADAE-5FA0-4BF5-840A-FC92E670F90D}"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1066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50EADAE-5FA0-4BF5-840A-FC92E670F90D}"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37261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50EADAE-5FA0-4BF5-840A-FC92E670F90D}"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10467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50EADAE-5FA0-4BF5-840A-FC92E670F90D}"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0565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0EADAE-5FA0-4BF5-840A-FC92E670F90D}"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42498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50EADAE-5FA0-4BF5-840A-FC92E670F90D}"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161861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50EADAE-5FA0-4BF5-840A-FC92E670F90D}" type="datetimeFigureOut">
              <a:rPr lang="en-CA" smtClean="0"/>
              <a:t>2020-01-19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92541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50EADAE-5FA0-4BF5-840A-FC92E670F90D}" type="datetimeFigureOut">
              <a:rPr lang="en-CA" smtClean="0"/>
              <a:t>2020-01-19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295268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EADAE-5FA0-4BF5-840A-FC92E670F90D}" type="datetimeFigureOut">
              <a:rPr lang="en-CA" smtClean="0"/>
              <a:t>2020-01-19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42802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0EADAE-5FA0-4BF5-840A-FC92E670F90D}"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11173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0EADAE-5FA0-4BF5-840A-FC92E670F90D}"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B2F87C-B251-43A7-A154-0C29DF8B3881}" type="slidenum">
              <a:rPr lang="en-CA" smtClean="0"/>
              <a:t>‹#›</a:t>
            </a:fld>
            <a:endParaRPr lang="en-CA"/>
          </a:p>
        </p:txBody>
      </p:sp>
    </p:spTree>
    <p:extLst>
      <p:ext uri="{BB962C8B-B14F-4D97-AF65-F5344CB8AC3E}">
        <p14:creationId xmlns:p14="http://schemas.microsoft.com/office/powerpoint/2010/main" val="31808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EADAE-5FA0-4BF5-840A-FC92E670F90D}" type="datetimeFigureOut">
              <a:rPr lang="en-CA" smtClean="0"/>
              <a:t>2020-01-19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2F87C-B251-43A7-A154-0C29DF8B3881}" type="slidenum">
              <a:rPr lang="en-CA" smtClean="0"/>
              <a:t>‹#›</a:t>
            </a:fld>
            <a:endParaRPr lang="en-CA"/>
          </a:p>
        </p:txBody>
      </p:sp>
    </p:spTree>
    <p:extLst>
      <p:ext uri="{BB962C8B-B14F-4D97-AF65-F5344CB8AC3E}">
        <p14:creationId xmlns:p14="http://schemas.microsoft.com/office/powerpoint/2010/main" val="93813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8BF1C3-5FA0-4B3A-B9F0-D037DEE14E49}"/>
              </a:ext>
            </a:extLst>
          </p:cNvPr>
          <p:cNvSpPr/>
          <p:nvPr/>
        </p:nvSpPr>
        <p:spPr>
          <a:xfrm>
            <a:off x="800100" y="1891437"/>
            <a:ext cx="9029700" cy="1631216"/>
          </a:xfrm>
          <a:prstGeom prst="rect">
            <a:avLst/>
          </a:prstGeom>
        </p:spPr>
        <p:txBody>
          <a:bodyPr wrap="square">
            <a:spAutoFit/>
          </a:bodyPr>
          <a:lstStyle/>
          <a:p>
            <a:pPr lvl="0">
              <a:spcBef>
                <a:spcPts val="1000"/>
              </a:spcBef>
              <a:spcAft>
                <a:spcPts val="0"/>
              </a:spcAft>
            </a:pPr>
            <a:r>
              <a:rPr lang="en-CA" sz="20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1: Help Desk</a:t>
            </a:r>
          </a:p>
          <a:p>
            <a:pPr>
              <a:spcAft>
                <a:spcPts val="0"/>
              </a:spcAft>
            </a:pPr>
            <a:r>
              <a:rPr lang="en-CA" sz="2000" dirty="0">
                <a:latin typeface="Calibri" panose="020F0502020204030204" pitchFamily="34" charset="0"/>
                <a:ea typeface="Calibri" panose="020F0502020204030204" pitchFamily="34" charset="0"/>
                <a:cs typeface="Times New Roman" panose="02020603050405020304" pitchFamily="18" charset="0"/>
              </a:rPr>
              <a:t>A customer calls in to the help desk to report a problem. The help desk operator creates a problem ticket for the problem including date logged and problem description. The system assigns a problem ticket number and the operator gives that number to the customer over the phone.</a:t>
            </a:r>
          </a:p>
        </p:txBody>
      </p:sp>
      <p:sp>
        <p:nvSpPr>
          <p:cNvPr id="6" name="TextBox 5">
            <a:extLst>
              <a:ext uri="{FF2B5EF4-FFF2-40B4-BE49-F238E27FC236}">
                <a16:creationId xmlns:a16="http://schemas.microsoft.com/office/drawing/2014/main" id="{1A733341-03A0-4F12-880A-74C5B25388B1}"/>
              </a:ext>
            </a:extLst>
          </p:cNvPr>
          <p:cNvSpPr txBox="1"/>
          <p:nvPr/>
        </p:nvSpPr>
        <p:spPr>
          <a:xfrm>
            <a:off x="800100" y="766718"/>
            <a:ext cx="8877300" cy="954107"/>
          </a:xfrm>
          <a:prstGeom prst="rect">
            <a:avLst/>
          </a:prstGeom>
          <a:noFill/>
        </p:spPr>
        <p:txBody>
          <a:bodyPr wrap="square" rtlCol="0">
            <a:spAutoFit/>
          </a:bodyPr>
          <a:lstStyle/>
          <a:p>
            <a:r>
              <a:rPr lang="en-US" sz="2800" dirty="0"/>
              <a:t>Identify the classes and attributes in the following written </a:t>
            </a:r>
            <a:r>
              <a:rPr lang="en-US" sz="2800" dirty="0" smtClean="0"/>
              <a:t>descriptions and create a class diagram</a:t>
            </a:r>
            <a:endParaRPr lang="en-CA" sz="2800" dirty="0"/>
          </a:p>
        </p:txBody>
      </p:sp>
    </p:spTree>
    <p:extLst>
      <p:ext uri="{BB962C8B-B14F-4D97-AF65-F5344CB8AC3E}">
        <p14:creationId xmlns:p14="http://schemas.microsoft.com/office/powerpoint/2010/main" val="286804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8BF1C3-5FA0-4B3A-B9F0-D037DEE14E49}"/>
              </a:ext>
            </a:extLst>
          </p:cNvPr>
          <p:cNvSpPr/>
          <p:nvPr/>
        </p:nvSpPr>
        <p:spPr>
          <a:xfrm>
            <a:off x="800100" y="1891437"/>
            <a:ext cx="9029700" cy="1631216"/>
          </a:xfrm>
          <a:prstGeom prst="rect">
            <a:avLst/>
          </a:prstGeom>
        </p:spPr>
        <p:txBody>
          <a:bodyPr wrap="square">
            <a:spAutoFit/>
          </a:bodyPr>
          <a:lstStyle/>
          <a:p>
            <a:pPr lvl="0">
              <a:spcBef>
                <a:spcPts val="1000"/>
              </a:spcBef>
              <a:spcAft>
                <a:spcPts val="0"/>
              </a:spcAft>
            </a:pPr>
            <a:r>
              <a:rPr lang="en-CA" sz="20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1: Help Desk</a:t>
            </a:r>
          </a:p>
          <a:p>
            <a:pPr>
              <a:spcAft>
                <a:spcPts val="0"/>
              </a:spcAft>
            </a:pPr>
            <a:r>
              <a:rPr lang="en-CA" sz="2000" dirty="0">
                <a:latin typeface="Calibri" panose="020F0502020204030204" pitchFamily="34" charset="0"/>
                <a:ea typeface="Calibri" panose="020F0502020204030204" pitchFamily="34" charset="0"/>
                <a:cs typeface="Times New Roman" panose="02020603050405020304" pitchFamily="18" charset="0"/>
              </a:rPr>
              <a:t>A </a:t>
            </a:r>
            <a:r>
              <a:rPr lang="en-CA" sz="2000" u="sng" dirty="0">
                <a:latin typeface="Calibri" panose="020F0502020204030204" pitchFamily="34" charset="0"/>
                <a:ea typeface="Calibri" panose="020F0502020204030204" pitchFamily="34" charset="0"/>
                <a:cs typeface="Times New Roman" panose="02020603050405020304" pitchFamily="18" charset="0"/>
              </a:rPr>
              <a:t>customer</a:t>
            </a:r>
            <a:r>
              <a:rPr lang="en-CA" sz="2000" dirty="0">
                <a:latin typeface="Calibri" panose="020F0502020204030204" pitchFamily="34" charset="0"/>
                <a:ea typeface="Calibri" panose="020F0502020204030204" pitchFamily="34" charset="0"/>
                <a:cs typeface="Times New Roman" panose="02020603050405020304" pitchFamily="18" charset="0"/>
              </a:rPr>
              <a:t> calls in to the help desk to report a problem. The help desk operator creates a </a:t>
            </a:r>
            <a:r>
              <a:rPr lang="en-CA" sz="2000" u="sng" dirty="0">
                <a:latin typeface="Calibri" panose="020F0502020204030204" pitchFamily="34" charset="0"/>
                <a:ea typeface="Calibri" panose="020F0502020204030204" pitchFamily="34" charset="0"/>
                <a:cs typeface="Times New Roman" panose="02020603050405020304" pitchFamily="18" charset="0"/>
              </a:rPr>
              <a:t>problem ticket </a:t>
            </a:r>
            <a:r>
              <a:rPr lang="en-CA" sz="2000" dirty="0">
                <a:latin typeface="Calibri" panose="020F0502020204030204" pitchFamily="34" charset="0"/>
                <a:ea typeface="Calibri" panose="020F0502020204030204" pitchFamily="34" charset="0"/>
                <a:cs typeface="Times New Roman" panose="02020603050405020304" pitchFamily="18" charset="0"/>
              </a:rPr>
              <a:t>for the </a:t>
            </a:r>
            <a:r>
              <a:rPr lang="en-CA" sz="2000" u="sng" dirty="0">
                <a:latin typeface="Calibri" panose="020F0502020204030204" pitchFamily="34" charset="0"/>
                <a:ea typeface="Calibri" panose="020F0502020204030204" pitchFamily="34" charset="0"/>
                <a:cs typeface="Times New Roman" panose="02020603050405020304" pitchFamily="18" charset="0"/>
              </a:rPr>
              <a:t>problem</a:t>
            </a:r>
            <a:r>
              <a:rPr lang="en-CA" sz="2000" dirty="0">
                <a:latin typeface="Calibri" panose="020F0502020204030204" pitchFamily="34" charset="0"/>
                <a:ea typeface="Calibri" panose="020F0502020204030204" pitchFamily="34" charset="0"/>
                <a:cs typeface="Times New Roman" panose="02020603050405020304" pitchFamily="18" charset="0"/>
              </a:rPr>
              <a:t> including </a:t>
            </a:r>
            <a:r>
              <a:rPr lang="en-CA" sz="2000" u="sng" dirty="0">
                <a:latin typeface="Calibri" panose="020F0502020204030204" pitchFamily="34" charset="0"/>
                <a:ea typeface="Calibri" panose="020F0502020204030204" pitchFamily="34" charset="0"/>
                <a:cs typeface="Times New Roman" panose="02020603050405020304" pitchFamily="18" charset="0"/>
              </a:rPr>
              <a:t>date logged </a:t>
            </a:r>
            <a:r>
              <a:rPr lang="en-CA" sz="2000" dirty="0">
                <a:latin typeface="Calibri" panose="020F0502020204030204" pitchFamily="34" charset="0"/>
                <a:ea typeface="Calibri" panose="020F0502020204030204" pitchFamily="34" charset="0"/>
                <a:cs typeface="Times New Roman" panose="02020603050405020304" pitchFamily="18" charset="0"/>
              </a:rPr>
              <a:t>and </a:t>
            </a:r>
            <a:r>
              <a:rPr lang="en-CA" sz="2000" i="1" dirty="0">
                <a:latin typeface="Calibri" panose="020F0502020204030204" pitchFamily="34" charset="0"/>
                <a:ea typeface="Calibri" panose="020F0502020204030204" pitchFamily="34" charset="0"/>
                <a:cs typeface="Times New Roman" panose="02020603050405020304" pitchFamily="18" charset="0"/>
              </a:rPr>
              <a:t>problem </a:t>
            </a:r>
            <a:r>
              <a:rPr lang="en-CA" sz="2000" u="sng" dirty="0">
                <a:latin typeface="Calibri" panose="020F0502020204030204" pitchFamily="34" charset="0"/>
                <a:ea typeface="Calibri" panose="020F0502020204030204" pitchFamily="34" charset="0"/>
                <a:cs typeface="Times New Roman" panose="02020603050405020304" pitchFamily="18" charset="0"/>
              </a:rPr>
              <a:t>description</a:t>
            </a:r>
            <a:r>
              <a:rPr lang="en-CA" sz="2000" dirty="0">
                <a:latin typeface="Calibri" panose="020F0502020204030204" pitchFamily="34" charset="0"/>
                <a:ea typeface="Calibri" panose="020F0502020204030204" pitchFamily="34" charset="0"/>
                <a:cs typeface="Times New Roman" panose="02020603050405020304" pitchFamily="18" charset="0"/>
              </a:rPr>
              <a:t>. The system assigns a </a:t>
            </a:r>
            <a:r>
              <a:rPr lang="en-CA" sz="2000" u="sng" dirty="0">
                <a:latin typeface="Calibri" panose="020F0502020204030204" pitchFamily="34" charset="0"/>
                <a:ea typeface="Calibri" panose="020F0502020204030204" pitchFamily="34" charset="0"/>
                <a:cs typeface="Times New Roman" panose="02020603050405020304" pitchFamily="18" charset="0"/>
              </a:rPr>
              <a:t>problem ticket number </a:t>
            </a:r>
            <a:r>
              <a:rPr lang="en-CA" sz="2000" dirty="0">
                <a:latin typeface="Calibri" panose="020F0502020204030204" pitchFamily="34" charset="0"/>
                <a:ea typeface="Calibri" panose="020F0502020204030204" pitchFamily="34" charset="0"/>
                <a:cs typeface="Times New Roman" panose="02020603050405020304" pitchFamily="18" charset="0"/>
              </a:rPr>
              <a:t>and the operator gives that number to the </a:t>
            </a:r>
            <a:r>
              <a:rPr lang="en-CA" sz="2000" u="sng" dirty="0">
                <a:latin typeface="Calibri" panose="020F0502020204030204" pitchFamily="34" charset="0"/>
                <a:ea typeface="Calibri" panose="020F0502020204030204" pitchFamily="34" charset="0"/>
                <a:cs typeface="Times New Roman" panose="02020603050405020304" pitchFamily="18" charset="0"/>
              </a:rPr>
              <a:t>customer</a:t>
            </a:r>
            <a:r>
              <a:rPr lang="en-CA" sz="2000" dirty="0">
                <a:latin typeface="Calibri" panose="020F0502020204030204" pitchFamily="34" charset="0"/>
                <a:ea typeface="Calibri" panose="020F0502020204030204" pitchFamily="34" charset="0"/>
                <a:cs typeface="Times New Roman" panose="02020603050405020304" pitchFamily="18" charset="0"/>
              </a:rPr>
              <a:t> over the phone.</a:t>
            </a:r>
          </a:p>
        </p:txBody>
      </p:sp>
      <p:sp>
        <p:nvSpPr>
          <p:cNvPr id="6" name="TextBox 5">
            <a:extLst>
              <a:ext uri="{FF2B5EF4-FFF2-40B4-BE49-F238E27FC236}">
                <a16:creationId xmlns:a16="http://schemas.microsoft.com/office/drawing/2014/main" id="{1A733341-03A0-4F12-880A-74C5B25388B1}"/>
              </a:ext>
            </a:extLst>
          </p:cNvPr>
          <p:cNvSpPr txBox="1"/>
          <p:nvPr/>
        </p:nvSpPr>
        <p:spPr>
          <a:xfrm>
            <a:off x="800100" y="766718"/>
            <a:ext cx="8877300" cy="954107"/>
          </a:xfrm>
          <a:prstGeom prst="rect">
            <a:avLst/>
          </a:prstGeom>
          <a:noFill/>
        </p:spPr>
        <p:txBody>
          <a:bodyPr wrap="square" rtlCol="0">
            <a:spAutoFit/>
          </a:bodyPr>
          <a:lstStyle/>
          <a:p>
            <a:r>
              <a:rPr lang="en-US" sz="2800" dirty="0"/>
              <a:t>Identify the classes and attributes in the following written </a:t>
            </a:r>
            <a:r>
              <a:rPr lang="en-US" sz="2800" dirty="0" smtClean="0"/>
              <a:t>descriptions and create a class diagram</a:t>
            </a:r>
            <a:endParaRPr lang="en-CA" sz="2800" dirty="0"/>
          </a:p>
        </p:txBody>
      </p:sp>
    </p:spTree>
    <p:extLst>
      <p:ext uri="{BB962C8B-B14F-4D97-AF65-F5344CB8AC3E}">
        <p14:creationId xmlns:p14="http://schemas.microsoft.com/office/powerpoint/2010/main" val="417229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40E08A-04B5-4E6F-B155-5896208C0263}"/>
              </a:ext>
            </a:extLst>
          </p:cNvPr>
          <p:cNvSpPr/>
          <p:nvPr/>
        </p:nvSpPr>
        <p:spPr>
          <a:xfrm>
            <a:off x="720587" y="2019174"/>
            <a:ext cx="8877300" cy="2554545"/>
          </a:xfrm>
          <a:prstGeom prst="rect">
            <a:avLst/>
          </a:prstGeom>
        </p:spPr>
        <p:txBody>
          <a:bodyPr wrap="square">
            <a:spAutoFit/>
          </a:bodyPr>
          <a:lstStyle/>
          <a:p>
            <a:pPr lvl="0">
              <a:spcBef>
                <a:spcPts val="1000"/>
              </a:spcBef>
              <a:spcAft>
                <a:spcPts val="0"/>
              </a:spcAft>
            </a:pPr>
            <a:r>
              <a:rPr lang="en-CA" sz="20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2: Credit Card Payment</a:t>
            </a:r>
          </a:p>
          <a:p>
            <a:pPr>
              <a:spcAft>
                <a:spcPts val="0"/>
              </a:spcAft>
            </a:pPr>
            <a:r>
              <a:rPr lang="en-CA" sz="2000" dirty="0">
                <a:latin typeface="Calibri" panose="020F0502020204030204" pitchFamily="34" charset="0"/>
                <a:ea typeface="Calibri" panose="020F0502020204030204" pitchFamily="34" charset="0"/>
                <a:cs typeface="Times New Roman" panose="02020603050405020304" pitchFamily="18" charset="0"/>
              </a:rPr>
              <a:t>An online bank customer wants to use funds from a chequing account to make a payment toward a credit card balance. The customer enters the amount and requests a transfer of funds from the chequing account to the credit card account. The system deducts the amount entered from the chequing account and applies it to the credit card account. The balances of both the chequing account and credit card account are updated to reflect the new total. The system keeps the credit card transfer information including date and amount.</a:t>
            </a:r>
          </a:p>
        </p:txBody>
      </p:sp>
      <p:sp>
        <p:nvSpPr>
          <p:cNvPr id="6" name="TextBox 5">
            <a:extLst>
              <a:ext uri="{FF2B5EF4-FFF2-40B4-BE49-F238E27FC236}">
                <a16:creationId xmlns:a16="http://schemas.microsoft.com/office/drawing/2014/main" id="{1A733341-03A0-4F12-880A-74C5B25388B1}"/>
              </a:ext>
            </a:extLst>
          </p:cNvPr>
          <p:cNvSpPr txBox="1"/>
          <p:nvPr/>
        </p:nvSpPr>
        <p:spPr>
          <a:xfrm>
            <a:off x="800100" y="766718"/>
            <a:ext cx="8877300" cy="954107"/>
          </a:xfrm>
          <a:prstGeom prst="rect">
            <a:avLst/>
          </a:prstGeom>
          <a:noFill/>
        </p:spPr>
        <p:txBody>
          <a:bodyPr wrap="square" rtlCol="0">
            <a:spAutoFit/>
          </a:bodyPr>
          <a:lstStyle/>
          <a:p>
            <a:r>
              <a:rPr lang="en-US" sz="2800" dirty="0"/>
              <a:t>Identify the classes and attributes in the following written </a:t>
            </a:r>
            <a:r>
              <a:rPr lang="en-US" sz="2800" dirty="0" smtClean="0"/>
              <a:t>descriptions and create a class diagram</a:t>
            </a:r>
            <a:endParaRPr lang="en-CA" sz="2800" dirty="0"/>
          </a:p>
        </p:txBody>
      </p:sp>
    </p:spTree>
    <p:extLst>
      <p:ext uri="{BB962C8B-B14F-4D97-AF65-F5344CB8AC3E}">
        <p14:creationId xmlns:p14="http://schemas.microsoft.com/office/powerpoint/2010/main" val="355707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40E08A-04B5-4E6F-B155-5896208C0263}"/>
              </a:ext>
            </a:extLst>
          </p:cNvPr>
          <p:cNvSpPr/>
          <p:nvPr/>
        </p:nvSpPr>
        <p:spPr>
          <a:xfrm>
            <a:off x="720587" y="2019174"/>
            <a:ext cx="8877300" cy="2554545"/>
          </a:xfrm>
          <a:prstGeom prst="rect">
            <a:avLst/>
          </a:prstGeom>
        </p:spPr>
        <p:txBody>
          <a:bodyPr wrap="square">
            <a:spAutoFit/>
          </a:bodyPr>
          <a:lstStyle/>
          <a:p>
            <a:pPr lvl="0">
              <a:spcBef>
                <a:spcPts val="1000"/>
              </a:spcBef>
              <a:spcAft>
                <a:spcPts val="0"/>
              </a:spcAft>
            </a:pPr>
            <a:r>
              <a:rPr lang="en-CA" sz="20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2: Credit Card Payment</a:t>
            </a:r>
          </a:p>
          <a:p>
            <a:pPr>
              <a:spcAft>
                <a:spcPts val="0"/>
              </a:spcAft>
            </a:pPr>
            <a:r>
              <a:rPr lang="en-CA" sz="2000" dirty="0">
                <a:latin typeface="Calibri" panose="020F0502020204030204" pitchFamily="34" charset="0"/>
                <a:ea typeface="Calibri" panose="020F0502020204030204" pitchFamily="34" charset="0"/>
                <a:cs typeface="Times New Roman" panose="02020603050405020304" pitchFamily="18" charset="0"/>
              </a:rPr>
              <a:t>An online bank </a:t>
            </a:r>
            <a:r>
              <a:rPr lang="en-CA" sz="2000" u="sng" dirty="0">
                <a:latin typeface="Calibri" panose="020F0502020204030204" pitchFamily="34" charset="0"/>
                <a:ea typeface="Calibri" panose="020F0502020204030204" pitchFamily="34" charset="0"/>
                <a:cs typeface="Times New Roman" panose="02020603050405020304" pitchFamily="18" charset="0"/>
              </a:rPr>
              <a:t>customer</a:t>
            </a:r>
            <a:r>
              <a:rPr lang="en-CA" sz="2000" dirty="0">
                <a:latin typeface="Calibri" panose="020F0502020204030204" pitchFamily="34" charset="0"/>
                <a:ea typeface="Calibri" panose="020F0502020204030204" pitchFamily="34" charset="0"/>
                <a:cs typeface="Times New Roman" panose="02020603050405020304" pitchFamily="18" charset="0"/>
              </a:rPr>
              <a:t> wants to use </a:t>
            </a:r>
            <a:r>
              <a:rPr lang="en-CA" sz="2000" u="sng" dirty="0">
                <a:latin typeface="Calibri" panose="020F0502020204030204" pitchFamily="34" charset="0"/>
                <a:ea typeface="Calibri" panose="020F0502020204030204" pitchFamily="34" charset="0"/>
                <a:cs typeface="Times New Roman" panose="02020603050405020304" pitchFamily="18" charset="0"/>
              </a:rPr>
              <a:t>funds</a:t>
            </a:r>
            <a:r>
              <a:rPr lang="en-CA" sz="2000" dirty="0">
                <a:latin typeface="Calibri" panose="020F0502020204030204" pitchFamily="34" charset="0"/>
                <a:ea typeface="Calibri" panose="020F0502020204030204" pitchFamily="34" charset="0"/>
                <a:cs typeface="Times New Roman" panose="02020603050405020304" pitchFamily="18" charset="0"/>
              </a:rPr>
              <a:t> from a </a:t>
            </a:r>
            <a:r>
              <a:rPr lang="en-CA" sz="2000" u="sng" dirty="0">
                <a:latin typeface="Calibri" panose="020F0502020204030204" pitchFamily="34" charset="0"/>
                <a:ea typeface="Calibri" panose="020F0502020204030204" pitchFamily="34" charset="0"/>
                <a:cs typeface="Times New Roman" panose="02020603050405020304" pitchFamily="18" charset="0"/>
              </a:rPr>
              <a:t>chequing account </a:t>
            </a:r>
            <a:r>
              <a:rPr lang="en-CA" sz="2000" dirty="0">
                <a:latin typeface="Calibri" panose="020F0502020204030204" pitchFamily="34" charset="0"/>
                <a:ea typeface="Calibri" panose="020F0502020204030204" pitchFamily="34" charset="0"/>
                <a:cs typeface="Times New Roman" panose="02020603050405020304" pitchFamily="18" charset="0"/>
              </a:rPr>
              <a:t>to make a payment toward a credit card balance. The customer enters </a:t>
            </a:r>
            <a:r>
              <a:rPr lang="en-CA" sz="2000" u="sng" dirty="0">
                <a:latin typeface="Calibri" panose="020F0502020204030204" pitchFamily="34" charset="0"/>
                <a:ea typeface="Calibri" panose="020F0502020204030204" pitchFamily="34" charset="0"/>
                <a:cs typeface="Times New Roman" panose="02020603050405020304" pitchFamily="18" charset="0"/>
              </a:rPr>
              <a:t>the amount </a:t>
            </a:r>
            <a:r>
              <a:rPr lang="en-CA" sz="2000" dirty="0">
                <a:latin typeface="Calibri" panose="020F0502020204030204" pitchFamily="34" charset="0"/>
                <a:ea typeface="Calibri" panose="020F0502020204030204" pitchFamily="34" charset="0"/>
                <a:cs typeface="Times New Roman" panose="02020603050405020304" pitchFamily="18" charset="0"/>
              </a:rPr>
              <a:t>and requests a transfer of funds from the chequing account to the </a:t>
            </a:r>
            <a:r>
              <a:rPr lang="en-CA" sz="2000" u="sng" dirty="0">
                <a:latin typeface="Calibri" panose="020F0502020204030204" pitchFamily="34" charset="0"/>
                <a:ea typeface="Calibri" panose="020F0502020204030204" pitchFamily="34" charset="0"/>
                <a:cs typeface="Times New Roman" panose="02020603050405020304" pitchFamily="18" charset="0"/>
              </a:rPr>
              <a:t>credit card account</a:t>
            </a:r>
            <a:r>
              <a:rPr lang="en-CA" sz="2000" dirty="0">
                <a:latin typeface="Calibri" panose="020F0502020204030204" pitchFamily="34" charset="0"/>
                <a:ea typeface="Calibri" panose="020F0502020204030204" pitchFamily="34" charset="0"/>
                <a:cs typeface="Times New Roman" panose="02020603050405020304" pitchFamily="18" charset="0"/>
              </a:rPr>
              <a:t>. The system deducts the amount entered from the chequing account and applies it to the credit card account. The </a:t>
            </a:r>
            <a:r>
              <a:rPr lang="en-CA" sz="2000" u="sng" dirty="0">
                <a:latin typeface="Calibri" panose="020F0502020204030204" pitchFamily="34" charset="0"/>
                <a:ea typeface="Calibri" panose="020F0502020204030204" pitchFamily="34" charset="0"/>
                <a:cs typeface="Times New Roman" panose="02020603050405020304" pitchFamily="18" charset="0"/>
              </a:rPr>
              <a:t>balances</a:t>
            </a:r>
            <a:r>
              <a:rPr lang="en-CA" sz="2000" dirty="0">
                <a:latin typeface="Calibri" panose="020F0502020204030204" pitchFamily="34" charset="0"/>
                <a:ea typeface="Calibri" panose="020F0502020204030204" pitchFamily="34" charset="0"/>
                <a:cs typeface="Times New Roman" panose="02020603050405020304" pitchFamily="18" charset="0"/>
              </a:rPr>
              <a:t> of both the chequing account and credit card account are updated to reflect the new total. The system keeps the credit card </a:t>
            </a:r>
            <a:r>
              <a:rPr lang="en-CA" sz="2000" u="sng" dirty="0">
                <a:latin typeface="Calibri" panose="020F0502020204030204" pitchFamily="34" charset="0"/>
                <a:ea typeface="Calibri" panose="020F0502020204030204" pitchFamily="34" charset="0"/>
                <a:cs typeface="Times New Roman" panose="02020603050405020304" pitchFamily="18" charset="0"/>
              </a:rPr>
              <a:t>transfer information </a:t>
            </a:r>
            <a:r>
              <a:rPr lang="en-CA" sz="2000" dirty="0">
                <a:latin typeface="Calibri" panose="020F0502020204030204" pitchFamily="34" charset="0"/>
                <a:ea typeface="Calibri" panose="020F0502020204030204" pitchFamily="34" charset="0"/>
                <a:cs typeface="Times New Roman" panose="02020603050405020304" pitchFamily="18" charset="0"/>
              </a:rPr>
              <a:t>including date and amount.</a:t>
            </a:r>
          </a:p>
        </p:txBody>
      </p:sp>
      <p:sp>
        <p:nvSpPr>
          <p:cNvPr id="6" name="TextBox 5">
            <a:extLst>
              <a:ext uri="{FF2B5EF4-FFF2-40B4-BE49-F238E27FC236}">
                <a16:creationId xmlns:a16="http://schemas.microsoft.com/office/drawing/2014/main" id="{1A733341-03A0-4F12-880A-74C5B25388B1}"/>
              </a:ext>
            </a:extLst>
          </p:cNvPr>
          <p:cNvSpPr txBox="1"/>
          <p:nvPr/>
        </p:nvSpPr>
        <p:spPr>
          <a:xfrm>
            <a:off x="800100" y="766718"/>
            <a:ext cx="8877300" cy="954107"/>
          </a:xfrm>
          <a:prstGeom prst="rect">
            <a:avLst/>
          </a:prstGeom>
          <a:noFill/>
        </p:spPr>
        <p:txBody>
          <a:bodyPr wrap="square" rtlCol="0">
            <a:spAutoFit/>
          </a:bodyPr>
          <a:lstStyle/>
          <a:p>
            <a:r>
              <a:rPr lang="en-US" sz="2800" dirty="0"/>
              <a:t>Identify the classes and attributes in the following written </a:t>
            </a:r>
            <a:r>
              <a:rPr lang="en-US" sz="2800" dirty="0" smtClean="0"/>
              <a:t>descriptions and create a class diagram</a:t>
            </a:r>
            <a:endParaRPr lang="en-CA" sz="2800" dirty="0"/>
          </a:p>
        </p:txBody>
      </p:sp>
    </p:spTree>
    <p:extLst>
      <p:ext uri="{BB962C8B-B14F-4D97-AF65-F5344CB8AC3E}">
        <p14:creationId xmlns:p14="http://schemas.microsoft.com/office/powerpoint/2010/main" val="143383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7CDDD0-31E7-49BB-B0A4-1C77FBF6AB7E}"/>
              </a:ext>
            </a:extLst>
          </p:cNvPr>
          <p:cNvGraphicFramePr>
            <a:graphicFrameLocks noGrp="1"/>
          </p:cNvGraphicFramePr>
          <p:nvPr>
            <p:extLst/>
          </p:nvPr>
        </p:nvGraphicFramePr>
        <p:xfrm>
          <a:off x="913438" y="1357432"/>
          <a:ext cx="10173662" cy="4808899"/>
        </p:xfrm>
        <a:graphic>
          <a:graphicData uri="http://schemas.openxmlformats.org/drawingml/2006/table">
            <a:tbl>
              <a:tblPr firstRow="1" firstCol="1" bandRow="1">
                <a:tableStyleId>{5C22544A-7EE6-4342-B048-85BDC9FD1C3A}</a:tableStyleId>
              </a:tblPr>
              <a:tblGrid>
                <a:gridCol w="4114862">
                  <a:extLst>
                    <a:ext uri="{9D8B030D-6E8A-4147-A177-3AD203B41FA5}">
                      <a16:colId xmlns:a16="http://schemas.microsoft.com/office/drawing/2014/main" val="3690489854"/>
                    </a:ext>
                  </a:extLst>
                </a:gridCol>
                <a:gridCol w="6058800">
                  <a:extLst>
                    <a:ext uri="{9D8B030D-6E8A-4147-A177-3AD203B41FA5}">
                      <a16:colId xmlns:a16="http://schemas.microsoft.com/office/drawing/2014/main" val="1092836197"/>
                    </a:ext>
                  </a:extLst>
                </a:gridCol>
              </a:tblGrid>
              <a:tr h="242365">
                <a:tc>
                  <a:txBody>
                    <a:bodyPr/>
                    <a:lstStyle/>
                    <a:p>
                      <a:pPr>
                        <a:spcAft>
                          <a:spcPts val="0"/>
                        </a:spcAft>
                      </a:pPr>
                      <a:r>
                        <a:rPr lang="en-US" sz="1800" kern="1200" dirty="0">
                          <a:effectLst/>
                        </a:rPr>
                        <a:t>Actor (Writer)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System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68040495"/>
                  </a:ext>
                </a:extLst>
              </a:tr>
              <a:tr h="484031">
                <a:tc>
                  <a:txBody>
                    <a:bodyPr/>
                    <a:lstStyle/>
                    <a:p>
                      <a:pPr>
                        <a:spcAft>
                          <a:spcPts val="0"/>
                        </a:spcAft>
                      </a:pPr>
                      <a:r>
                        <a:rPr lang="en-US" sz="1800" kern="1200" dirty="0">
                          <a:effectLst/>
                        </a:rPr>
                        <a:t>Requests to submit article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a:effectLst/>
                        </a:rPr>
                        <a:t>Requests userID and password.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3749772458"/>
                  </a:ext>
                </a:extLst>
              </a:tr>
              <a:tr h="1111945">
                <a:tc>
                  <a:txBody>
                    <a:bodyPr/>
                    <a:lstStyle/>
                    <a:p>
                      <a:pPr>
                        <a:spcAft>
                          <a:spcPts val="0"/>
                        </a:spcAft>
                      </a:pPr>
                      <a:r>
                        <a:rPr lang="en-US" sz="1800" kern="1200" dirty="0">
                          <a:effectLst/>
                        </a:rPr>
                        <a:t>Enters </a:t>
                      </a:r>
                      <a:r>
                        <a:rPr lang="en-US" sz="1800" kern="1200" dirty="0" err="1">
                          <a:effectLst/>
                        </a:rPr>
                        <a:t>userID</a:t>
                      </a:r>
                      <a:r>
                        <a:rPr lang="en-US" sz="1800" kern="1200" dirty="0">
                          <a:effectLst/>
                        </a:rPr>
                        <a:t> and password.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a:effectLst/>
                        </a:rPr>
                        <a:t>Authenticates the writer successfully. </a:t>
                      </a:r>
                      <a:endParaRPr lang="en-CA" sz="1800">
                        <a:effectLst/>
                      </a:endParaRPr>
                    </a:p>
                    <a:p>
                      <a:pPr>
                        <a:spcAft>
                          <a:spcPts val="0"/>
                        </a:spcAft>
                      </a:pPr>
                      <a:r>
                        <a:rPr lang="en-US" sz="1800" kern="1200">
                          <a:effectLst/>
                        </a:rPr>
                        <a:t>Retrieves and displays a list of articles that the writer has submitted in the past. </a:t>
                      </a:r>
                      <a:endParaRPr lang="en-CA" sz="1800">
                        <a:effectLst/>
                      </a:endParaRPr>
                    </a:p>
                    <a:p>
                      <a:pPr>
                        <a:spcAft>
                          <a:spcPts val="0"/>
                        </a:spcAft>
                      </a:pPr>
                      <a:r>
                        <a:rPr lang="en-US" sz="1800" kern="1200">
                          <a:effectLst/>
                        </a:rPr>
                        <a:t>Requests title and content for the new article.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2769873150"/>
                  </a:ext>
                </a:extLst>
              </a:tr>
              <a:tr h="1480731">
                <a:tc>
                  <a:txBody>
                    <a:bodyPr/>
                    <a:lstStyle/>
                    <a:p>
                      <a:pPr>
                        <a:spcAft>
                          <a:spcPts val="0"/>
                        </a:spcAft>
                      </a:pPr>
                      <a:r>
                        <a:rPr lang="en-US" sz="1800" kern="1200">
                          <a:effectLst/>
                        </a:rPr>
                        <a:t>Enters article title. Copies in article content.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a:effectLst/>
                        </a:rPr>
                        <a:t>Sets the article submitted date to the current date, the article content to the entered content, the writer to the writer entering the content and saves the article. </a:t>
                      </a:r>
                      <a:endParaRPr lang="en-CA" sz="1800">
                        <a:effectLst/>
                      </a:endParaRPr>
                    </a:p>
                    <a:p>
                      <a:pPr>
                        <a:spcAft>
                          <a:spcPts val="0"/>
                        </a:spcAft>
                      </a:pPr>
                      <a:r>
                        <a:rPr lang="en-US" sz="1800" kern="1200">
                          <a:effectLst/>
                        </a:rPr>
                        <a:t>Requests entry of any other writers that worked on this article—displays a list of all writers.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4157938730"/>
                  </a:ext>
                </a:extLst>
              </a:tr>
              <a:tr h="726396">
                <a:tc>
                  <a:txBody>
                    <a:bodyPr/>
                    <a:lstStyle/>
                    <a:p>
                      <a:pPr>
                        <a:spcAft>
                          <a:spcPts val="0"/>
                        </a:spcAft>
                      </a:pPr>
                      <a:r>
                        <a:rPr lang="en-US" sz="1800" kern="1200">
                          <a:effectLst/>
                        </a:rPr>
                        <a:t>Selects a writer and requests to add.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a:effectLst/>
                        </a:rPr>
                        <a:t>Adds the writer to the article and saves.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212376193"/>
                  </a:ext>
                </a:extLst>
              </a:tr>
              <a:tr h="726396">
                <a:tc>
                  <a:txBody>
                    <a:bodyPr/>
                    <a:lstStyle/>
                    <a:p>
                      <a:pPr>
                        <a:spcAft>
                          <a:spcPts val="0"/>
                        </a:spcAft>
                      </a:pPr>
                      <a:r>
                        <a:rPr lang="en-US" sz="1800" kern="1200">
                          <a:effectLst/>
                        </a:rPr>
                        <a:t>Repeats the above row until done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Persists article and writer information to the database.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1482560381"/>
                  </a:ext>
                </a:extLst>
              </a:tr>
            </a:tbl>
          </a:graphicData>
        </a:graphic>
      </p:graphicFrame>
      <p:sp>
        <p:nvSpPr>
          <p:cNvPr id="4" name="Rectangle 3">
            <a:extLst>
              <a:ext uri="{FF2B5EF4-FFF2-40B4-BE49-F238E27FC236}">
                <a16:creationId xmlns:a16="http://schemas.microsoft.com/office/drawing/2014/main" id="{FE9E1220-DDB2-4C87-B3A8-306F4DCB1287}"/>
              </a:ext>
            </a:extLst>
          </p:cNvPr>
          <p:cNvSpPr/>
          <p:nvPr/>
        </p:nvSpPr>
        <p:spPr>
          <a:xfrm>
            <a:off x="1303020" y="894834"/>
            <a:ext cx="3501728" cy="369332"/>
          </a:xfrm>
          <a:prstGeom prst="rect">
            <a:avLst/>
          </a:prstGeom>
        </p:spPr>
        <p:txBody>
          <a:bodyPr wrap="none">
            <a:spAutoFit/>
          </a:bodyPr>
          <a:lstStyle/>
          <a:p>
            <a:pPr lvl="0">
              <a:spcBef>
                <a:spcPts val="1000"/>
              </a:spcBef>
              <a:spcAft>
                <a:spcPts val="0"/>
              </a:spcAft>
            </a:pPr>
            <a:r>
              <a:rPr lang="en-CA"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3: Writers and Articles</a:t>
            </a:r>
          </a:p>
        </p:txBody>
      </p:sp>
    </p:spTree>
    <p:extLst>
      <p:ext uri="{BB962C8B-B14F-4D97-AF65-F5344CB8AC3E}">
        <p14:creationId xmlns:p14="http://schemas.microsoft.com/office/powerpoint/2010/main" val="2096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7CDDD0-31E7-49BB-B0A4-1C77FBF6AB7E}"/>
              </a:ext>
            </a:extLst>
          </p:cNvPr>
          <p:cNvGraphicFramePr>
            <a:graphicFrameLocks noGrp="1"/>
          </p:cNvGraphicFramePr>
          <p:nvPr>
            <p:extLst>
              <p:ext uri="{D42A27DB-BD31-4B8C-83A1-F6EECF244321}">
                <p14:modId xmlns:p14="http://schemas.microsoft.com/office/powerpoint/2010/main" val="99869302"/>
              </p:ext>
            </p:extLst>
          </p:nvPr>
        </p:nvGraphicFramePr>
        <p:xfrm>
          <a:off x="913438" y="1357432"/>
          <a:ext cx="10173662" cy="4808899"/>
        </p:xfrm>
        <a:graphic>
          <a:graphicData uri="http://schemas.openxmlformats.org/drawingml/2006/table">
            <a:tbl>
              <a:tblPr firstRow="1" firstCol="1" bandRow="1">
                <a:tableStyleId>{5C22544A-7EE6-4342-B048-85BDC9FD1C3A}</a:tableStyleId>
              </a:tblPr>
              <a:tblGrid>
                <a:gridCol w="4114862">
                  <a:extLst>
                    <a:ext uri="{9D8B030D-6E8A-4147-A177-3AD203B41FA5}">
                      <a16:colId xmlns:a16="http://schemas.microsoft.com/office/drawing/2014/main" val="3690489854"/>
                    </a:ext>
                  </a:extLst>
                </a:gridCol>
                <a:gridCol w="6058800">
                  <a:extLst>
                    <a:ext uri="{9D8B030D-6E8A-4147-A177-3AD203B41FA5}">
                      <a16:colId xmlns:a16="http://schemas.microsoft.com/office/drawing/2014/main" val="1092836197"/>
                    </a:ext>
                  </a:extLst>
                </a:gridCol>
              </a:tblGrid>
              <a:tr h="242365">
                <a:tc>
                  <a:txBody>
                    <a:bodyPr/>
                    <a:lstStyle/>
                    <a:p>
                      <a:pPr>
                        <a:spcAft>
                          <a:spcPts val="0"/>
                        </a:spcAft>
                      </a:pPr>
                      <a:r>
                        <a:rPr lang="en-US" sz="1800" kern="1200" dirty="0">
                          <a:effectLst/>
                        </a:rPr>
                        <a:t>Actor (</a:t>
                      </a:r>
                      <a:r>
                        <a:rPr lang="en-US" sz="1800" u="sng" kern="1200" dirty="0">
                          <a:effectLst/>
                        </a:rPr>
                        <a:t>Writer</a:t>
                      </a:r>
                      <a:r>
                        <a:rPr lang="en-US" sz="1800" kern="12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System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68040495"/>
                  </a:ext>
                </a:extLst>
              </a:tr>
              <a:tr h="484031">
                <a:tc>
                  <a:txBody>
                    <a:bodyPr/>
                    <a:lstStyle/>
                    <a:p>
                      <a:pPr>
                        <a:spcAft>
                          <a:spcPts val="0"/>
                        </a:spcAft>
                      </a:pPr>
                      <a:r>
                        <a:rPr lang="en-US" sz="1800" kern="1200" dirty="0">
                          <a:effectLst/>
                        </a:rPr>
                        <a:t>Requests to submit </a:t>
                      </a:r>
                      <a:r>
                        <a:rPr lang="en-US" sz="1800" u="sng" kern="1200" dirty="0">
                          <a:effectLst/>
                        </a:rPr>
                        <a:t>article</a:t>
                      </a:r>
                      <a:r>
                        <a:rPr lang="en-US" sz="1800" kern="12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Requests </a:t>
                      </a:r>
                      <a:r>
                        <a:rPr lang="en-US" sz="1800" u="sng" kern="1200" dirty="0" err="1">
                          <a:effectLst/>
                        </a:rPr>
                        <a:t>userID</a:t>
                      </a:r>
                      <a:r>
                        <a:rPr lang="en-US" sz="1800" kern="1200" dirty="0">
                          <a:effectLst/>
                        </a:rPr>
                        <a:t> and </a:t>
                      </a:r>
                      <a:r>
                        <a:rPr lang="en-US" sz="1800" u="sng" kern="1200" dirty="0">
                          <a:effectLst/>
                        </a:rPr>
                        <a:t>password</a:t>
                      </a:r>
                      <a:r>
                        <a:rPr lang="en-US" sz="1800" kern="12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3749772458"/>
                  </a:ext>
                </a:extLst>
              </a:tr>
              <a:tr h="1111945">
                <a:tc>
                  <a:txBody>
                    <a:bodyPr/>
                    <a:lstStyle/>
                    <a:p>
                      <a:pPr>
                        <a:spcAft>
                          <a:spcPts val="0"/>
                        </a:spcAft>
                      </a:pPr>
                      <a:r>
                        <a:rPr lang="en-US" sz="1800" kern="1200" dirty="0">
                          <a:effectLst/>
                        </a:rPr>
                        <a:t>Enters </a:t>
                      </a:r>
                      <a:r>
                        <a:rPr lang="en-US" sz="1800" kern="1200" dirty="0" err="1">
                          <a:effectLst/>
                        </a:rPr>
                        <a:t>userID</a:t>
                      </a:r>
                      <a:r>
                        <a:rPr lang="en-US" sz="1800" kern="1200" dirty="0">
                          <a:effectLst/>
                        </a:rPr>
                        <a:t> and password.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Authenticates the writer successfully. </a:t>
                      </a:r>
                      <a:endParaRPr lang="en-CA" sz="1800" dirty="0">
                        <a:effectLst/>
                      </a:endParaRPr>
                    </a:p>
                    <a:p>
                      <a:pPr>
                        <a:spcAft>
                          <a:spcPts val="0"/>
                        </a:spcAft>
                      </a:pPr>
                      <a:r>
                        <a:rPr lang="en-US" sz="1800" kern="1200" dirty="0">
                          <a:effectLst/>
                        </a:rPr>
                        <a:t>Retrieves and </a:t>
                      </a:r>
                      <a:r>
                        <a:rPr lang="en-US" sz="1800" u="sng" kern="1200" dirty="0">
                          <a:effectLst/>
                        </a:rPr>
                        <a:t>displays a </a:t>
                      </a:r>
                      <a:r>
                        <a:rPr lang="en-US" sz="1800" u="sng" kern="1200" dirty="0" smtClean="0">
                          <a:effectLst/>
                        </a:rPr>
                        <a:t>list of articles </a:t>
                      </a:r>
                      <a:r>
                        <a:rPr lang="en-US" sz="1800" u="none" kern="1200" dirty="0" smtClean="0">
                          <a:effectLst/>
                        </a:rPr>
                        <a:t>that </a:t>
                      </a:r>
                      <a:r>
                        <a:rPr lang="en-US" sz="1800" u="none" kern="1200" dirty="0">
                          <a:effectLst/>
                        </a:rPr>
                        <a:t>the </a:t>
                      </a:r>
                      <a:r>
                        <a:rPr lang="en-US" sz="1800" u="none" kern="1200" dirty="0" smtClean="0">
                          <a:effectLst/>
                        </a:rPr>
                        <a:t>writer </a:t>
                      </a:r>
                      <a:r>
                        <a:rPr lang="en-US" sz="1800" u="none" kern="1200" dirty="0">
                          <a:effectLst/>
                        </a:rPr>
                        <a:t>has submitted in the past. </a:t>
                      </a:r>
                      <a:endParaRPr lang="en-CA" sz="1800" u="none" dirty="0">
                        <a:effectLst/>
                      </a:endParaRPr>
                    </a:p>
                    <a:p>
                      <a:pPr>
                        <a:spcAft>
                          <a:spcPts val="0"/>
                        </a:spcAft>
                      </a:pPr>
                      <a:r>
                        <a:rPr lang="en-US" sz="1800" kern="1200" dirty="0">
                          <a:effectLst/>
                        </a:rPr>
                        <a:t>Requests </a:t>
                      </a:r>
                      <a:r>
                        <a:rPr lang="en-US" sz="1800" u="sng" kern="1200" dirty="0">
                          <a:effectLst/>
                        </a:rPr>
                        <a:t>title and content for the new article</a:t>
                      </a:r>
                      <a:r>
                        <a:rPr lang="en-US" sz="1800" kern="12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2769873150"/>
                  </a:ext>
                </a:extLst>
              </a:tr>
              <a:tr h="1480731">
                <a:tc>
                  <a:txBody>
                    <a:bodyPr/>
                    <a:lstStyle/>
                    <a:p>
                      <a:pPr>
                        <a:spcAft>
                          <a:spcPts val="0"/>
                        </a:spcAft>
                      </a:pPr>
                      <a:r>
                        <a:rPr lang="en-US" sz="1800" kern="1200">
                          <a:effectLst/>
                        </a:rPr>
                        <a:t>Enters article title. Copies in article content.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Sets the </a:t>
                      </a:r>
                      <a:r>
                        <a:rPr lang="en-US" sz="1800" u="sng" kern="1200" dirty="0">
                          <a:effectLst/>
                        </a:rPr>
                        <a:t>article submitted date </a:t>
                      </a:r>
                      <a:r>
                        <a:rPr lang="en-US" sz="1800" kern="1200" dirty="0">
                          <a:effectLst/>
                        </a:rPr>
                        <a:t>to the current date, the article </a:t>
                      </a:r>
                      <a:r>
                        <a:rPr lang="en-US" sz="1800" u="sng" kern="1200" dirty="0">
                          <a:effectLst/>
                        </a:rPr>
                        <a:t>content</a:t>
                      </a:r>
                      <a:r>
                        <a:rPr lang="en-US" sz="1800" kern="1200" dirty="0">
                          <a:effectLst/>
                        </a:rPr>
                        <a:t> to the entered content, the writer to the </a:t>
                      </a:r>
                      <a:r>
                        <a:rPr lang="en-US" sz="1800" u="sng" kern="1200" dirty="0">
                          <a:effectLst/>
                        </a:rPr>
                        <a:t>writer entering the content</a:t>
                      </a:r>
                      <a:r>
                        <a:rPr lang="en-US" sz="1800" kern="1200" dirty="0">
                          <a:effectLst/>
                        </a:rPr>
                        <a:t> and saves the article. </a:t>
                      </a:r>
                      <a:endParaRPr lang="en-CA" sz="1800" dirty="0">
                        <a:effectLst/>
                      </a:endParaRPr>
                    </a:p>
                    <a:p>
                      <a:pPr>
                        <a:spcAft>
                          <a:spcPts val="0"/>
                        </a:spcAft>
                      </a:pPr>
                      <a:r>
                        <a:rPr lang="en-US" sz="1800" kern="1200" dirty="0">
                          <a:effectLst/>
                        </a:rPr>
                        <a:t>Requests entry of any </a:t>
                      </a:r>
                      <a:r>
                        <a:rPr lang="en-US" sz="1800" u="sng" kern="1200" dirty="0">
                          <a:effectLst/>
                        </a:rPr>
                        <a:t>other writers </a:t>
                      </a:r>
                      <a:r>
                        <a:rPr lang="en-US" sz="1800" kern="1200" dirty="0">
                          <a:effectLst/>
                        </a:rPr>
                        <a:t>that worked on this article—displays a list of all writers.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4157938730"/>
                  </a:ext>
                </a:extLst>
              </a:tr>
              <a:tr h="726396">
                <a:tc>
                  <a:txBody>
                    <a:bodyPr/>
                    <a:lstStyle/>
                    <a:p>
                      <a:pPr>
                        <a:spcAft>
                          <a:spcPts val="0"/>
                        </a:spcAft>
                      </a:pPr>
                      <a:r>
                        <a:rPr lang="en-US" sz="1800" kern="1200" dirty="0">
                          <a:effectLst/>
                        </a:rPr>
                        <a:t>Selects a </a:t>
                      </a:r>
                      <a:r>
                        <a:rPr lang="en-US" sz="1800" u="sng" kern="1200" dirty="0">
                          <a:effectLst/>
                        </a:rPr>
                        <a:t>writer</a:t>
                      </a:r>
                      <a:r>
                        <a:rPr lang="en-US" sz="1800" kern="1200" dirty="0">
                          <a:effectLst/>
                        </a:rPr>
                        <a:t> and requests to add.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Adds the </a:t>
                      </a:r>
                      <a:r>
                        <a:rPr lang="en-US" sz="1800" u="sng" kern="1200" dirty="0">
                          <a:effectLst/>
                        </a:rPr>
                        <a:t>writer</a:t>
                      </a:r>
                      <a:r>
                        <a:rPr lang="en-US" sz="1800" kern="1200" dirty="0">
                          <a:effectLst/>
                        </a:rPr>
                        <a:t> to the article and saves.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212376193"/>
                  </a:ext>
                </a:extLst>
              </a:tr>
              <a:tr h="726396">
                <a:tc>
                  <a:txBody>
                    <a:bodyPr/>
                    <a:lstStyle/>
                    <a:p>
                      <a:pPr>
                        <a:spcAft>
                          <a:spcPts val="0"/>
                        </a:spcAft>
                      </a:pPr>
                      <a:r>
                        <a:rPr lang="en-US" sz="1800" kern="1200">
                          <a:effectLst/>
                        </a:rPr>
                        <a:t>Repeats the above row until done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tc>
                  <a:txBody>
                    <a:bodyPr/>
                    <a:lstStyle/>
                    <a:p>
                      <a:pPr>
                        <a:spcAft>
                          <a:spcPts val="0"/>
                        </a:spcAft>
                      </a:pPr>
                      <a:r>
                        <a:rPr lang="en-US" sz="1800" kern="1200" dirty="0">
                          <a:effectLst/>
                        </a:rPr>
                        <a:t>Persists article and writer information to the database.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5080" marB="0"/>
                </a:tc>
                <a:extLst>
                  <a:ext uri="{0D108BD9-81ED-4DB2-BD59-A6C34878D82A}">
                    <a16:rowId xmlns:a16="http://schemas.microsoft.com/office/drawing/2014/main" val="1482560381"/>
                  </a:ext>
                </a:extLst>
              </a:tr>
            </a:tbl>
          </a:graphicData>
        </a:graphic>
      </p:graphicFrame>
      <p:sp>
        <p:nvSpPr>
          <p:cNvPr id="4" name="Rectangle 3">
            <a:extLst>
              <a:ext uri="{FF2B5EF4-FFF2-40B4-BE49-F238E27FC236}">
                <a16:creationId xmlns:a16="http://schemas.microsoft.com/office/drawing/2014/main" id="{FE9E1220-DDB2-4C87-B3A8-306F4DCB1287}"/>
              </a:ext>
            </a:extLst>
          </p:cNvPr>
          <p:cNvSpPr/>
          <p:nvPr/>
        </p:nvSpPr>
        <p:spPr>
          <a:xfrm>
            <a:off x="1303020" y="894834"/>
            <a:ext cx="3501728" cy="369332"/>
          </a:xfrm>
          <a:prstGeom prst="rect">
            <a:avLst/>
          </a:prstGeom>
        </p:spPr>
        <p:txBody>
          <a:bodyPr wrap="none">
            <a:spAutoFit/>
          </a:bodyPr>
          <a:lstStyle/>
          <a:p>
            <a:pPr lvl="0">
              <a:spcBef>
                <a:spcPts val="1000"/>
              </a:spcBef>
              <a:spcAft>
                <a:spcPts val="0"/>
              </a:spcAft>
            </a:pPr>
            <a:r>
              <a:rPr lang="en-CA"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Exercise 3: Writers and Articles</a:t>
            </a:r>
          </a:p>
        </p:txBody>
      </p:sp>
    </p:spTree>
    <p:extLst>
      <p:ext uri="{BB962C8B-B14F-4D97-AF65-F5344CB8AC3E}">
        <p14:creationId xmlns:p14="http://schemas.microsoft.com/office/powerpoint/2010/main" val="101985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660</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Seneca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Classes</dc:title>
  <dc:creator>Cindy Laurin</dc:creator>
  <cp:lastModifiedBy>Cindy Laurin</cp:lastModifiedBy>
  <cp:revision>14</cp:revision>
  <dcterms:created xsi:type="dcterms:W3CDTF">2020-01-03T17:59:43Z</dcterms:created>
  <dcterms:modified xsi:type="dcterms:W3CDTF">2020-01-19T15:14:01Z</dcterms:modified>
</cp:coreProperties>
</file>