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7" r:id="rId5"/>
    <p:sldId id="272" r:id="rId6"/>
    <p:sldId id="259" r:id="rId7"/>
    <p:sldId id="268" r:id="rId8"/>
    <p:sldId id="26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61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67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98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61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4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68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32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8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DAE-5FA0-4BF5-840A-FC92E670F90D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F87C-B251-43A7-A154-0C29DF8B38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1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715E-88E5-43A4-849B-B11B8E0E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Classes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40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2A44D0-6D11-4431-ABB1-A0A5F73C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or Attribute?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C3DFE52-980F-4232-8E9F-024AB65F4C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Primitive data type?</a:t>
            </a:r>
          </a:p>
          <a:p>
            <a:pPr lvl="1" eaLnBrk="1" hangingPunct="1"/>
            <a:r>
              <a:rPr lang="en-US" altLang="en-US" dirty="0"/>
              <a:t>Probably an attribute  </a:t>
            </a:r>
          </a:p>
          <a:p>
            <a:pPr lvl="1" eaLnBrk="1" hangingPunct="1"/>
            <a:r>
              <a:rPr lang="en-US" altLang="en-US" dirty="0"/>
              <a:t>e.g. Patient age is an integer; probably an attribute</a:t>
            </a:r>
          </a:p>
          <a:p>
            <a:pPr eaLnBrk="1" hangingPunct="1"/>
            <a:r>
              <a:rPr lang="en-US" altLang="en-US" dirty="0"/>
              <a:t>Complex, with perhaps its own attributes? </a:t>
            </a:r>
          </a:p>
          <a:p>
            <a:pPr lvl="1"/>
            <a:r>
              <a:rPr lang="en-US" altLang="en-US" dirty="0"/>
              <a:t>Could be a class</a:t>
            </a:r>
          </a:p>
          <a:p>
            <a:pPr lvl="1"/>
            <a:r>
              <a:rPr lang="en-US" altLang="en-US" dirty="0"/>
              <a:t>e.g. Address has number, street name, unit name, and so on</a:t>
            </a:r>
          </a:p>
          <a:p>
            <a:pPr eaLnBrk="1" hangingPunct="1"/>
            <a:r>
              <a:rPr lang="en-US" altLang="en-US" dirty="0"/>
              <a:t>Do we want to reuse it?</a:t>
            </a:r>
          </a:p>
          <a:p>
            <a:pPr lvl="1"/>
            <a:r>
              <a:rPr lang="en-US" altLang="en-US" dirty="0"/>
              <a:t>Could be a class</a:t>
            </a:r>
          </a:p>
          <a:p>
            <a:pPr lvl="1"/>
            <a:r>
              <a:rPr lang="en-US" altLang="en-US" dirty="0"/>
              <a:t>e.g. Address could be used across a system or systems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728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2A44D0-6D11-4431-ABB1-A0A5F73C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or Attribute? </a:t>
            </a:r>
            <a:r>
              <a:rPr lang="en-US" altLang="en-US" i="1" dirty="0"/>
              <a:t>(continued)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C3DFE52-980F-4232-8E9F-024AB65F4C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1806575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occurrences (even though each might be simple)?</a:t>
            </a:r>
          </a:p>
          <a:p>
            <a:pPr lvl="1"/>
            <a:r>
              <a:rPr lang="en-US" altLang="en-US" dirty="0"/>
              <a:t>Probably a class </a:t>
            </a:r>
          </a:p>
          <a:p>
            <a:pPr lvl="1"/>
            <a:r>
              <a:rPr lang="en-US" altLang="en-US" dirty="0"/>
              <a:t>e.g. a </a:t>
            </a:r>
            <a:r>
              <a:rPr lang="en-US" altLang="en-US" dirty="0" err="1"/>
              <a:t>PlantProduct</a:t>
            </a:r>
            <a:r>
              <a:rPr lang="en-US" altLang="en-US" dirty="0"/>
              <a:t> can have many </a:t>
            </a:r>
            <a:r>
              <a:rPr lang="en-US" altLang="en-US" dirty="0" err="1"/>
              <a:t>colours</a:t>
            </a:r>
            <a:r>
              <a:rPr lang="en-US" altLang="en-US" dirty="0"/>
              <a:t> of flowers. Each </a:t>
            </a:r>
            <a:r>
              <a:rPr lang="en-US" altLang="en-US" dirty="0" err="1"/>
              <a:t>colour</a:t>
            </a:r>
            <a:r>
              <a:rPr lang="en-US" altLang="en-US" dirty="0"/>
              <a:t> is just a string but a plant can have many of them.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50" y="3464027"/>
            <a:ext cx="6141014" cy="26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1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D8FC0C4-5A57-434B-8552-91639F4A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377E4C-B411-4DC1-B2EE-D0D32B01B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31620"/>
              </p:ext>
            </p:extLst>
          </p:nvPr>
        </p:nvGraphicFramePr>
        <p:xfrm>
          <a:off x="1053838" y="2413001"/>
          <a:ext cx="6551629" cy="34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63">
                  <a:extLst>
                    <a:ext uri="{9D8B030D-6E8A-4147-A177-3AD203B41FA5}">
                      <a16:colId xmlns:a16="http://schemas.microsoft.com/office/drawing/2014/main" val="1012283193"/>
                    </a:ext>
                  </a:extLst>
                </a:gridCol>
                <a:gridCol w="3844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7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Step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Actor (Manager)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System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u="none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 to view </a:t>
                      </a:r>
                      <a:r>
                        <a:rPr lang="en-US" sz="1800" u="none" baseline="0" dirty="0"/>
                        <a:t>plant categories</a:t>
                      </a:r>
                      <a:endParaRPr lang="en-US" sz="1800" u="none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</a:t>
                      </a:r>
                      <a:r>
                        <a:rPr lang="en-US" sz="1800" baseline="0" dirty="0"/>
                        <a:t> a list </a:t>
                      </a:r>
                      <a:r>
                        <a:rPr lang="en-US" sz="1800" u="none" baseline="0" dirty="0"/>
                        <a:t>of available categories—shows category name for each.</a:t>
                      </a:r>
                      <a:endParaRPr lang="en-US" sz="1800" u="none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29">
                <a:tc>
                  <a:txBody>
                    <a:bodyPr/>
                    <a:lstStyle/>
                    <a:p>
                      <a:r>
                        <a:rPr lang="en-US" sz="1800" u="none" dirty="0" smtClean="0"/>
                        <a:t>2</a:t>
                      </a:r>
                      <a:endParaRPr lang="en-US" sz="1800" u="none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u="none" dirty="0"/>
                        <a:t>Selects</a:t>
                      </a:r>
                      <a:r>
                        <a:rPr lang="en-US" sz="1800" u="none" baseline="0" dirty="0"/>
                        <a:t> a category</a:t>
                      </a:r>
                      <a:endParaRPr lang="en-US" sz="1800" u="none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u="none" dirty="0"/>
                        <a:t>Displays list</a:t>
                      </a:r>
                      <a:r>
                        <a:rPr lang="en-US" sz="1800" u="none" baseline="0" dirty="0"/>
                        <a:t> of plant products  in that category. For each shows name and short description</a:t>
                      </a:r>
                      <a:endParaRPr lang="en-US" sz="1800" u="none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497">
                <a:tc>
                  <a:txBody>
                    <a:bodyPr/>
                    <a:lstStyle/>
                    <a:p>
                      <a:r>
                        <a:rPr lang="en-US" sz="1800" u="none" dirty="0" smtClean="0"/>
                        <a:t>3</a:t>
                      </a:r>
                      <a:endParaRPr lang="en-US" sz="1800" u="none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u="none" dirty="0"/>
                        <a:t>Selects</a:t>
                      </a:r>
                      <a:r>
                        <a:rPr lang="en-US" sz="1800" u="none" baseline="0" dirty="0"/>
                        <a:t>  a plant product</a:t>
                      </a:r>
                      <a:endParaRPr lang="en-US" sz="1800" u="none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u="none" dirty="0"/>
                        <a:t>Displays name, common name, flowering time, height, and short and long descriptions for the product.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6" name="TextBox 4">
            <a:extLst>
              <a:ext uri="{FF2B5EF4-FFF2-40B4-BE49-F238E27FC236}">
                <a16:creationId xmlns:a16="http://schemas.microsoft.com/office/drawing/2014/main" id="{8B6553A7-3EC8-47FB-BAEC-62F2A3C98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855788"/>
            <a:ext cx="640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dirty="0"/>
              <a:t>Scenario: Display Plant Product</a:t>
            </a:r>
          </a:p>
          <a:p>
            <a:pPr eaLnBrk="1" hangingPunct="1"/>
            <a:endParaRPr lang="en-CA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25016" y="2345635"/>
            <a:ext cx="197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1:</a:t>
            </a:r>
          </a:p>
          <a:p>
            <a:r>
              <a:rPr lang="en-US" dirty="0" smtClean="0"/>
              <a:t>Identify the nouns!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86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D8FC0C4-5A57-434B-8552-91639F4A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377E4C-B411-4DC1-B2EE-D0D32B01B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58762"/>
              </p:ext>
            </p:extLst>
          </p:nvPr>
        </p:nvGraphicFramePr>
        <p:xfrm>
          <a:off x="1053838" y="2413001"/>
          <a:ext cx="6551629" cy="338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398">
                  <a:extLst>
                    <a:ext uri="{9D8B030D-6E8A-4147-A177-3AD203B41FA5}">
                      <a16:colId xmlns:a16="http://schemas.microsoft.com/office/drawing/2014/main" val="3442244538"/>
                    </a:ext>
                  </a:extLst>
                </a:gridCol>
                <a:gridCol w="3844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Step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Actor (Manager)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System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 to view </a:t>
                      </a:r>
                      <a:r>
                        <a:rPr lang="en-US" sz="1800" u="sng" baseline="0" dirty="0"/>
                        <a:t>plant categories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</a:t>
                      </a:r>
                      <a:r>
                        <a:rPr lang="en-US" sz="1800" baseline="0" dirty="0"/>
                        <a:t> a list of </a:t>
                      </a:r>
                      <a:r>
                        <a:rPr lang="en-US" sz="1800" u="sng" baseline="0" dirty="0"/>
                        <a:t>available categories</a:t>
                      </a:r>
                      <a:r>
                        <a:rPr lang="en-US" sz="1800" baseline="0" dirty="0"/>
                        <a:t>—shows </a:t>
                      </a:r>
                      <a:r>
                        <a:rPr lang="en-US" sz="1800" u="sng" baseline="0" dirty="0"/>
                        <a:t>category name </a:t>
                      </a:r>
                      <a:r>
                        <a:rPr lang="en-US" sz="1800" baseline="0" dirty="0"/>
                        <a:t>for each.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Selects</a:t>
                      </a:r>
                      <a:r>
                        <a:rPr lang="en-US" sz="1800" baseline="0" dirty="0"/>
                        <a:t> a </a:t>
                      </a:r>
                      <a:r>
                        <a:rPr lang="en-US" sz="1800" u="sng" baseline="0" dirty="0"/>
                        <a:t>category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list</a:t>
                      </a:r>
                      <a:r>
                        <a:rPr lang="en-US" sz="1800" baseline="0" dirty="0"/>
                        <a:t> of </a:t>
                      </a:r>
                      <a:r>
                        <a:rPr lang="en-US" sz="1800" u="sng" baseline="0" dirty="0"/>
                        <a:t>plant products  </a:t>
                      </a:r>
                      <a:r>
                        <a:rPr lang="en-US" sz="1800" baseline="0" dirty="0"/>
                        <a:t>in that </a:t>
                      </a:r>
                      <a:r>
                        <a:rPr lang="en-US" sz="1800" u="sng" baseline="0" dirty="0"/>
                        <a:t>category</a:t>
                      </a:r>
                      <a:r>
                        <a:rPr lang="en-US" sz="1800" baseline="0" dirty="0"/>
                        <a:t>. For each shows </a:t>
                      </a:r>
                      <a:r>
                        <a:rPr lang="en-US" sz="1800" u="sng" baseline="0" dirty="0"/>
                        <a:t>name</a:t>
                      </a:r>
                      <a:r>
                        <a:rPr lang="en-US" sz="1800" baseline="0" dirty="0"/>
                        <a:t> and </a:t>
                      </a:r>
                      <a:r>
                        <a:rPr lang="en-US" sz="1800" u="sng" baseline="0" dirty="0"/>
                        <a:t>short description</a:t>
                      </a:r>
                      <a:endParaRPr lang="en-US" sz="1800" u="sng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Selects</a:t>
                      </a:r>
                      <a:r>
                        <a:rPr lang="en-US" sz="1800" baseline="0" dirty="0"/>
                        <a:t>  a </a:t>
                      </a:r>
                      <a:r>
                        <a:rPr lang="en-US" sz="1800" u="sng" baseline="0" dirty="0"/>
                        <a:t>plant product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</a:t>
                      </a:r>
                      <a:r>
                        <a:rPr lang="en-US" sz="1800" u="sng" dirty="0"/>
                        <a:t>name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u="sng" dirty="0"/>
                        <a:t>common name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u="sng" dirty="0"/>
                        <a:t>flowering time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u="sng" dirty="0"/>
                        <a:t>height</a:t>
                      </a:r>
                      <a:r>
                        <a:rPr lang="en-US" sz="1800" dirty="0"/>
                        <a:t>, and </a:t>
                      </a:r>
                      <a:r>
                        <a:rPr lang="en-US" sz="1800" u="sng" dirty="0"/>
                        <a:t>short and long descriptions</a:t>
                      </a:r>
                      <a:r>
                        <a:rPr lang="en-US" sz="1800" dirty="0"/>
                        <a:t> for the </a:t>
                      </a:r>
                      <a:r>
                        <a:rPr lang="en-US" sz="1800" u="sng" dirty="0"/>
                        <a:t>product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6" name="TextBox 4">
            <a:extLst>
              <a:ext uri="{FF2B5EF4-FFF2-40B4-BE49-F238E27FC236}">
                <a16:creationId xmlns:a16="http://schemas.microsoft.com/office/drawing/2014/main" id="{8B6553A7-3EC8-47FB-BAEC-62F2A3C98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855788"/>
            <a:ext cx="640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dirty="0"/>
              <a:t>Scenario: Display Plant Product</a:t>
            </a:r>
          </a:p>
          <a:p>
            <a:pPr eaLnBrk="1" hangingPunct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8759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D8FC0C4-5A57-434B-8552-91639F4A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377E4C-B411-4DC1-B2EE-D0D32B01B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89409"/>
              </p:ext>
            </p:extLst>
          </p:nvPr>
        </p:nvGraphicFramePr>
        <p:xfrm>
          <a:off x="1095633" y="2428903"/>
          <a:ext cx="6551629" cy="338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901">
                  <a:extLst>
                    <a:ext uri="{9D8B030D-6E8A-4147-A177-3AD203B41FA5}">
                      <a16:colId xmlns:a16="http://schemas.microsoft.com/office/drawing/2014/main" val="1474142736"/>
                    </a:ext>
                  </a:extLst>
                </a:gridCol>
                <a:gridCol w="3844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Step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Actor (Manager)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System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 to view </a:t>
                      </a:r>
                      <a:r>
                        <a:rPr lang="en-US" sz="1800" u="sng" baseline="0" dirty="0"/>
                        <a:t>plant categories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</a:t>
                      </a:r>
                      <a:r>
                        <a:rPr lang="en-US" sz="1800" baseline="0" dirty="0"/>
                        <a:t> a list of </a:t>
                      </a:r>
                      <a:r>
                        <a:rPr lang="en-US" sz="1800" u="sng" baseline="0" dirty="0"/>
                        <a:t>available categories</a:t>
                      </a:r>
                      <a:r>
                        <a:rPr lang="en-US" sz="1800" baseline="0" dirty="0"/>
                        <a:t>—shows </a:t>
                      </a:r>
                      <a:r>
                        <a:rPr lang="en-US" sz="1800" u="sng" baseline="0" dirty="0"/>
                        <a:t>category name </a:t>
                      </a:r>
                      <a:r>
                        <a:rPr lang="en-US" sz="1800" baseline="0" dirty="0"/>
                        <a:t>for each.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Selects</a:t>
                      </a:r>
                      <a:r>
                        <a:rPr lang="en-US" sz="1800" baseline="0" dirty="0"/>
                        <a:t> a </a:t>
                      </a:r>
                      <a:r>
                        <a:rPr lang="en-US" sz="1800" u="sng" baseline="0" dirty="0"/>
                        <a:t>category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list</a:t>
                      </a:r>
                      <a:r>
                        <a:rPr lang="en-US" sz="1800" baseline="0" dirty="0"/>
                        <a:t> of </a:t>
                      </a:r>
                      <a:r>
                        <a:rPr lang="en-US" sz="1800" u="sng" baseline="0" dirty="0"/>
                        <a:t>plant products  </a:t>
                      </a:r>
                      <a:r>
                        <a:rPr lang="en-US" sz="1800" baseline="0" dirty="0"/>
                        <a:t>in that </a:t>
                      </a:r>
                      <a:r>
                        <a:rPr lang="en-US" sz="1800" u="sng" baseline="0" dirty="0"/>
                        <a:t>category</a:t>
                      </a:r>
                      <a:r>
                        <a:rPr lang="en-US" sz="1800" baseline="0" dirty="0"/>
                        <a:t>. For each shows </a:t>
                      </a:r>
                      <a:r>
                        <a:rPr lang="en-US" sz="1800" u="sng" baseline="0" dirty="0"/>
                        <a:t>name</a:t>
                      </a:r>
                      <a:r>
                        <a:rPr lang="en-US" sz="1800" baseline="0" dirty="0"/>
                        <a:t> and </a:t>
                      </a:r>
                      <a:r>
                        <a:rPr lang="en-US" sz="1800" u="sng" baseline="0" dirty="0"/>
                        <a:t>short description</a:t>
                      </a:r>
                      <a:endParaRPr lang="en-US" sz="1800" u="sng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Selects</a:t>
                      </a:r>
                      <a:r>
                        <a:rPr lang="en-US" sz="1800" baseline="0" dirty="0"/>
                        <a:t>  a </a:t>
                      </a:r>
                      <a:r>
                        <a:rPr lang="en-US" sz="1800" u="sng" baseline="0" dirty="0"/>
                        <a:t>plant product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</a:t>
                      </a:r>
                      <a:r>
                        <a:rPr lang="en-US" sz="1800" u="sng" dirty="0"/>
                        <a:t>name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u="sng" dirty="0"/>
                        <a:t>common name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u="sng" dirty="0"/>
                        <a:t>flowering time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u="sng" dirty="0"/>
                        <a:t>height</a:t>
                      </a:r>
                      <a:r>
                        <a:rPr lang="en-US" sz="1800" dirty="0"/>
                        <a:t>, and </a:t>
                      </a:r>
                      <a:r>
                        <a:rPr lang="en-US" sz="1800" u="sng" dirty="0"/>
                        <a:t>short and long descriptions</a:t>
                      </a:r>
                      <a:r>
                        <a:rPr lang="en-US" sz="1800" dirty="0"/>
                        <a:t> for the </a:t>
                      </a:r>
                      <a:r>
                        <a:rPr lang="en-US" sz="1800" u="sng" dirty="0"/>
                        <a:t>product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6" name="TextBox 4">
            <a:extLst>
              <a:ext uri="{FF2B5EF4-FFF2-40B4-BE49-F238E27FC236}">
                <a16:creationId xmlns:a16="http://schemas.microsoft.com/office/drawing/2014/main" id="{8B6553A7-3EC8-47FB-BAEC-62F2A3C98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855788"/>
            <a:ext cx="640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dirty="0"/>
              <a:t>Scenario: Display Plant Product</a:t>
            </a:r>
          </a:p>
          <a:p>
            <a:pPr eaLnBrk="1" hangingPunct="1"/>
            <a:endParaRPr lang="en-CA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51C24-7D6F-4544-A111-4C6FAC606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17" b="25089"/>
          <a:stretch/>
        </p:blipFill>
        <p:spPr>
          <a:xfrm>
            <a:off x="8481371" y="1313841"/>
            <a:ext cx="2284507" cy="1891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2036D5-7882-462D-80C5-BA0720E0A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335" t="-987" r="35612" b="30878"/>
          <a:stretch/>
        </p:blipFill>
        <p:spPr>
          <a:xfrm>
            <a:off x="8378058" y="2865745"/>
            <a:ext cx="2387819" cy="30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D8FC0C4-5A57-434B-8552-91639F4A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377E4C-B411-4DC1-B2EE-D0D32B01B5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5633" y="2428903"/>
          <a:ext cx="6551629" cy="338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901">
                  <a:extLst>
                    <a:ext uri="{9D8B030D-6E8A-4147-A177-3AD203B41FA5}">
                      <a16:colId xmlns:a16="http://schemas.microsoft.com/office/drawing/2014/main" val="1474142736"/>
                    </a:ext>
                  </a:extLst>
                </a:gridCol>
                <a:gridCol w="3844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Step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Actor (Manager)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System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 to view </a:t>
                      </a:r>
                      <a:r>
                        <a:rPr lang="en-US" sz="1800" u="sng" baseline="0" dirty="0"/>
                        <a:t>plant categories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</a:t>
                      </a:r>
                      <a:r>
                        <a:rPr lang="en-US" sz="1800" baseline="0" dirty="0"/>
                        <a:t> a list of </a:t>
                      </a:r>
                      <a:r>
                        <a:rPr lang="en-US" sz="1800" u="sng" baseline="0" dirty="0"/>
                        <a:t>available categories</a:t>
                      </a:r>
                      <a:r>
                        <a:rPr lang="en-US" sz="1800" baseline="0" dirty="0"/>
                        <a:t>—shows </a:t>
                      </a:r>
                      <a:r>
                        <a:rPr lang="en-US" sz="1800" u="sng" baseline="0" dirty="0"/>
                        <a:t>category name </a:t>
                      </a:r>
                      <a:r>
                        <a:rPr lang="en-US" sz="1800" baseline="0" dirty="0"/>
                        <a:t>for each.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Selects</a:t>
                      </a:r>
                      <a:r>
                        <a:rPr lang="en-US" sz="1800" baseline="0" dirty="0"/>
                        <a:t> a </a:t>
                      </a:r>
                      <a:r>
                        <a:rPr lang="en-US" sz="1800" u="sng" baseline="0" dirty="0"/>
                        <a:t>category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list</a:t>
                      </a:r>
                      <a:r>
                        <a:rPr lang="en-US" sz="1800" baseline="0" dirty="0"/>
                        <a:t> of </a:t>
                      </a:r>
                      <a:r>
                        <a:rPr lang="en-US" sz="1800" u="sng" baseline="0" dirty="0"/>
                        <a:t>plant products  </a:t>
                      </a:r>
                      <a:r>
                        <a:rPr lang="en-US" sz="1800" baseline="0" dirty="0"/>
                        <a:t>in that </a:t>
                      </a:r>
                      <a:r>
                        <a:rPr lang="en-US" sz="1800" u="sng" baseline="0" dirty="0"/>
                        <a:t>category</a:t>
                      </a:r>
                      <a:r>
                        <a:rPr lang="en-US" sz="1800" baseline="0" dirty="0"/>
                        <a:t>. For each shows </a:t>
                      </a:r>
                      <a:r>
                        <a:rPr lang="en-US" sz="1800" u="sng" baseline="0" dirty="0"/>
                        <a:t>name</a:t>
                      </a:r>
                      <a:r>
                        <a:rPr lang="en-US" sz="1800" baseline="0" dirty="0"/>
                        <a:t> and </a:t>
                      </a:r>
                      <a:r>
                        <a:rPr lang="en-US" sz="1800" u="sng" baseline="0" dirty="0"/>
                        <a:t>short description</a:t>
                      </a:r>
                      <a:endParaRPr lang="en-US" sz="1800" u="sng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4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Selects</a:t>
                      </a:r>
                      <a:r>
                        <a:rPr lang="en-US" sz="1800" baseline="0" dirty="0"/>
                        <a:t>  a </a:t>
                      </a:r>
                      <a:r>
                        <a:rPr lang="en-US" sz="1800" u="sng" baseline="0" dirty="0"/>
                        <a:t>plant product</a:t>
                      </a:r>
                      <a:endParaRPr lang="en-US" sz="1800" u="sng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</a:t>
                      </a:r>
                      <a:r>
                        <a:rPr lang="en-US" sz="1800" u="sng" dirty="0"/>
                        <a:t>name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u="sng" dirty="0"/>
                        <a:t>common name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u="sng" dirty="0"/>
                        <a:t>flowering time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u="sng" dirty="0"/>
                        <a:t>height</a:t>
                      </a:r>
                      <a:r>
                        <a:rPr lang="en-US" sz="1800" dirty="0"/>
                        <a:t>, and </a:t>
                      </a:r>
                      <a:r>
                        <a:rPr lang="en-US" sz="1800" u="sng" dirty="0"/>
                        <a:t>short and long descriptions</a:t>
                      </a:r>
                      <a:r>
                        <a:rPr lang="en-US" sz="1800" dirty="0"/>
                        <a:t> for the </a:t>
                      </a:r>
                      <a:r>
                        <a:rPr lang="en-US" sz="1800" u="sng" dirty="0"/>
                        <a:t>product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6" name="TextBox 4">
            <a:extLst>
              <a:ext uri="{FF2B5EF4-FFF2-40B4-BE49-F238E27FC236}">
                <a16:creationId xmlns:a16="http://schemas.microsoft.com/office/drawing/2014/main" id="{8B6553A7-3EC8-47FB-BAEC-62F2A3C98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855788"/>
            <a:ext cx="640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dirty="0"/>
              <a:t>Scenario: Display Plant Product</a:t>
            </a:r>
          </a:p>
          <a:p>
            <a:pPr eaLnBrk="1" hangingPunct="1"/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26" y="1690687"/>
            <a:ext cx="2574762" cy="341404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31277" y="2330245"/>
            <a:ext cx="2566220" cy="245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215726" y="4572000"/>
            <a:ext cx="2574762" cy="334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60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8FC51D3-ED40-4E0A-8815-3E446AD7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2: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89B6-EBF2-4997-AC75-CBCA10DDF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77101"/>
              </p:ext>
            </p:extLst>
          </p:nvPr>
        </p:nvGraphicFramePr>
        <p:xfrm>
          <a:off x="1473200" y="1582309"/>
          <a:ext cx="5317214" cy="345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478">
                  <a:extLst>
                    <a:ext uri="{9D8B030D-6E8A-4147-A177-3AD203B41FA5}">
                      <a16:colId xmlns:a16="http://schemas.microsoft.com/office/drawing/2014/main" val="2019939455"/>
                    </a:ext>
                  </a:extLst>
                </a:gridCol>
                <a:gridCol w="249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Step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Actor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System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6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u="sng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u="sng" baseline="0" dirty="0"/>
                        <a:t>student 123</a:t>
                      </a:r>
                      <a:endParaRPr lang="en-US" sz="1800" u="sng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Retrieves and displays </a:t>
                      </a:r>
                      <a:r>
                        <a:rPr lang="en-US" sz="1800" u="sng" dirty="0"/>
                        <a:t>name</a:t>
                      </a:r>
                      <a:r>
                        <a:rPr lang="en-US" sz="1800" dirty="0"/>
                        <a:t> of </a:t>
                      </a:r>
                      <a:r>
                        <a:rPr lang="en-US" sz="1800" u="sng" dirty="0"/>
                        <a:t>student 123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1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 to see </a:t>
                      </a:r>
                      <a:r>
                        <a:rPr lang="en-US" sz="1800" u="sng" dirty="0"/>
                        <a:t>course</a:t>
                      </a:r>
                      <a:r>
                        <a:rPr lang="en-US" sz="1800" u="sng" baseline="0" dirty="0"/>
                        <a:t> sessions</a:t>
                      </a:r>
                      <a:r>
                        <a:rPr lang="en-US" sz="1800" dirty="0"/>
                        <a:t> that </a:t>
                      </a:r>
                      <a:r>
                        <a:rPr lang="en-US" sz="1800" u="sng" dirty="0"/>
                        <a:t>student 123 </a:t>
                      </a:r>
                      <a:r>
                        <a:rPr lang="en-US" sz="1800" dirty="0"/>
                        <a:t>is enrolled in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Retrieves and displays </a:t>
                      </a:r>
                      <a:r>
                        <a:rPr lang="en-US" sz="1800" u="sng" dirty="0"/>
                        <a:t>course sessions </a:t>
                      </a:r>
                      <a:r>
                        <a:rPr lang="en-US" sz="1800" dirty="0"/>
                        <a:t>(</a:t>
                      </a:r>
                      <a:r>
                        <a:rPr lang="en-US" sz="1800" u="sng" dirty="0"/>
                        <a:t>course session id’s</a:t>
                      </a:r>
                      <a:r>
                        <a:rPr lang="en-US" sz="1800" dirty="0"/>
                        <a:t>) </a:t>
                      </a:r>
                      <a:r>
                        <a:rPr lang="en-US" sz="1800" baseline="0" dirty="0"/>
                        <a:t>that </a:t>
                      </a:r>
                      <a:r>
                        <a:rPr lang="en-US" sz="1800" u="sng" baseline="0" dirty="0"/>
                        <a:t>student 123 </a:t>
                      </a:r>
                      <a:r>
                        <a:rPr lang="en-US" sz="1800" baseline="0" dirty="0"/>
                        <a:t>is enrolled in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9C8C7E-4B9D-4A65-958F-D45561E89D35}"/>
              </a:ext>
            </a:extLst>
          </p:cNvPr>
          <p:cNvSpPr txBox="1"/>
          <p:nvPr/>
        </p:nvSpPr>
        <p:spPr>
          <a:xfrm>
            <a:off x="1473200" y="5334000"/>
            <a:ext cx="618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we can assume that “123” is the value of some kind of student identifier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07411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8FC51D3-ED40-4E0A-8815-3E446AD7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2: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89B6-EBF2-4997-AC75-CBCA10DDFE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73200" y="1582309"/>
          <a:ext cx="5317214" cy="345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478">
                  <a:extLst>
                    <a:ext uri="{9D8B030D-6E8A-4147-A177-3AD203B41FA5}">
                      <a16:colId xmlns:a16="http://schemas.microsoft.com/office/drawing/2014/main" val="2019939455"/>
                    </a:ext>
                  </a:extLst>
                </a:gridCol>
                <a:gridCol w="249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Step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Actor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System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6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u="sng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u="sng" baseline="0" dirty="0"/>
                        <a:t>student 123</a:t>
                      </a:r>
                      <a:endParaRPr lang="en-US" sz="1800" u="sng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Retrieves and displays </a:t>
                      </a:r>
                      <a:r>
                        <a:rPr lang="en-US" sz="1800" u="sng" dirty="0"/>
                        <a:t>name</a:t>
                      </a:r>
                      <a:r>
                        <a:rPr lang="en-US" sz="1800" dirty="0"/>
                        <a:t> of </a:t>
                      </a:r>
                      <a:r>
                        <a:rPr lang="en-US" sz="1800" u="sng" dirty="0"/>
                        <a:t>student 123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1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 to see </a:t>
                      </a:r>
                      <a:r>
                        <a:rPr lang="en-US" sz="1800" u="sng" dirty="0"/>
                        <a:t>course</a:t>
                      </a:r>
                      <a:r>
                        <a:rPr lang="en-US" sz="1800" u="sng" baseline="0" dirty="0"/>
                        <a:t> sessions</a:t>
                      </a:r>
                      <a:r>
                        <a:rPr lang="en-US" sz="1800" dirty="0"/>
                        <a:t> that </a:t>
                      </a:r>
                      <a:r>
                        <a:rPr lang="en-US" sz="1800" u="sng" dirty="0"/>
                        <a:t>student 123 </a:t>
                      </a:r>
                      <a:r>
                        <a:rPr lang="en-US" sz="1800" dirty="0"/>
                        <a:t>is enrolled in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Retrieves and displays </a:t>
                      </a:r>
                      <a:r>
                        <a:rPr lang="en-US" sz="1800" u="sng" dirty="0"/>
                        <a:t>course sessions </a:t>
                      </a:r>
                      <a:r>
                        <a:rPr lang="en-US" sz="1800" dirty="0"/>
                        <a:t>(</a:t>
                      </a:r>
                      <a:r>
                        <a:rPr lang="en-US" sz="1800" u="sng" dirty="0"/>
                        <a:t>course session id’s</a:t>
                      </a:r>
                      <a:r>
                        <a:rPr lang="en-US" sz="1800" dirty="0"/>
                        <a:t>) </a:t>
                      </a:r>
                      <a:r>
                        <a:rPr lang="en-US" sz="1800" baseline="0" dirty="0"/>
                        <a:t>that </a:t>
                      </a:r>
                      <a:r>
                        <a:rPr lang="en-US" sz="1800" u="sng" baseline="0" dirty="0"/>
                        <a:t>student 123 </a:t>
                      </a:r>
                      <a:r>
                        <a:rPr lang="en-US" sz="1800" baseline="0" dirty="0"/>
                        <a:t>is enrolled in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9C8C7E-4B9D-4A65-958F-D45561E89D35}"/>
              </a:ext>
            </a:extLst>
          </p:cNvPr>
          <p:cNvSpPr txBox="1"/>
          <p:nvPr/>
        </p:nvSpPr>
        <p:spPr>
          <a:xfrm>
            <a:off x="1473200" y="5334000"/>
            <a:ext cx="618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we can assume that “123” is the value of some kind of student identifier</a:t>
            </a:r>
            <a:endParaRPr lang="en-CA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E590E-566F-4B19-9127-EDB7611EB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90" b="30572"/>
          <a:stretch/>
        </p:blipFill>
        <p:spPr>
          <a:xfrm>
            <a:off x="7420238" y="1245101"/>
            <a:ext cx="2120142" cy="1862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EA2F50-0A45-4E5F-B6B3-2726C1B81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69" b="33444"/>
          <a:stretch/>
        </p:blipFill>
        <p:spPr>
          <a:xfrm>
            <a:off x="7460591" y="2985973"/>
            <a:ext cx="2079789" cy="14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3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8FC51D3-ED40-4E0A-8815-3E446AD7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2: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89B6-EBF2-4997-AC75-CBCA10DDFE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73200" y="1582309"/>
          <a:ext cx="5317214" cy="3457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478">
                  <a:extLst>
                    <a:ext uri="{9D8B030D-6E8A-4147-A177-3AD203B41FA5}">
                      <a16:colId xmlns:a16="http://schemas.microsoft.com/office/drawing/2014/main" val="2019939455"/>
                    </a:ext>
                  </a:extLst>
                </a:gridCol>
                <a:gridCol w="249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Step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Actor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System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6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u="sng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u="sng" baseline="0" dirty="0"/>
                        <a:t>student 123</a:t>
                      </a:r>
                      <a:endParaRPr lang="en-US" sz="1800" u="sng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Retrieves and displays </a:t>
                      </a:r>
                      <a:r>
                        <a:rPr lang="en-US" sz="1800" u="sng" dirty="0"/>
                        <a:t>name</a:t>
                      </a:r>
                      <a:r>
                        <a:rPr lang="en-US" sz="1800" dirty="0"/>
                        <a:t> of </a:t>
                      </a:r>
                      <a:r>
                        <a:rPr lang="en-US" sz="1800" u="sng" dirty="0"/>
                        <a:t>student 123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16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Requests to see </a:t>
                      </a:r>
                      <a:r>
                        <a:rPr lang="en-US" sz="1800" u="sng" dirty="0"/>
                        <a:t>course</a:t>
                      </a:r>
                      <a:r>
                        <a:rPr lang="en-US" sz="1800" u="sng" baseline="0" dirty="0"/>
                        <a:t> sessions</a:t>
                      </a:r>
                      <a:r>
                        <a:rPr lang="en-US" sz="1800" dirty="0"/>
                        <a:t> that </a:t>
                      </a:r>
                      <a:r>
                        <a:rPr lang="en-US" sz="1800" u="sng" dirty="0"/>
                        <a:t>student 123 </a:t>
                      </a:r>
                      <a:r>
                        <a:rPr lang="en-US" sz="1800" dirty="0"/>
                        <a:t>is enrolled in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Retrieves and displays </a:t>
                      </a:r>
                      <a:r>
                        <a:rPr lang="en-US" sz="1800" u="sng" dirty="0"/>
                        <a:t>course sessions </a:t>
                      </a:r>
                      <a:r>
                        <a:rPr lang="en-US" sz="1800" dirty="0"/>
                        <a:t>(</a:t>
                      </a:r>
                      <a:r>
                        <a:rPr lang="en-US" sz="1800" u="sng" dirty="0"/>
                        <a:t>course session id’s</a:t>
                      </a:r>
                      <a:r>
                        <a:rPr lang="en-US" sz="1800" dirty="0"/>
                        <a:t>) </a:t>
                      </a:r>
                      <a:r>
                        <a:rPr lang="en-US" sz="1800" baseline="0" dirty="0"/>
                        <a:t>that </a:t>
                      </a:r>
                      <a:r>
                        <a:rPr lang="en-US" sz="1800" u="sng" baseline="0" dirty="0"/>
                        <a:t>student 123 </a:t>
                      </a:r>
                      <a:r>
                        <a:rPr lang="en-US" sz="1800" baseline="0" dirty="0"/>
                        <a:t>is enrolled in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9C8C7E-4B9D-4A65-958F-D45561E89D35}"/>
              </a:ext>
            </a:extLst>
          </p:cNvPr>
          <p:cNvSpPr txBox="1"/>
          <p:nvPr/>
        </p:nvSpPr>
        <p:spPr>
          <a:xfrm>
            <a:off x="1473200" y="5334000"/>
            <a:ext cx="618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we can assume that “123” is the value of some kind of student identifier</a:t>
            </a:r>
            <a:endParaRPr lang="en-CA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45" y="1731168"/>
            <a:ext cx="3421018" cy="318273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267492" y="2719346"/>
            <a:ext cx="3307743" cy="294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267492" y="4277032"/>
            <a:ext cx="2692585" cy="294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9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999902E-3560-45E3-8301-A728A54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Differentiating between classes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300193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626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Finding Classes</vt:lpstr>
      <vt:lpstr>Example 1</vt:lpstr>
      <vt:lpstr>Example 1</vt:lpstr>
      <vt:lpstr>Example 1</vt:lpstr>
      <vt:lpstr>Example 1</vt:lpstr>
      <vt:lpstr>Example 2:</vt:lpstr>
      <vt:lpstr>Example 2:</vt:lpstr>
      <vt:lpstr>Example 2:</vt:lpstr>
      <vt:lpstr>Differentiating between classes and attributes</vt:lpstr>
      <vt:lpstr>Class or Attribute?</vt:lpstr>
      <vt:lpstr>Class or Attribute? (continued)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Classes</dc:title>
  <dc:creator>Cindy Laurin</dc:creator>
  <cp:lastModifiedBy>Cindy Laurin</cp:lastModifiedBy>
  <cp:revision>12</cp:revision>
  <dcterms:created xsi:type="dcterms:W3CDTF">2020-01-03T17:59:43Z</dcterms:created>
  <dcterms:modified xsi:type="dcterms:W3CDTF">2020-01-13T21:37:43Z</dcterms:modified>
</cp:coreProperties>
</file>