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2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Czegel" userId="53dc7cdda7b95187" providerId="LiveId" clId="{E4BC3703-E472-40EF-9426-6C7C4934187C}"/>
    <pc:docChg chg="custSel modSld">
      <pc:chgData name="Barbara Czegel" userId="53dc7cdda7b95187" providerId="LiveId" clId="{E4BC3703-E472-40EF-9426-6C7C4934187C}" dt="2019-03-11T15:57:02.340" v="359" actId="20577"/>
      <pc:docMkLst>
        <pc:docMk/>
      </pc:docMkLst>
      <pc:sldChg chg="modSp">
        <pc:chgData name="Barbara Czegel" userId="53dc7cdda7b95187" providerId="LiveId" clId="{E4BC3703-E472-40EF-9426-6C7C4934187C}" dt="2019-03-11T15:57:02.340" v="359" actId="20577"/>
        <pc:sldMkLst>
          <pc:docMk/>
          <pc:sldMk cId="3036524402" sldId="296"/>
        </pc:sldMkLst>
        <pc:spChg chg="mod">
          <ac:chgData name="Barbara Czegel" userId="53dc7cdda7b95187" providerId="LiveId" clId="{E4BC3703-E472-40EF-9426-6C7C4934187C}" dt="2019-03-11T15:57:02.340" v="359" actId="20577"/>
          <ac:spMkLst>
            <pc:docMk/>
            <pc:sldMk cId="3036524402" sldId="296"/>
            <ac:spMk id="9" creationId="{1EDA533A-4D07-401A-87BB-28BD2870E3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9B4C-736C-4818-AAC2-4155F7E5DABA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199B-723C-4ED4-A2CA-9DD865E4A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199B-723C-4ED4-A2CA-9DD865E4AA7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16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199B-723C-4ED4-A2CA-9DD865E4AA7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8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199B-723C-4ED4-A2CA-9DD865E4AA7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83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199B-723C-4ED4-A2CA-9DD865E4AA7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93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E966-D608-470C-9A9F-B9CAC1F4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E59E-C9BF-4EF3-9D03-A9C22664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C988-E8F8-44CC-82D3-AE4069E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5DA1-3554-4A36-99F0-B6CD845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FB7C-DB75-48E7-9BBF-0CAB5B8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24C-2F88-4F16-8520-16D954D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90C-F422-4C93-B3EB-2BF794D0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A816-3C8B-4BE7-A2E4-4D9AAD1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5C0B-7877-4A15-AA5E-81F78AC7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120E-4271-4074-8F65-74A03F2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5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CE1F-28F0-41A4-A415-A436765F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5D07-28F1-4FC3-84F6-CB2DBF6C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CF40-7247-4CEE-A021-CFC4082C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47C8-C694-41DF-8A16-7528B17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5B48-DF73-44C1-9804-6C90AC4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5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23AA-0A44-4D72-950E-B360644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5B1D-7C79-4EFF-BD62-8963CFD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B03-EA8D-4FF3-979C-E9BAE018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786B-E56D-4481-8AFF-697CAB0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2AAE-2E32-4D27-B672-91CD58F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7CF-697E-4006-BB1A-D668EB1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5AF-B328-4B00-8716-C4DD4C30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8F4-33EE-4D44-887A-89F1F8F0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6DC6-359E-4E77-9812-826B5E9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41ED-A6BC-47F1-B395-D4769F14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4EF-90EA-4DB8-99CC-B89F234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136A-73B1-47D7-9B35-3BE16C70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A504-07DA-4C5B-8AFA-8887A297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CF6C-264C-4720-ABC9-2155BCAE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9237-4953-498C-B763-E54ED51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7E97-1870-42FC-8C96-581D5E0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5B05-7535-4B77-B19D-6ABF79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5CF0-8C54-4971-8902-45FBD55A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10BF-851F-4C92-9700-B6246C60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80FF3-AD3A-485F-B361-CC327ADB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5CF15-9652-4D01-8316-010AB48B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B0A4-7BA3-4223-8C6D-D6A022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2804-9EE5-4EFF-9C8C-E2EACCF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C644B-D635-43D0-9014-9D48F7D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52A-BC0D-4DE1-A833-E3EC143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AD48D-78A4-45EF-AD1D-88252ED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E127A-7759-4D5D-ADC1-CCEFC99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4442-D863-41FA-A501-B23F0F8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9A-8024-4242-84BF-2F8A617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2E6-6EF9-4024-8D9E-C9C2E68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AF7F-C6FB-410F-ADC2-C9371D4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97E-63C9-41B0-AA7B-8A6EC723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E4C-642D-49AE-9E8C-C757BE7E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14FA-8C43-479B-90A1-F51EAFE0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FCC7-A218-4701-8D6B-847747F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F23-D4AD-4A62-BB0E-E8054A7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B5F1-DEBA-4E30-9BAA-BF930A8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7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4A6-9C2C-474A-B57A-8A278AB9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D7837-CC61-428F-BAC7-810AE2BB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A010-C4E3-493B-A0B8-CC9C2994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69F0-FE25-45AC-BC85-7410648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C08-0C76-407C-96FA-CB50F5C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6760-0E32-44D7-9706-64D0D0A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7217-5315-464D-98B0-0F2BF3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F939-A7E4-48FC-9331-91418BC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2DBE-1E93-4A36-9EE5-DE61FF18D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F430-8706-4278-813E-B0EBEDD7B503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88A-9358-491E-9909-7CAEF6C6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B3D-67F0-4E34-930D-3BBB97AD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0B4-FC5D-4059-B152-480E57879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SYS466:</a:t>
            </a:r>
            <a:br>
              <a:rPr lang="en-US" dirty="0"/>
            </a:br>
            <a:r>
              <a:rPr lang="en-US" dirty="0"/>
              <a:t>Analysis and Design using OO</a:t>
            </a:r>
            <a:br>
              <a:rPr lang="en-US" dirty="0"/>
            </a:br>
            <a:r>
              <a:rPr lang="en-US" dirty="0"/>
              <a:t>Models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6FF0D-74CD-4982-B410-D832D859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Lecture 6: Sequence Diagrams – Database Access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113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Objects and Removing Persisted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21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4D03-C71C-4BBC-9850-416EBC17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245"/>
            <a:ext cx="10795000" cy="1325563"/>
          </a:xfrm>
        </p:spPr>
        <p:txBody>
          <a:bodyPr/>
          <a:lstStyle/>
          <a:p>
            <a:r>
              <a:rPr lang="en-US" dirty="0"/>
              <a:t>Example: Remove Customer and delete object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2455C-C680-48EE-9D7F-4A726EA21562}"/>
              </a:ext>
            </a:extLst>
          </p:cNvPr>
          <p:cNvSpPr txBox="1"/>
          <p:nvPr/>
        </p:nvSpPr>
        <p:spPr>
          <a:xfrm>
            <a:off x="8351520" y="3017831"/>
            <a:ext cx="378968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SYS466 convention: use remove(:anonymous </a:t>
            </a:r>
            <a:r>
              <a:rPr lang="en-US" i="1" dirty="0" err="1">
                <a:solidFill>
                  <a:schemeClr val="accent1"/>
                </a:solidFill>
              </a:rPr>
              <a:t>object,key</a:t>
            </a:r>
            <a:r>
              <a:rPr lang="en-US" i="1" dirty="0">
                <a:solidFill>
                  <a:schemeClr val="accent1"/>
                </a:solidFill>
              </a:rPr>
              <a:t>=value) to remove the data from persistent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To show deletion of the related object use a message with </a:t>
            </a:r>
            <a:r>
              <a:rPr lang="en-US" i="1" dirty="0" err="1">
                <a:solidFill>
                  <a:schemeClr val="accent1"/>
                </a:solidFill>
              </a:rPr>
              <a:t>ActionKind</a:t>
            </a:r>
            <a:r>
              <a:rPr lang="en-US" i="1" dirty="0">
                <a:solidFill>
                  <a:schemeClr val="accent1"/>
                </a:solidFill>
              </a:rPr>
              <a:t> “destroy”. An X will appear to show that the object’s lifeline has ended.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1F4-51AF-4ED6-BC7F-BED8BABB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1161187"/>
            <a:ext cx="8204200" cy="56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3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and Reference Attributes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46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4EB-901D-4804-A6B0-1EC39EA3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65125"/>
            <a:ext cx="10891520" cy="1325563"/>
          </a:xfrm>
        </p:spPr>
        <p:txBody>
          <a:bodyPr/>
          <a:lstStyle/>
          <a:p>
            <a:r>
              <a:rPr lang="en-US" dirty="0"/>
              <a:t>Example: Retrieving reference attribute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9F30-EDEE-4127-B870-721CBD69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When getting objects from persistent storage, our convention is to assume that object attributes – reference attributes – are also materialized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1D55F-2275-4620-B52D-88E848EA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673946"/>
            <a:ext cx="8557232" cy="26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4EB-901D-4804-A6B0-1EC39EA3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81280"/>
            <a:ext cx="10891520" cy="1325563"/>
          </a:xfrm>
        </p:spPr>
        <p:txBody>
          <a:bodyPr/>
          <a:lstStyle/>
          <a:p>
            <a:r>
              <a:rPr lang="en-US" dirty="0"/>
              <a:t>Example: Retrieving reference attribute objects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68AA0-6782-4DE3-97DE-F9874B08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214120"/>
            <a:ext cx="6791325" cy="556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A533A-4D07-401A-87BB-28BD2870E3CE}"/>
              </a:ext>
            </a:extLst>
          </p:cNvPr>
          <p:cNvSpPr txBox="1"/>
          <p:nvPr/>
        </p:nvSpPr>
        <p:spPr>
          <a:xfrm>
            <a:off x="6979920" y="2459031"/>
            <a:ext cx="3789680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SYS466 convention: assume reference attribute objects are returned from persistent storage when the object that references them is returned.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In this example :Product is requested and its reference attribute :Category is also returned.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Showing the create in 5 is optional – it is often simpler to show the main object being created– Product in this case – and then show the referenced objects without </a:t>
            </a:r>
            <a:r>
              <a:rPr lang="en-US" i="1">
                <a:solidFill>
                  <a:schemeClr val="accent1"/>
                </a:solidFill>
              </a:rPr>
              <a:t>having create messages.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2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081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EB42-F50C-4FB6-9BB5-7A70911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Park Bike – draw the SD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D2B75-1CDE-447C-9D64-9E883EED7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58565"/>
              </p:ext>
            </p:extLst>
          </p:nvPr>
        </p:nvGraphicFramePr>
        <p:xfrm>
          <a:off x="1330960" y="4272915"/>
          <a:ext cx="95300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639892579"/>
                    </a:ext>
                  </a:extLst>
                </a:gridCol>
                <a:gridCol w="7081520">
                  <a:extLst>
                    <a:ext uri="{9D8B030D-6E8A-4147-A177-3AD203B41FA5}">
                      <a16:colId xmlns:a16="http://schemas.microsoft.com/office/drawing/2014/main" val="281975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Actor: Cyclist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8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 bike to parking spot. Uses phone to scan bike tag and scan parking spot tag.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displays bike number  and description and parking spot number and description (after retrieving from DB)</a:t>
                      </a:r>
                    </a:p>
                    <a:p>
                      <a:r>
                        <a:rPr lang="en-US" i="1" dirty="0"/>
                        <a:t>Note: you have to have two separate calls to Entity Manager because the bike and parking spot are not yet related—bike doesn’t have a spot and the spot doesn’t have a bike</a:t>
                      </a:r>
                      <a:endParaRPr lang="en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Requests to park bike in spot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Records parking spot in bike to show where it is parked and adds bike to parking spot to show that it is taken.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469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A0EA91-823E-4FD8-9529-79E4C2C3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4" y="1570354"/>
            <a:ext cx="5906135" cy="2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EB42-F50C-4FB6-9BB5-7A70911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Where is my bike?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D2B75-1CDE-447C-9D64-9E883EED7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40065"/>
              </p:ext>
            </p:extLst>
          </p:nvPr>
        </p:nvGraphicFramePr>
        <p:xfrm>
          <a:off x="1097280" y="4455794"/>
          <a:ext cx="10038080" cy="98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80">
                  <a:extLst>
                    <a:ext uri="{9D8B030D-6E8A-4147-A177-3AD203B41FA5}">
                      <a16:colId xmlns:a16="http://schemas.microsoft.com/office/drawing/2014/main" val="2639892579"/>
                    </a:ext>
                  </a:extLst>
                </a:gridCol>
                <a:gridCol w="7459000">
                  <a:extLst>
                    <a:ext uri="{9D8B030D-6E8A-4147-A177-3AD203B41FA5}">
                      <a16:colId xmlns:a16="http://schemas.microsoft.com/office/drawing/2014/main" val="2819758815"/>
                    </a:ext>
                  </a:extLst>
                </a:gridCol>
              </a:tblGrid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Actor: Cyclist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86802"/>
                  </a:ext>
                </a:extLst>
              </a:tr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Enters bike 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Parking Spot number and description</a:t>
                      </a:r>
                      <a:endParaRPr lang="en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26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A0EA91-823E-4FD8-9529-79E4C2C3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4" y="1570354"/>
            <a:ext cx="5906135" cy="2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EB42-F50C-4FB6-9BB5-7A70911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Which Bike is in this spot?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D2B75-1CDE-447C-9D64-9E883EED7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38439"/>
              </p:ext>
            </p:extLst>
          </p:nvPr>
        </p:nvGraphicFramePr>
        <p:xfrm>
          <a:off x="1097280" y="4455794"/>
          <a:ext cx="10038080" cy="113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80">
                  <a:extLst>
                    <a:ext uri="{9D8B030D-6E8A-4147-A177-3AD203B41FA5}">
                      <a16:colId xmlns:a16="http://schemas.microsoft.com/office/drawing/2014/main" val="2639892579"/>
                    </a:ext>
                  </a:extLst>
                </a:gridCol>
                <a:gridCol w="7459000">
                  <a:extLst>
                    <a:ext uri="{9D8B030D-6E8A-4147-A177-3AD203B41FA5}">
                      <a16:colId xmlns:a16="http://schemas.microsoft.com/office/drawing/2014/main" val="2819758815"/>
                    </a:ext>
                  </a:extLst>
                </a:gridCol>
              </a:tblGrid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Actor: Parking Admin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86802"/>
                  </a:ext>
                </a:extLst>
              </a:tr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Enters parking spot 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Bike number and description</a:t>
                      </a:r>
                      <a:endParaRPr lang="en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26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A0EA91-823E-4FD8-9529-79E4C2C3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4" y="1570354"/>
            <a:ext cx="5906135" cy="2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8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EB42-F50C-4FB6-9BB5-7A70911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Remove bike from spot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D2B75-1CDE-447C-9D64-9E883EED7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86825"/>
              </p:ext>
            </p:extLst>
          </p:nvPr>
        </p:nvGraphicFramePr>
        <p:xfrm>
          <a:off x="1097280" y="4455794"/>
          <a:ext cx="10038080" cy="163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80">
                  <a:extLst>
                    <a:ext uri="{9D8B030D-6E8A-4147-A177-3AD203B41FA5}">
                      <a16:colId xmlns:a16="http://schemas.microsoft.com/office/drawing/2014/main" val="2639892579"/>
                    </a:ext>
                  </a:extLst>
                </a:gridCol>
                <a:gridCol w="7459000">
                  <a:extLst>
                    <a:ext uri="{9D8B030D-6E8A-4147-A177-3AD203B41FA5}">
                      <a16:colId xmlns:a16="http://schemas.microsoft.com/office/drawing/2014/main" val="2819758815"/>
                    </a:ext>
                  </a:extLst>
                </a:gridCol>
              </a:tblGrid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Actor: Cyclist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86802"/>
                  </a:ext>
                </a:extLst>
              </a:tr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Scans bike tag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Displays bike description and parking lot number.</a:t>
                      </a:r>
                      <a:endParaRPr lang="en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2653"/>
                  </a:ext>
                </a:extLst>
              </a:tr>
              <a:tr h="494983">
                <a:tc>
                  <a:txBody>
                    <a:bodyPr/>
                    <a:lstStyle/>
                    <a:p>
                      <a:r>
                        <a:rPr lang="en-US" dirty="0"/>
                        <a:t>Confirms removal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Records that bike is removed from parking spot, and parking spot is no longer recorded in bike. Saves everything in persistent storage.</a:t>
                      </a:r>
                      <a:endParaRPr lang="en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254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A0EA91-823E-4FD8-9529-79E4C2C3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4" y="1570354"/>
            <a:ext cx="5906135" cy="2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Persisting Objects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9903-7C60-4697-B14E-D9B820D4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Customer and persist to DB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288-1068-4F69-AF98-4FCDB1EF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customer object and populate it with the attributes provided</a:t>
            </a:r>
          </a:p>
          <a:p>
            <a:pPr lvl="1"/>
            <a:r>
              <a:rPr lang="en-US" dirty="0"/>
              <a:t>This can be modeled as one step (e.g. a constructor with arguments) or as several steps (neutral constructor then “set” operations)</a:t>
            </a:r>
          </a:p>
          <a:p>
            <a:pPr lvl="1"/>
            <a:endParaRPr lang="en-US" dirty="0"/>
          </a:p>
          <a:p>
            <a:r>
              <a:rPr lang="en-US" dirty="0"/>
              <a:t>Step 2: Persist the created object to the database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7E02D-6F87-460A-ACE4-87DBCFF8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4" y="4462864"/>
            <a:ext cx="2620645" cy="24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9903-7C60-4697-B14E-D9B820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141605"/>
            <a:ext cx="10515600" cy="1325563"/>
          </a:xfrm>
        </p:spPr>
        <p:txBody>
          <a:bodyPr/>
          <a:lstStyle/>
          <a:p>
            <a:r>
              <a:rPr lang="en-US" dirty="0"/>
              <a:t>Example: Create Customer: two options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E2ABA-953F-44FA-885E-1FF0F01B8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47" b="60392"/>
          <a:stretch/>
        </p:blipFill>
        <p:spPr>
          <a:xfrm>
            <a:off x="6324820" y="2161546"/>
            <a:ext cx="6090698" cy="2569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12B17-AB8E-4104-A422-E4753EC18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6" r="30700" b="53610"/>
          <a:stretch/>
        </p:blipFill>
        <p:spPr>
          <a:xfrm>
            <a:off x="6436" y="1723500"/>
            <a:ext cx="6089564" cy="32315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1EB08-B211-4860-B94A-45772FED99EF}"/>
              </a:ext>
            </a:extLst>
          </p:cNvPr>
          <p:cNvCxnSpPr>
            <a:cxnSpLocks/>
          </p:cNvCxnSpPr>
          <p:nvPr/>
        </p:nvCxnSpPr>
        <p:spPr>
          <a:xfrm>
            <a:off x="6201103" y="1250731"/>
            <a:ext cx="0" cy="5276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6D5EA-BCA7-4237-B30E-7C42DA4B287E}"/>
              </a:ext>
            </a:extLst>
          </p:cNvPr>
          <p:cNvCxnSpPr>
            <a:cxnSpLocks/>
          </p:cNvCxnSpPr>
          <p:nvPr/>
        </p:nvCxnSpPr>
        <p:spPr>
          <a:xfrm>
            <a:off x="6323023" y="1250731"/>
            <a:ext cx="0" cy="5276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AB50B7-7EA4-4173-B613-D471144F2414}"/>
              </a:ext>
            </a:extLst>
          </p:cNvPr>
          <p:cNvSpPr txBox="1"/>
          <p:nvPr/>
        </p:nvSpPr>
        <p:spPr>
          <a:xfrm>
            <a:off x="6695440" y="5262880"/>
            <a:ext cx="258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Use an </a:t>
            </a:r>
            <a:r>
              <a:rPr lang="en-US" i="1" dirty="0" err="1">
                <a:solidFill>
                  <a:schemeClr val="accent1"/>
                </a:solidFill>
              </a:rPr>
              <a:t>ActionKind</a:t>
            </a:r>
            <a:r>
              <a:rPr lang="en-US" i="1" dirty="0">
                <a:solidFill>
                  <a:schemeClr val="accent1"/>
                </a:solidFill>
              </a:rPr>
              <a:t> of “CREATE” in the properties for the create messages</a:t>
            </a:r>
            <a:endParaRPr lang="en-CA" i="1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C84016-BB7B-4FF6-9DCF-56BB799D2A2B}"/>
              </a:ext>
            </a:extLst>
          </p:cNvPr>
          <p:cNvCxnSpPr>
            <a:cxnSpLocks/>
          </p:cNvCxnSpPr>
          <p:nvPr/>
        </p:nvCxnSpPr>
        <p:spPr>
          <a:xfrm flipH="1" flipV="1">
            <a:off x="5384800" y="3698240"/>
            <a:ext cx="1310640" cy="15646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DBEF14-50C3-4186-8DE6-313752B7CAC9}"/>
              </a:ext>
            </a:extLst>
          </p:cNvPr>
          <p:cNvCxnSpPr>
            <a:cxnSpLocks/>
          </p:cNvCxnSpPr>
          <p:nvPr/>
        </p:nvCxnSpPr>
        <p:spPr>
          <a:xfrm flipV="1">
            <a:off x="9052560" y="4023361"/>
            <a:ext cx="1727200" cy="158495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0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78D4A2-54C6-4447-8F60-7069BAEB3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2"/>
          <a:stretch/>
        </p:blipFill>
        <p:spPr>
          <a:xfrm>
            <a:off x="632460" y="1309687"/>
            <a:ext cx="9050020" cy="537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EF3F9-D674-4525-9392-BD0EB189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Persist 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F196-6929-49C1-A243-AD3D862A1020}"/>
              </a:ext>
            </a:extLst>
          </p:cNvPr>
          <p:cNvSpPr txBox="1"/>
          <p:nvPr/>
        </p:nvSpPr>
        <p:spPr>
          <a:xfrm>
            <a:off x="3464560" y="4632960"/>
            <a:ext cx="72034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SYS466 convention: use persist(:anonymous object) or persist(named object) to indicate object is to be put into some permanent storage.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As per the layers pattern, only a controller object can communicate with the </a:t>
            </a:r>
            <a:r>
              <a:rPr lang="en-US" i="1" dirty="0" err="1">
                <a:solidFill>
                  <a:schemeClr val="accent1"/>
                </a:solidFill>
              </a:rPr>
              <a:t>EntityManager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F3F9-D674-4525-9392-BD0EB189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Persist Named Customer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63C52-BC58-4EAD-BAC0-169327B3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22387"/>
            <a:ext cx="8856980" cy="55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1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Persisted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51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4D03-C71C-4BBC-9850-416EBC17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245"/>
            <a:ext cx="10515600" cy="1325563"/>
          </a:xfrm>
        </p:spPr>
        <p:txBody>
          <a:bodyPr/>
          <a:lstStyle/>
          <a:p>
            <a:r>
              <a:rPr lang="en-US" dirty="0"/>
              <a:t>Example: Retrieve persisted data - single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9FE87-417A-479F-99C7-1A3C49408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05"/>
          <a:stretch/>
        </p:blipFill>
        <p:spPr>
          <a:xfrm>
            <a:off x="111759" y="1255077"/>
            <a:ext cx="7406107" cy="5216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2455C-C680-48EE-9D7F-4A726EA21562}"/>
              </a:ext>
            </a:extLst>
          </p:cNvPr>
          <p:cNvSpPr txBox="1"/>
          <p:nvPr/>
        </p:nvSpPr>
        <p:spPr>
          <a:xfrm>
            <a:off x="7345680" y="2915920"/>
            <a:ext cx="378968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SYS466 convention: use get(:anonymous object, key=value) or get(named object, key=value) to materialize an object from persistent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In our convention we show the </a:t>
            </a:r>
            <a:r>
              <a:rPr lang="en-US" i="1" dirty="0" err="1">
                <a:solidFill>
                  <a:schemeClr val="accent1"/>
                </a:solidFill>
              </a:rPr>
              <a:t>EntityManager</a:t>
            </a:r>
            <a:r>
              <a:rPr lang="en-US" i="1" dirty="0">
                <a:solidFill>
                  <a:schemeClr val="accent1"/>
                </a:solidFill>
              </a:rPr>
              <a:t> creating the object</a:t>
            </a:r>
          </a:p>
        </p:txBody>
      </p:sp>
    </p:spTree>
    <p:extLst>
      <p:ext uri="{BB962C8B-B14F-4D97-AF65-F5344CB8AC3E}">
        <p14:creationId xmlns:p14="http://schemas.microsoft.com/office/powerpoint/2010/main" val="34406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C2596C-3C53-45AD-A804-74E1D592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11" y="1093649"/>
            <a:ext cx="8648669" cy="537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44D03-C71C-4BBC-9850-416EBC17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245"/>
            <a:ext cx="10515600" cy="1325563"/>
          </a:xfrm>
        </p:spPr>
        <p:txBody>
          <a:bodyPr/>
          <a:lstStyle/>
          <a:p>
            <a:r>
              <a:rPr lang="en-US" dirty="0"/>
              <a:t>Example: Retrieve persisted data - multiple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2455C-C680-48EE-9D7F-4A726EA21562}"/>
              </a:ext>
            </a:extLst>
          </p:cNvPr>
          <p:cNvSpPr txBox="1"/>
          <p:nvPr/>
        </p:nvSpPr>
        <p:spPr>
          <a:xfrm>
            <a:off x="8255000" y="3179028"/>
            <a:ext cx="378968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SYS466 convention: use get(:anonymous object) with no key to materialize all objects of the specified class from persistent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accent1"/>
                </a:solidFill>
              </a:rPr>
              <a:t>In the </a:t>
            </a:r>
            <a:r>
              <a:rPr lang="en-US" i="1" dirty="0" err="1">
                <a:solidFill>
                  <a:schemeClr val="accent1"/>
                </a:solidFill>
              </a:rPr>
              <a:t>the</a:t>
            </a:r>
            <a:r>
              <a:rPr lang="en-US" i="1" dirty="0">
                <a:solidFill>
                  <a:schemeClr val="accent1"/>
                </a:solidFill>
              </a:rPr>
              <a:t> properties pane, select “</a:t>
            </a:r>
            <a:r>
              <a:rPr lang="en-US" i="1" dirty="0" err="1">
                <a:solidFill>
                  <a:schemeClr val="accent1"/>
                </a:solidFill>
              </a:rPr>
              <a:t>IsMultiInstance</a:t>
            </a:r>
            <a:r>
              <a:rPr lang="en-US" i="1" dirty="0">
                <a:solidFill>
                  <a:schemeClr val="accent1"/>
                </a:solidFill>
              </a:rPr>
              <a:t>” to indicate multiple instances of an object are being used in a SD.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51AC2-2A99-492A-B5BD-93BA7234587E}"/>
              </a:ext>
            </a:extLst>
          </p:cNvPr>
          <p:cNvSpPr txBox="1"/>
          <p:nvPr/>
        </p:nvSpPr>
        <p:spPr>
          <a:xfrm>
            <a:off x="3703320" y="5103674"/>
            <a:ext cx="378968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i="1" dirty="0">
                <a:solidFill>
                  <a:schemeClr val="accent1"/>
                </a:solidFill>
              </a:rPr>
              <a:t>In the Multi Instance object Customer, the fact that it is multi instance implies that the operations </a:t>
            </a:r>
            <a:r>
              <a:rPr lang="en-US" i="1" dirty="0" err="1">
                <a:solidFill>
                  <a:schemeClr val="accent1"/>
                </a:solidFill>
              </a:rPr>
              <a:t>getFname</a:t>
            </a:r>
            <a:r>
              <a:rPr lang="en-US" i="1" dirty="0">
                <a:solidFill>
                  <a:schemeClr val="accent1"/>
                </a:solidFill>
              </a:rPr>
              <a:t> and get </a:t>
            </a:r>
            <a:r>
              <a:rPr lang="en-US" i="1" dirty="0" err="1">
                <a:solidFill>
                  <a:schemeClr val="accent1"/>
                </a:solidFill>
              </a:rPr>
              <a:t>Lname</a:t>
            </a:r>
            <a:r>
              <a:rPr lang="en-US" i="1" dirty="0">
                <a:solidFill>
                  <a:schemeClr val="accent1"/>
                </a:solidFill>
              </a:rPr>
              <a:t> loop through all :Customer objects</a:t>
            </a:r>
          </a:p>
        </p:txBody>
      </p:sp>
    </p:spTree>
    <p:extLst>
      <p:ext uri="{BB962C8B-B14F-4D97-AF65-F5344CB8AC3E}">
        <p14:creationId xmlns:p14="http://schemas.microsoft.com/office/powerpoint/2010/main" val="130505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650</Words>
  <Application>Microsoft Office PowerPoint</Application>
  <PresentationFormat>Widescreen</PresentationFormat>
  <Paragraphs>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SYS466: Analysis and Design using OO Models</vt:lpstr>
      <vt:lpstr>Creating and Persisting Objects</vt:lpstr>
      <vt:lpstr>Example: Create Customer and persist to DB</vt:lpstr>
      <vt:lpstr>Example: Create Customer: two options</vt:lpstr>
      <vt:lpstr>Example: Persist Customer</vt:lpstr>
      <vt:lpstr>Example: Persist Named Customer</vt:lpstr>
      <vt:lpstr>Retrieving Persisted Data</vt:lpstr>
      <vt:lpstr>Example: Retrieve persisted data - single</vt:lpstr>
      <vt:lpstr>Example: Retrieve persisted data - multiple</vt:lpstr>
      <vt:lpstr>Deleting Objects and Removing Persisted Data</vt:lpstr>
      <vt:lpstr>Example: Remove Customer and delete object</vt:lpstr>
      <vt:lpstr>Retrieval and Reference Attributes</vt:lpstr>
      <vt:lpstr>Example: Retrieving reference attribute objects</vt:lpstr>
      <vt:lpstr>Example: Retrieving reference attribute objects</vt:lpstr>
      <vt:lpstr>Exercises</vt:lpstr>
      <vt:lpstr>Exercise 1: Park Bike – draw the SD</vt:lpstr>
      <vt:lpstr>Exercise 2: Where is my bike?</vt:lpstr>
      <vt:lpstr>Exercise 3: Which Bike is in this spot?</vt:lpstr>
      <vt:lpstr>Exercise 4: Remove bike from spot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SYS466: Analysis and Design using OO Models</dc:title>
  <dc:creator>Barbara Czegel</dc:creator>
  <cp:lastModifiedBy>Cindy Laurin</cp:lastModifiedBy>
  <cp:revision>9</cp:revision>
  <dcterms:created xsi:type="dcterms:W3CDTF">2018-10-01T19:56:36Z</dcterms:created>
  <dcterms:modified xsi:type="dcterms:W3CDTF">2020-01-26T13:57:29Z</dcterms:modified>
</cp:coreProperties>
</file>