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6"/>
  </p:notesMasterIdLst>
  <p:sldIdLst>
    <p:sldId id="304" r:id="rId2"/>
    <p:sldId id="306" r:id="rId3"/>
    <p:sldId id="305" r:id="rId4"/>
    <p:sldId id="277" r:id="rId5"/>
    <p:sldId id="278" r:id="rId6"/>
    <p:sldId id="264" r:id="rId7"/>
    <p:sldId id="265" r:id="rId8"/>
    <p:sldId id="286" r:id="rId9"/>
    <p:sldId id="279" r:id="rId10"/>
    <p:sldId id="280" r:id="rId11"/>
    <p:sldId id="282" r:id="rId12"/>
    <p:sldId id="283" r:id="rId13"/>
    <p:sldId id="296" r:id="rId14"/>
    <p:sldId id="307" r:id="rId15"/>
    <p:sldId id="308" r:id="rId16"/>
    <p:sldId id="309" r:id="rId17"/>
    <p:sldId id="310" r:id="rId18"/>
    <p:sldId id="267" r:id="rId19"/>
    <p:sldId id="269" r:id="rId20"/>
    <p:sldId id="294" r:id="rId21"/>
    <p:sldId id="260" r:id="rId22"/>
    <p:sldId id="300" r:id="rId23"/>
    <p:sldId id="301" r:id="rId24"/>
    <p:sldId id="30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0D28E5-28F3-4FCE-BD38-B4431102297D}" v="75" dt="2018-10-29T20:25:21.1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4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39B4C-736C-4818-AAC2-4155F7E5DABA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6199B-723C-4ED4-A2CA-9DD865E4A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971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E966-D608-470C-9A9F-B9CAC1F45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2E59E-C9BF-4EF3-9D03-A9C22664A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9C988-E8F8-44CC-82D3-AE4069E43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430-8706-4278-813E-B0EBEDD7B503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15DA1-3554-4A36-99F0-B6CD845B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0FB7C-DB75-48E7-9BBF-0CAB5B8F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464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524C-2F88-4F16-8520-16D954DB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EE90C-F422-4C93-B3EB-2BF794D0C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DA816-3C8B-4BE7-A2E4-4D9AAD1E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430-8706-4278-813E-B0EBEDD7B503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15C0B-7877-4A15-AA5E-81F78AC7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4120E-4271-4074-8F65-74A03F23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258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15CE1F-28F0-41A4-A415-A436765F6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E5D07-28F1-4FC3-84F6-CB2DBF6C3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ECF40-7247-4CEE-A021-CFC4082CD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430-8706-4278-813E-B0EBEDD7B503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D47C8-C694-41DF-8A16-7528B176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F5B48-DF73-44C1-9804-6C90AC42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159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23AA-0A44-4D72-950E-B3606449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65B1D-7C79-4EFF-BD62-8963CFD9B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69B03-EA8D-4FF3-979C-E9BAE018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430-8706-4278-813E-B0EBEDD7B503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8786B-E56D-4481-8AFF-697CAB02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B2AAE-2E32-4D27-B672-91CD58F1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986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57CF-697E-4006-BB1A-D668EB19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035AF-B328-4B00-8716-C4DD4C305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A18F4-33EE-4D44-887A-89F1F8F05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430-8706-4278-813E-B0EBEDD7B503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B6DC6-359E-4E77-9812-826B5E95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541ED-A6BC-47F1-B395-D4769F14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572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24EF-90EA-4DB8-99CC-B89F2343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D136A-73B1-47D7-9B35-3BE16C70C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6A504-07DA-4C5B-8AFA-8887A2970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DCF6C-264C-4720-ABC9-2155BCAE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430-8706-4278-813E-B0EBEDD7B503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09237-4953-498C-B763-E54ED514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57E97-1870-42FC-8C96-581D5E05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79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A5B05-7535-4B77-B19D-6ABF7952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B5CF0-8C54-4971-8902-45FBD55A2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110BF-851F-4C92-9700-B6246C601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B80FF3-AD3A-485F-B361-CC327ADB6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5CF15-9652-4D01-8316-010AB48BF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DB0A4-7BA3-4223-8C6D-D6A022E4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430-8706-4278-813E-B0EBEDD7B503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702804-9EE5-4EFF-9C8C-E2EACCFD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C644B-D635-43D0-9014-9D48F7DC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F52A-BC0D-4DE1-A833-E3EC1434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AD48D-78A4-45EF-AD1D-88252ED0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430-8706-4278-813E-B0EBEDD7B503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E127A-7759-4D5D-ADC1-CCEFC99C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D4442-D863-41FA-A501-B23F0F8A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76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C1E69A-8024-4242-84BF-2F8A617B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430-8706-4278-813E-B0EBEDD7B503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4C2E6-6EF9-4024-8D9E-C9C2E68C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3AF7F-C6FB-410F-ADC2-C9371D41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773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D97E-63C9-41B0-AA7B-8A6EC723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CE4C-642D-49AE-9E8C-C757BE7E7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214FA-8C43-479B-90A1-F51EAFE03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FFCC7-A218-4701-8D6B-847747F7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430-8706-4278-813E-B0EBEDD7B503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DCF23-D4AD-4A62-BB0E-E8054A75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DB5F1-DEBA-4E30-9BAA-BF930A8B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117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FD4A6-9C2C-474A-B57A-8A278AB94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D7837-CC61-428F-BAC7-810AE2BB7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9A010-C4E3-493B-A0B8-CC9C29947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869F0-FE25-45AC-BC85-7410648F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F430-8706-4278-813E-B0EBEDD7B503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C0C08-0C76-407C-96FA-CB50F5C5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B6760-0E32-44D7-9706-64D0D0A6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37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07217-5315-464D-98B0-0F2BF3386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6F939-A7E4-48FC-9331-91418BC3E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B2DBE-1E93-4A36-9EE5-DE61FF18D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1F430-8706-4278-813E-B0EBEDD7B503}" type="datetimeFigureOut">
              <a:rPr lang="en-CA" smtClean="0"/>
              <a:t>2020-01-23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E388A-9358-491E-9909-7CAEF6C6E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B1B3D-67F0-4E34-930D-3BBB97AD0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B83B2-852C-41CD-AB07-C190D1EEEB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662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Sequence Diagrams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394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8750" t="12222" r="20000" b="6667"/>
          <a:stretch>
            <a:fillRect/>
          </a:stretch>
        </p:blipFill>
        <p:spPr bwMode="auto">
          <a:xfrm>
            <a:off x="1905000" y="228600"/>
            <a:ext cx="8486384" cy="632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3048000" y="1752600"/>
            <a:ext cx="609600" cy="1219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1839996" y="4114800"/>
            <a:ext cx="147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dirty="0">
                <a:solidFill>
                  <a:srgbClr val="FF0000"/>
                </a:solidFill>
              </a:rPr>
              <a:t>UI Controllers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819400" y="2971800"/>
            <a:ext cx="213360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505200" y="1143000"/>
            <a:ext cx="2362200" cy="76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667000" y="3048000"/>
            <a:ext cx="609600" cy="990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76401" y="1295401"/>
            <a:ext cx="717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>
                <a:solidFill>
                  <a:srgbClr val="FF0000"/>
                </a:solidFill>
              </a:rPr>
              <a:t>UI Layer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362200" y="1447800"/>
            <a:ext cx="11430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8750" t="12222" r="20000" b="6667"/>
          <a:stretch>
            <a:fillRect/>
          </a:stretch>
        </p:blipFill>
        <p:spPr bwMode="auto">
          <a:xfrm>
            <a:off x="1828800" y="228600"/>
            <a:ext cx="8486384" cy="632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5867400" y="3276600"/>
            <a:ext cx="1066800" cy="1600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1752601" y="3505200"/>
            <a:ext cx="1447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Design Classes –attributes, operations and directional relationships</a:t>
            </a:r>
            <a:br>
              <a:rPr lang="en-CA" dirty="0">
                <a:solidFill>
                  <a:srgbClr val="FF0000"/>
                </a:solidFill>
              </a:rPr>
            </a:b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048000" y="4191000"/>
            <a:ext cx="27432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52601" y="2759947"/>
            <a:ext cx="1211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Domain</a:t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Controllers</a:t>
            </a:r>
          </a:p>
        </p:txBody>
      </p:sp>
      <p:sp>
        <p:nvSpPr>
          <p:cNvPr id="8" name="Oval 7"/>
          <p:cNvSpPr/>
          <p:nvPr/>
        </p:nvSpPr>
        <p:spPr>
          <a:xfrm>
            <a:off x="5867399" y="1905000"/>
            <a:ext cx="1075267" cy="1295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048000" y="2895600"/>
            <a:ext cx="27432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8750" t="12222" r="20000" b="6667"/>
          <a:stretch>
            <a:fillRect/>
          </a:stretch>
        </p:blipFill>
        <p:spPr bwMode="auto">
          <a:xfrm>
            <a:off x="1828800" y="228600"/>
            <a:ext cx="8486384" cy="632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6477000" y="1676400"/>
            <a:ext cx="1066800" cy="1600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7162800" y="1828800"/>
            <a:ext cx="990600" cy="3657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1752601" y="3505201"/>
            <a:ext cx="14478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Persistence Facade—a special type of controller that gives us access to the persisted data store and surrounding functionality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048000" y="2590800"/>
            <a:ext cx="3352800" cy="1828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BF7A-0F0F-45C6-9BA0-8B7171A7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Start Example</a:t>
            </a:r>
            <a:r>
              <a:rPr lang="en-US" dirty="0"/>
              <a:t>: Get Item Details</a:t>
            </a:r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83D321-CC60-45DB-A7D4-CFF505EF1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278319"/>
              </p:ext>
            </p:extLst>
          </p:nvPr>
        </p:nvGraphicFramePr>
        <p:xfrm>
          <a:off x="1076960" y="575119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668059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96802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1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Selects item from the list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item description and price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634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9DDFB2-88A7-44AB-8736-05C6E953C9C5}"/>
              </a:ext>
            </a:extLst>
          </p:cNvPr>
          <p:cNvSpPr txBox="1"/>
          <p:nvPr/>
        </p:nvSpPr>
        <p:spPr>
          <a:xfrm>
            <a:off x="1076960" y="4181535"/>
            <a:ext cx="579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Scenario: Get Item Details</a:t>
            </a:r>
          </a:p>
          <a:p>
            <a:endParaRPr lang="en-US" dirty="0"/>
          </a:p>
          <a:p>
            <a:r>
              <a:rPr lang="en-US" dirty="0"/>
              <a:t>Precondition: </a:t>
            </a:r>
          </a:p>
          <a:p>
            <a:r>
              <a:rPr lang="en-US" dirty="0"/>
              <a:t>Products are being displayed in a list on the screen. All item information has been retrieved from the database.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363C2-F9B7-4C49-B6F1-66470A6BBF0B}"/>
              </a:ext>
            </a:extLst>
          </p:cNvPr>
          <p:cNvSpPr txBox="1"/>
          <p:nvPr/>
        </p:nvSpPr>
        <p:spPr>
          <a:xfrm>
            <a:off x="1371600" y="1800424"/>
            <a:ext cx="234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Diagram</a:t>
            </a:r>
            <a:endParaRPr lang="en-CA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11FF7-1231-4C3F-9252-4E14FE541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95" y="2186106"/>
            <a:ext cx="2585165" cy="24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00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BF7A-0F0F-45C6-9BA0-8B7171A7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Start Example</a:t>
            </a:r>
            <a:r>
              <a:rPr lang="en-US" dirty="0"/>
              <a:t>: Get Item Details</a:t>
            </a:r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83D321-CC60-45DB-A7D4-CFF505EF11A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76960" y="575119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668059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96802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1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Selects item from the list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item description and price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634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9DDFB2-88A7-44AB-8736-05C6E953C9C5}"/>
              </a:ext>
            </a:extLst>
          </p:cNvPr>
          <p:cNvSpPr txBox="1"/>
          <p:nvPr/>
        </p:nvSpPr>
        <p:spPr>
          <a:xfrm>
            <a:off x="1076960" y="4181535"/>
            <a:ext cx="579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Scenario: Get Item Details</a:t>
            </a:r>
          </a:p>
          <a:p>
            <a:endParaRPr lang="en-US" dirty="0"/>
          </a:p>
          <a:p>
            <a:r>
              <a:rPr lang="en-US" dirty="0"/>
              <a:t>Precondition: </a:t>
            </a:r>
          </a:p>
          <a:p>
            <a:r>
              <a:rPr lang="en-US" dirty="0"/>
              <a:t>Products are being displayed in a list on the screen. All item information has been retrieved from the database.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363C2-F9B7-4C49-B6F1-66470A6BBF0B}"/>
              </a:ext>
            </a:extLst>
          </p:cNvPr>
          <p:cNvSpPr txBox="1"/>
          <p:nvPr/>
        </p:nvSpPr>
        <p:spPr>
          <a:xfrm>
            <a:off x="1371600" y="1800424"/>
            <a:ext cx="234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Diagram</a:t>
            </a:r>
            <a:endParaRPr lang="en-CA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11FF7-1231-4C3F-9252-4E14FE541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95" y="2186106"/>
            <a:ext cx="2585165" cy="24857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21680" y="2387600"/>
            <a:ext cx="4206240" cy="212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186" y="1507159"/>
            <a:ext cx="6974134" cy="8488072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2357120" y="3302000"/>
            <a:ext cx="4937760" cy="29768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7084413" y="4307840"/>
            <a:ext cx="840387" cy="18141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4253" y="4181535"/>
            <a:ext cx="3119175" cy="337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14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BF7A-0F0F-45C6-9BA0-8B7171A7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Domain Layer: </a:t>
            </a:r>
            <a:r>
              <a:rPr lang="en-US" dirty="0"/>
              <a:t>Get Item Details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7985760" y="3718560"/>
            <a:ext cx="4206240" cy="212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45" y="1615440"/>
            <a:ext cx="10281920" cy="98281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0171" y="4402261"/>
            <a:ext cx="3385759" cy="31006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0171" y="2057671"/>
            <a:ext cx="2874703" cy="310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97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BF7A-0F0F-45C6-9BA0-8B7171A7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Entity Manager Layer: </a:t>
            </a:r>
            <a:r>
              <a:rPr lang="en-US" dirty="0"/>
              <a:t>Get Item Details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7985760" y="3718560"/>
            <a:ext cx="4206240" cy="212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051" y="2434052"/>
            <a:ext cx="3385759" cy="31006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291" y="821288"/>
            <a:ext cx="2874703" cy="31062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7158" y="4086750"/>
            <a:ext cx="3192041" cy="32757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8561" y="4295679"/>
            <a:ext cx="2821432" cy="34835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053" y="1398504"/>
            <a:ext cx="12239146" cy="1114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68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Exporting our Classes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262880" y="2390059"/>
            <a:ext cx="3931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ublic class </a:t>
            </a:r>
            <a:r>
              <a:rPr lang="en-US" dirty="0" err="1"/>
              <a:t>DomainController</a:t>
            </a:r>
            <a:r>
              <a:rPr lang="en-US" dirty="0"/>
              <a:t> {</a:t>
            </a:r>
          </a:p>
          <a:p>
            <a:r>
              <a:rPr lang="en-US" dirty="0"/>
              <a:t>	void </a:t>
            </a:r>
            <a:r>
              <a:rPr lang="en-US" dirty="0" err="1"/>
              <a:t>getItemDetails</a:t>
            </a:r>
            <a:r>
              <a:rPr lang="en-US" dirty="0"/>
              <a:t>();</a:t>
            </a:r>
          </a:p>
          <a:p>
            <a:r>
              <a:rPr lang="en-US" dirty="0"/>
              <a:t>};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1026160" y="4052053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ublic class </a:t>
            </a:r>
            <a:r>
              <a:rPr lang="en-US" dirty="0" err="1"/>
              <a:t>EntityManager</a:t>
            </a:r>
            <a:r>
              <a:rPr lang="en-US" dirty="0"/>
              <a:t> {</a:t>
            </a:r>
          </a:p>
          <a:p>
            <a:r>
              <a:rPr lang="en-US" dirty="0"/>
              <a:t>	void get();</a:t>
            </a:r>
          </a:p>
          <a:p>
            <a:r>
              <a:rPr lang="en-US" dirty="0"/>
              <a:t>};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2113060"/>
            <a:ext cx="294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r>
              <a:rPr lang="en-CA" dirty="0"/>
              <a:t>p</a:t>
            </a:r>
            <a:r>
              <a:rPr lang="en-CA" dirty="0" smtClean="0"/>
              <a:t>ublic class </a:t>
            </a:r>
            <a:r>
              <a:rPr lang="en-CA" dirty="0" err="1"/>
              <a:t>UIController</a:t>
            </a:r>
            <a:r>
              <a:rPr lang="en-CA" dirty="0"/>
              <a:t> {</a:t>
            </a:r>
          </a:p>
          <a:p>
            <a:r>
              <a:rPr lang="en-CA" dirty="0"/>
              <a:t>	void </a:t>
            </a:r>
            <a:r>
              <a:rPr lang="en-CA" dirty="0" err="1"/>
              <a:t>enterItem</a:t>
            </a:r>
            <a:r>
              <a:rPr lang="en-CA" dirty="0"/>
              <a:t>();</a:t>
            </a:r>
          </a:p>
          <a:p>
            <a:r>
              <a:rPr lang="en-CA" dirty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66080" y="3870960"/>
            <a:ext cx="40741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</a:t>
            </a:r>
            <a:r>
              <a:rPr lang="en-CA" dirty="0" smtClean="0"/>
              <a:t>ublic class </a:t>
            </a:r>
            <a:r>
              <a:rPr lang="en-CA" dirty="0"/>
              <a:t>Item {</a:t>
            </a:r>
          </a:p>
          <a:p>
            <a:r>
              <a:rPr lang="en-CA" dirty="0"/>
              <a:t>	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itemNum</a:t>
            </a:r>
            <a:r>
              <a:rPr lang="en-CA" dirty="0"/>
              <a:t>;</a:t>
            </a:r>
          </a:p>
          <a:p>
            <a:r>
              <a:rPr lang="en-CA" dirty="0"/>
              <a:t>	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itemdesc</a:t>
            </a:r>
            <a:r>
              <a:rPr lang="en-CA" dirty="0"/>
              <a:t>;</a:t>
            </a:r>
          </a:p>
          <a:p>
            <a:r>
              <a:rPr lang="en-CA" dirty="0"/>
              <a:t>	</a:t>
            </a:r>
            <a:r>
              <a:rPr lang="en-CA" dirty="0" err="1"/>
              <a:t>int</a:t>
            </a:r>
            <a:r>
              <a:rPr lang="en-CA" dirty="0"/>
              <a:t> price;</a:t>
            </a:r>
          </a:p>
          <a:p>
            <a:r>
              <a:rPr lang="en-CA" dirty="0"/>
              <a:t>	void </a:t>
            </a:r>
            <a:r>
              <a:rPr lang="en-CA" dirty="0" err="1"/>
              <a:t>getDesc</a:t>
            </a:r>
            <a:r>
              <a:rPr lang="en-CA" dirty="0"/>
              <a:t>();</a:t>
            </a:r>
          </a:p>
          <a:p>
            <a:r>
              <a:rPr lang="en-CA" dirty="0"/>
              <a:t>	void </a:t>
            </a:r>
            <a:r>
              <a:rPr lang="en-CA" dirty="0" err="1"/>
              <a:t>getPrice</a:t>
            </a:r>
            <a:r>
              <a:rPr lang="en-CA" dirty="0"/>
              <a:t>();</a:t>
            </a:r>
          </a:p>
          <a:p>
            <a:r>
              <a:rPr lang="en-CA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27450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Controllers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Control Classes (“Controllers”)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447800"/>
            <a:ext cx="8305800" cy="4876800"/>
          </a:xfrm>
        </p:spPr>
        <p:txBody>
          <a:bodyPr>
            <a:normAutofit fontScale="92500" lnSpcReduction="20000"/>
          </a:bodyPr>
          <a:lstStyle/>
          <a:p>
            <a:pPr marL="274320" indent="-274320">
              <a:buFont typeface="Wingdings 3"/>
              <a:buChar char=""/>
              <a:defRPr/>
            </a:pPr>
            <a:r>
              <a:rPr lang="en-US" dirty="0"/>
              <a:t>Control and coordinate the behavior (logic!) of the system</a:t>
            </a:r>
          </a:p>
          <a:p>
            <a:pPr marL="274320" indent="-274320">
              <a:buNone/>
              <a:defRPr/>
            </a:pPr>
            <a:endParaRPr lang="en-US" dirty="0"/>
          </a:p>
          <a:p>
            <a:pPr marL="274320" indent="-274320">
              <a:buFont typeface="Wingdings 3"/>
              <a:buChar char=""/>
              <a:defRPr/>
            </a:pPr>
            <a:r>
              <a:rPr lang="en-US" dirty="0"/>
              <a:t>Delegate the work to other classes who have the responsibility for carrying out specific tasks (e.g. creating a sale line item).</a:t>
            </a:r>
          </a:p>
          <a:p>
            <a:pPr marL="548640" lvl="1" indent="-274320">
              <a:buFont typeface="Wingdings 3"/>
              <a:buChar char=""/>
              <a:defRPr/>
            </a:pPr>
            <a:r>
              <a:rPr lang="en-US" dirty="0"/>
              <a:t>A control class should never do anything except for directing.</a:t>
            </a:r>
          </a:p>
          <a:p>
            <a:pPr marL="274320" indent="-274320">
              <a:buFont typeface="Wingdings 3"/>
              <a:buChar char=""/>
              <a:defRPr/>
            </a:pPr>
            <a:endParaRPr lang="en-US" dirty="0"/>
          </a:p>
          <a:p>
            <a:pPr marL="274320" indent="-274320">
              <a:buFont typeface="Wingdings 3"/>
              <a:buChar char=""/>
              <a:defRPr/>
            </a:pPr>
            <a:r>
              <a:rPr lang="en-US" dirty="0"/>
              <a:t>Control classes can decouple layers:</a:t>
            </a:r>
          </a:p>
          <a:p>
            <a:pPr marL="548640" lvl="1" indent="-274320">
              <a:buFont typeface="Wingdings 3"/>
              <a:buChar char=""/>
              <a:defRPr/>
            </a:pPr>
            <a:r>
              <a:rPr lang="en-US" dirty="0"/>
              <a:t>the UI from the business domain layer.</a:t>
            </a:r>
          </a:p>
          <a:p>
            <a:pPr marL="548640" lvl="1" indent="-274320">
              <a:buFont typeface="Wingdings 3"/>
              <a:buChar char=""/>
              <a:defRPr/>
            </a:pPr>
            <a:r>
              <a:rPr lang="en-US" dirty="0"/>
              <a:t>the business domain layer from the persistence layer (Façade)</a:t>
            </a:r>
          </a:p>
          <a:p>
            <a:pPr marL="274320" indent="-274320">
              <a:buFont typeface="Wingdings 3"/>
              <a:buChar char=""/>
              <a:defRPr/>
            </a:pPr>
            <a:endParaRPr lang="en-US" dirty="0"/>
          </a:p>
          <a:p>
            <a:pPr marL="274320" indent="-274320">
              <a:buFont typeface="Wingdings 3"/>
              <a:buChar char=""/>
              <a:defRPr/>
            </a:pPr>
            <a:r>
              <a:rPr lang="en-US" dirty="0"/>
              <a:t>Facades are a specialized type of controller—they simplify interfaces to more complex subsystems.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r>
              <a:rPr lang="en-US" dirty="0"/>
              <a:t>SSDs and Use Cases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1088" y="1916113"/>
            <a:ext cx="80010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Use cases describe how external actors interact with the software system…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An actor generates </a:t>
            </a:r>
            <a:r>
              <a:rPr lang="en-US" b="1" u="sng" dirty="0"/>
              <a:t>system events/messages</a:t>
            </a:r>
            <a:r>
              <a:rPr lang="en-US" b="1" dirty="0"/>
              <a:t> to a system, requesting some </a:t>
            </a:r>
            <a:r>
              <a:rPr lang="en-US" b="1" u="sng" dirty="0"/>
              <a:t>system operation</a:t>
            </a:r>
            <a:r>
              <a:rPr lang="en-US" b="1" dirty="0"/>
              <a:t> to handle the event.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The use case text implies the event/message…the SSD makes it concrete and explicit.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 err="1"/>
              <a:t>Larman</a:t>
            </a:r>
            <a:r>
              <a:rPr lang="en-US" sz="1800" dirty="0"/>
              <a:t>, APPLYING UML AND PATTERNS, p. 176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45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92C0-F0EA-4D6F-82E8-F5A3F42B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</a:t>
            </a:r>
            <a:r>
              <a:rPr lang="en-US" dirty="0" smtClean="0"/>
              <a:t>Methods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19" y="1690688"/>
            <a:ext cx="8866731" cy="697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84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Models:</a:t>
            </a:r>
          </a:p>
        </p:txBody>
      </p:sp>
      <p:sp>
        <p:nvSpPr>
          <p:cNvPr id="9219" name="Content Placeholder 4"/>
          <p:cNvSpPr>
            <a:spLocks noGrp="1"/>
          </p:cNvSpPr>
          <p:nvPr>
            <p:ph sz="quarter" idx="1"/>
          </p:nvPr>
        </p:nvSpPr>
        <p:spPr>
          <a:xfrm>
            <a:off x="1981200" y="1371601"/>
            <a:ext cx="8229600" cy="4937125"/>
          </a:xfrm>
        </p:spPr>
        <p:txBody>
          <a:bodyPr>
            <a:normAutofit fontScale="92500" lnSpcReduction="10000"/>
          </a:bodyPr>
          <a:lstStyle/>
          <a:p>
            <a:pPr marL="274320" indent="-274320">
              <a:buFont typeface="Wingdings 3"/>
              <a:buChar char=""/>
              <a:defRPr/>
            </a:pPr>
            <a:r>
              <a:rPr lang="en-CA" dirty="0"/>
              <a:t>Use case model</a:t>
            </a:r>
          </a:p>
          <a:p>
            <a:pPr marL="548640" lvl="1" indent="-274320">
              <a:buFont typeface="Wingdings 3"/>
              <a:buChar char=""/>
              <a:defRPr/>
            </a:pPr>
            <a:r>
              <a:rPr lang="en-CA" dirty="0"/>
              <a:t>Use case descriptions including scenarios</a:t>
            </a:r>
          </a:p>
          <a:p>
            <a:pPr marL="548640" lvl="1" indent="-274320">
              <a:buFont typeface="Wingdings 3"/>
              <a:buChar char=""/>
              <a:defRPr/>
            </a:pPr>
            <a:r>
              <a:rPr lang="en-CA" dirty="0"/>
              <a:t>Use case diagrams</a:t>
            </a:r>
          </a:p>
          <a:p>
            <a:pPr marL="548640" lvl="1" indent="-274320">
              <a:buFont typeface="Wingdings 3"/>
              <a:buChar char=""/>
              <a:defRPr/>
            </a:pPr>
            <a:r>
              <a:rPr lang="en-CA" dirty="0"/>
              <a:t>System level sequence diagrams</a:t>
            </a:r>
          </a:p>
          <a:p>
            <a:pPr marL="274320" indent="-274320">
              <a:buFont typeface="Wingdings 3"/>
              <a:buChar char=""/>
              <a:defRPr/>
            </a:pPr>
            <a:r>
              <a:rPr lang="en-CA" dirty="0"/>
              <a:t>Domain model</a:t>
            </a:r>
          </a:p>
          <a:p>
            <a:pPr marL="548640" lvl="1" indent="-274320">
              <a:buFont typeface="Wingdings 3"/>
              <a:buChar char=""/>
              <a:defRPr/>
            </a:pPr>
            <a:r>
              <a:rPr lang="en-CA" dirty="0"/>
              <a:t>Initial class definitions</a:t>
            </a:r>
          </a:p>
          <a:p>
            <a:pPr marL="548640" lvl="1" indent="-274320">
              <a:buFont typeface="Wingdings 3"/>
              <a:buChar char=""/>
              <a:defRPr/>
            </a:pPr>
            <a:r>
              <a:rPr lang="en-CA" dirty="0"/>
              <a:t>Attributes</a:t>
            </a:r>
          </a:p>
          <a:p>
            <a:pPr marL="548640" lvl="1" indent="-274320">
              <a:buFont typeface="Wingdings 3"/>
              <a:buChar char=""/>
              <a:defRPr/>
            </a:pPr>
            <a:r>
              <a:rPr lang="en-CA" dirty="0"/>
              <a:t>Relationships and multiplicity</a:t>
            </a:r>
          </a:p>
          <a:p>
            <a:pPr marL="274320" indent="-274320">
              <a:buFont typeface="Wingdings 3"/>
              <a:buChar char=""/>
              <a:defRPr/>
            </a:pPr>
            <a:r>
              <a:rPr lang="en-CA" dirty="0"/>
              <a:t>Design model</a:t>
            </a:r>
          </a:p>
          <a:p>
            <a:pPr marL="548640" lvl="1" indent="-274320">
              <a:buFont typeface="Wingdings 3"/>
              <a:buChar char=""/>
              <a:defRPr/>
            </a:pPr>
            <a:r>
              <a:rPr lang="en-CA" dirty="0"/>
              <a:t>Architecture</a:t>
            </a:r>
          </a:p>
          <a:p>
            <a:pPr marL="548640" lvl="1" indent="-274320">
              <a:buFont typeface="Wingdings 3"/>
              <a:buChar char=""/>
              <a:defRPr/>
            </a:pPr>
            <a:r>
              <a:rPr lang="en-CA" dirty="0"/>
              <a:t>Packages</a:t>
            </a:r>
          </a:p>
          <a:p>
            <a:pPr marL="548640" lvl="1" indent="-274320">
              <a:buFont typeface="Wingdings 3"/>
              <a:buChar char=""/>
              <a:defRPr/>
            </a:pPr>
            <a:r>
              <a:rPr lang="en-CA" dirty="0"/>
              <a:t>Object level sequence diagrams</a:t>
            </a:r>
          </a:p>
          <a:p>
            <a:pPr marL="548640" lvl="1" indent="-274320">
              <a:buFont typeface="Wingdings 3"/>
              <a:buChar char=""/>
              <a:defRPr/>
            </a:pPr>
            <a:r>
              <a:rPr lang="en-CA" dirty="0"/>
              <a:t>Design level classes: state; behaviour; associations with directionality</a:t>
            </a:r>
          </a:p>
        </p:txBody>
      </p:sp>
      <p:sp>
        <p:nvSpPr>
          <p:cNvPr id="6" name="Left Arrow 5"/>
          <p:cNvSpPr/>
          <p:nvPr/>
        </p:nvSpPr>
        <p:spPr>
          <a:xfrm>
            <a:off x="4879340" y="4375666"/>
            <a:ext cx="1447800" cy="914400"/>
          </a:xfrm>
          <a:prstGeom prst="lef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5043893" y="4648200"/>
            <a:ext cx="13355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dirty="0"/>
              <a:t>We are here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1DCB-562F-418B-8C23-98AB37E8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143B0-2085-407B-8284-973BE0C5E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operations/functions does each object in the previous diagram require to carry out the scenario?</a:t>
            </a:r>
          </a:p>
          <a:p>
            <a:r>
              <a:rPr lang="en-US" dirty="0"/>
              <a:t>:</a:t>
            </a:r>
            <a:r>
              <a:rPr lang="en-US" dirty="0" err="1"/>
              <a:t>UIController</a:t>
            </a:r>
            <a:endParaRPr lang="en-US" dirty="0"/>
          </a:p>
          <a:p>
            <a:r>
              <a:rPr lang="en-US" dirty="0"/>
              <a:t>:</a:t>
            </a:r>
            <a:r>
              <a:rPr lang="en-US" dirty="0" err="1"/>
              <a:t>DomainController</a:t>
            </a:r>
            <a:endParaRPr lang="en-US" dirty="0"/>
          </a:p>
          <a:p>
            <a:r>
              <a:rPr lang="en-US" dirty="0"/>
              <a:t>:Item (or I123:Item)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5775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BF7A-0F0F-45C6-9BA0-8B7171A7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Create SD to Update Item Price</a:t>
            </a:r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83D321-CC60-45DB-A7D4-CFF505EF1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428452"/>
              </p:ext>
            </p:extLst>
          </p:nvPr>
        </p:nvGraphicFramePr>
        <p:xfrm>
          <a:off x="1201142" y="4998660"/>
          <a:ext cx="9405898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2949">
                  <a:extLst>
                    <a:ext uri="{9D8B030D-6E8A-4147-A177-3AD203B41FA5}">
                      <a16:colId xmlns:a16="http://schemas.microsoft.com/office/drawing/2014/main" val="1366805975"/>
                    </a:ext>
                  </a:extLst>
                </a:gridCol>
                <a:gridCol w="4702949">
                  <a:extLst>
                    <a:ext uri="{9D8B030D-6E8A-4147-A177-3AD203B41FA5}">
                      <a16:colId xmlns:a16="http://schemas.microsoft.com/office/drawing/2014/main" val="1596802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1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manager enters a new price and requests to change price.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new price and displays the new price and item description along with a message saying “Please press confirm to save changes to database”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634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9DDFB2-88A7-44AB-8736-05C6E953C9C5}"/>
              </a:ext>
            </a:extLst>
          </p:cNvPr>
          <p:cNvSpPr txBox="1"/>
          <p:nvPr/>
        </p:nvSpPr>
        <p:spPr>
          <a:xfrm>
            <a:off x="1076959" y="3429000"/>
            <a:ext cx="579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Scenario: Update Item Price</a:t>
            </a:r>
          </a:p>
          <a:p>
            <a:endParaRPr lang="en-US" dirty="0"/>
          </a:p>
          <a:p>
            <a:r>
              <a:rPr lang="en-US" dirty="0"/>
              <a:t>Precondition: </a:t>
            </a:r>
          </a:p>
          <a:p>
            <a:r>
              <a:rPr lang="en-US" dirty="0"/>
              <a:t>Item information for one item is being displayed on the screen; the system is in update mode.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363C2-F9B7-4C49-B6F1-66470A6BBF0B}"/>
              </a:ext>
            </a:extLst>
          </p:cNvPr>
          <p:cNvSpPr txBox="1"/>
          <p:nvPr/>
        </p:nvSpPr>
        <p:spPr>
          <a:xfrm>
            <a:off x="1382315" y="1520241"/>
            <a:ext cx="234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Diagram</a:t>
            </a:r>
            <a:endParaRPr lang="en-CA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11FF7-1231-4C3F-9252-4E14FE541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77" y="1944928"/>
            <a:ext cx="2585165" cy="24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1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BF7A-0F0F-45C6-9BA0-8B7171A7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 Create SD to Get Postal Code</a:t>
            </a:r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83D321-CC60-45DB-A7D4-CFF505EF1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189401"/>
              </p:ext>
            </p:extLst>
          </p:nvPr>
        </p:nvGraphicFramePr>
        <p:xfrm>
          <a:off x="1221462" y="5638740"/>
          <a:ext cx="940589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2949">
                  <a:extLst>
                    <a:ext uri="{9D8B030D-6E8A-4147-A177-3AD203B41FA5}">
                      <a16:colId xmlns:a16="http://schemas.microsoft.com/office/drawing/2014/main" val="1366805975"/>
                    </a:ext>
                  </a:extLst>
                </a:gridCol>
                <a:gridCol w="4702949">
                  <a:extLst>
                    <a:ext uri="{9D8B030D-6E8A-4147-A177-3AD203B41FA5}">
                      <a16:colId xmlns:a16="http://schemas.microsoft.com/office/drawing/2014/main" val="1596802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1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manger selects a client.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system displays the postal code of the client address.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634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9DDFB2-88A7-44AB-8736-05C6E953C9C5}"/>
              </a:ext>
            </a:extLst>
          </p:cNvPr>
          <p:cNvSpPr txBox="1"/>
          <p:nvPr/>
        </p:nvSpPr>
        <p:spPr>
          <a:xfrm>
            <a:off x="1221462" y="3957320"/>
            <a:ext cx="579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Scenario: Get Client Postal Code</a:t>
            </a:r>
          </a:p>
          <a:p>
            <a:endParaRPr lang="en-US" dirty="0"/>
          </a:p>
          <a:p>
            <a:r>
              <a:rPr lang="en-US" dirty="0"/>
              <a:t>Precondition: </a:t>
            </a:r>
          </a:p>
          <a:p>
            <a:r>
              <a:rPr lang="en-US" dirty="0"/>
              <a:t>A list of client id’s and names is displayed. All clients and their addresses have been retrieved from the database.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363C2-F9B7-4C49-B6F1-66470A6BBF0B}"/>
              </a:ext>
            </a:extLst>
          </p:cNvPr>
          <p:cNvSpPr txBox="1"/>
          <p:nvPr/>
        </p:nvSpPr>
        <p:spPr>
          <a:xfrm>
            <a:off x="1382315" y="1520241"/>
            <a:ext cx="234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Diagram</a:t>
            </a:r>
            <a:endParaRPr lang="en-CA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9F77DC-4403-4D3E-90AC-90BBEE41E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0402"/>
            <a:ext cx="5632392" cy="182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04CA-10A5-4832-9EB1-59880AE0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Level Sequence Diagram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002574-E217-43C4-8A85-157D69C74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543176"/>
          </a:xfrm>
        </p:spPr>
        <p:txBody>
          <a:bodyPr/>
          <a:lstStyle/>
          <a:p>
            <a:r>
              <a:rPr lang="en-US" dirty="0"/>
              <a:t>Model how objects interact in the process of carrying out one scenario</a:t>
            </a:r>
          </a:p>
          <a:p>
            <a:r>
              <a:rPr lang="en-US" dirty="0"/>
              <a:t>Need a scenario AND a class diagram</a:t>
            </a:r>
          </a:p>
          <a:p>
            <a:r>
              <a:rPr lang="en-US" dirty="0"/>
              <a:t>Must respect layers – need a controller between each layer</a:t>
            </a:r>
          </a:p>
          <a:p>
            <a:r>
              <a:rPr lang="en-US" dirty="0"/>
              <a:t>In </a:t>
            </a:r>
            <a:r>
              <a:rPr lang="en-US" dirty="0" smtClean="0"/>
              <a:t>this course, </a:t>
            </a:r>
            <a:r>
              <a:rPr lang="en-US" dirty="0"/>
              <a:t>we do not model UI objects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546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Grouping of classes, packages or subsystems that share responsibility for some major part of the system. </a:t>
            </a:r>
          </a:p>
          <a:p>
            <a:pPr lvl="1"/>
            <a:r>
              <a:rPr lang="en-CA" dirty="0"/>
              <a:t>The classes in the layer are cohesive—they share a common goal.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Generalized Example (from </a:t>
            </a:r>
            <a:r>
              <a:rPr lang="en-CA" dirty="0" err="1"/>
              <a:t>Larman</a:t>
            </a:r>
            <a:r>
              <a:rPr lang="en-CA" dirty="0"/>
              <a:t>):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52600" y="4572000"/>
            <a:ext cx="213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Need Controller Classes to</a:t>
            </a:r>
          </a:p>
          <a:p>
            <a:r>
              <a:rPr lang="en-CA" dirty="0"/>
              <a:t>handle </a:t>
            </a:r>
            <a:br>
              <a:rPr lang="en-CA" dirty="0"/>
            </a:br>
            <a:r>
              <a:rPr lang="en-CA" dirty="0"/>
              <a:t>communication between layers (and within layers)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514600" y="3124200"/>
            <a:ext cx="2057400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72000" y="28194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172200" y="44958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200400" y="4800600"/>
            <a:ext cx="29718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 r="34142" b="32837"/>
          <a:stretch>
            <a:fillRect/>
          </a:stretch>
        </p:blipFill>
        <p:spPr bwMode="auto">
          <a:xfrm>
            <a:off x="4038600" y="1295400"/>
            <a:ext cx="6324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Layers Pattern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eaLnBrk="1" hangingPunct="1"/>
            <a:r>
              <a:rPr lang="en-CA" dirty="0"/>
              <a:t>Organize logical structure of a system into discrete layers of responsibility  </a:t>
            </a:r>
          </a:p>
          <a:p>
            <a:pPr lvl="2" eaLnBrk="1" hangingPunct="1"/>
            <a:r>
              <a:rPr lang="en-US" dirty="0"/>
              <a:t>Helps isolate application logic from UI for reusability</a:t>
            </a:r>
          </a:p>
          <a:p>
            <a:pPr lvl="2" eaLnBrk="1" hangingPunct="1"/>
            <a:r>
              <a:rPr lang="en-US" dirty="0"/>
              <a:t>Isolates source code changes—eases maintainability</a:t>
            </a:r>
          </a:p>
          <a:p>
            <a:pPr lvl="2" eaLnBrk="1" hangingPunct="1"/>
            <a:r>
              <a:rPr lang="en-US" dirty="0"/>
              <a:t>Minimizes coupling between layers (less chance changes in one will impact another)</a:t>
            </a:r>
          </a:p>
          <a:p>
            <a:pPr lvl="2" eaLnBrk="1" hangingPunct="1"/>
            <a:r>
              <a:rPr lang="en-US" dirty="0"/>
              <a:t>Some layers can be distributed….etc…</a:t>
            </a:r>
          </a:p>
          <a:p>
            <a:pPr eaLnBrk="1" hangingPunct="1"/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Separation of Concerns Principle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81200" y="1219201"/>
            <a:ext cx="8229600" cy="4937125"/>
          </a:xfrm>
        </p:spPr>
        <p:txBody>
          <a:bodyPr/>
          <a:lstStyle/>
          <a:p>
            <a:pPr eaLnBrk="1" hangingPunct="1"/>
            <a:r>
              <a:rPr lang="en-US" dirty="0"/>
              <a:t>Responsibilities of objects in a layer should be strongly related to each other and not mixed with responsibilities of other layers. </a:t>
            </a:r>
            <a:r>
              <a:rPr lang="en-US" i="1" dirty="0"/>
              <a:t>Layers should have a strong level of cohesion.</a:t>
            </a:r>
          </a:p>
          <a:p>
            <a:pPr lvl="1" eaLnBrk="1" hangingPunct="1"/>
            <a:r>
              <a:rPr lang="en-US" sz="2500" dirty="0"/>
              <a:t>=&gt;UI objects should not do application logic</a:t>
            </a:r>
          </a:p>
          <a:p>
            <a:pPr lvl="1" eaLnBrk="1" hangingPunct="1"/>
            <a:r>
              <a:rPr lang="en-US" sz="2500" dirty="0"/>
              <a:t>=&gt;application objects should not do DB logic</a:t>
            </a:r>
          </a:p>
          <a:p>
            <a:pPr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781800" y="6324601"/>
            <a:ext cx="37338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i="1">
                <a:solidFill>
                  <a:schemeClr val="tx2"/>
                </a:solidFill>
              </a:rPr>
              <a:t>Applying UML and Patterns P. 203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SYD366 </a:t>
            </a:r>
            <a:r>
              <a:rPr lang="en-CA" dirty="0"/>
              <a:t>Model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67000" y="2209800"/>
            <a:ext cx="8382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724400" y="3200400"/>
            <a:ext cx="8382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315200" y="4495800"/>
            <a:ext cx="8382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 r="33030" b="34818"/>
          <a:stretch>
            <a:fillRect/>
          </a:stretch>
        </p:blipFill>
        <p:spPr bwMode="auto">
          <a:xfrm>
            <a:off x="1487516" y="1219201"/>
            <a:ext cx="9180485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8750" t="12222" r="20000" b="6667"/>
          <a:stretch>
            <a:fillRect/>
          </a:stretch>
        </p:blipFill>
        <p:spPr bwMode="auto">
          <a:xfrm>
            <a:off x="1828800" y="228600"/>
            <a:ext cx="8486384" cy="632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728</Words>
  <Application>Microsoft Office PowerPoint</Application>
  <PresentationFormat>Widescreen</PresentationFormat>
  <Paragraphs>131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Wingdings 3</vt:lpstr>
      <vt:lpstr>Office Theme</vt:lpstr>
      <vt:lpstr>Introduction to Sequence Diagrams</vt:lpstr>
      <vt:lpstr>SSDs and Use Cases</vt:lpstr>
      <vt:lpstr>Object Level Sequence Diagram</vt:lpstr>
      <vt:lpstr>Layer</vt:lpstr>
      <vt:lpstr>Generalized Example (from Larman):</vt:lpstr>
      <vt:lpstr>Layers Pattern</vt:lpstr>
      <vt:lpstr>Separation of Concerns Principle</vt:lpstr>
      <vt:lpstr>SYD366 Model</vt:lpstr>
      <vt:lpstr>PowerPoint Presentation</vt:lpstr>
      <vt:lpstr>PowerPoint Presentation</vt:lpstr>
      <vt:lpstr>PowerPoint Presentation</vt:lpstr>
      <vt:lpstr>PowerPoint Presentation</vt:lpstr>
      <vt:lpstr>Simple Start Example: Get Item Details</vt:lpstr>
      <vt:lpstr>Simple Start Example: Get Item Details</vt:lpstr>
      <vt:lpstr>Adding the Domain Layer: Get Item Details</vt:lpstr>
      <vt:lpstr>Adding the Entity Manager Layer: Get Item Details</vt:lpstr>
      <vt:lpstr>Exporting our Classes</vt:lpstr>
      <vt:lpstr>Controllers</vt:lpstr>
      <vt:lpstr>Control Classes (“Controllers”)</vt:lpstr>
      <vt:lpstr>Controller Methods </vt:lpstr>
      <vt:lpstr>Models:</vt:lpstr>
      <vt:lpstr>Exercise 1</vt:lpstr>
      <vt:lpstr>Exercise 2: Create SD to Update Item Price</vt:lpstr>
      <vt:lpstr>Exercise 3: Create SD to Get Postal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SYS466: Analysis and Design using OO Models</dc:title>
  <dc:creator>Barbara Czegel</dc:creator>
  <cp:lastModifiedBy>Cindy Laurin</cp:lastModifiedBy>
  <cp:revision>21</cp:revision>
  <dcterms:created xsi:type="dcterms:W3CDTF">2018-10-01T19:56:36Z</dcterms:created>
  <dcterms:modified xsi:type="dcterms:W3CDTF">2020-01-23T22:04:53Z</dcterms:modified>
</cp:coreProperties>
</file>