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y="5143500" cx="9144000"/>
  <p:notesSz cx="6858000" cy="9144000"/>
  <p:embeddedFontLst>
    <p:embeddedFont>
      <p:font typeface="Economica"/>
      <p:regular r:id="rId96"/>
      <p:bold r:id="rId97"/>
      <p:italic r:id="rId98"/>
      <p:boldItalic r:id="rId99"/>
    </p:embeddedFont>
    <p:embeddedFont>
      <p:font typeface="Montserrat"/>
      <p:regular r:id="rId100"/>
      <p:bold r:id="rId101"/>
      <p:italic r:id="rId102"/>
      <p:boldItalic r:id="rId103"/>
    </p:embeddedFont>
    <p:embeddedFont>
      <p:font typeface="Open Sans"/>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OpenSans-boldItalic.fntdata"/><Relationship Id="rId106" Type="http://schemas.openxmlformats.org/officeDocument/2006/relationships/font" Target="fonts/OpenSans-italic.fntdata"/><Relationship Id="rId105" Type="http://schemas.openxmlformats.org/officeDocument/2006/relationships/font" Target="fonts/OpenSans-bold.fntdata"/><Relationship Id="rId104" Type="http://schemas.openxmlformats.org/officeDocument/2006/relationships/font" Target="fonts/OpenSans-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Montserrat-boldItalic.fntdata"/><Relationship Id="rId102" Type="http://schemas.openxmlformats.org/officeDocument/2006/relationships/font" Target="fonts/Montserrat-italic.fntdata"/><Relationship Id="rId101" Type="http://schemas.openxmlformats.org/officeDocument/2006/relationships/font" Target="fonts/Montserrat-bold.fntdata"/><Relationship Id="rId100" Type="http://schemas.openxmlformats.org/officeDocument/2006/relationships/font" Target="fonts/Montserrat-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Economica-bold.fntdata"/><Relationship Id="rId96" Type="http://schemas.openxmlformats.org/officeDocument/2006/relationships/font" Target="fonts/Economica-regular.fntdata"/><Relationship Id="rId11" Type="http://schemas.openxmlformats.org/officeDocument/2006/relationships/slide" Target="slides/slide6.xml"/><Relationship Id="rId99" Type="http://schemas.openxmlformats.org/officeDocument/2006/relationships/font" Target="fonts/Economica-boldItalic.fntdata"/><Relationship Id="rId10" Type="http://schemas.openxmlformats.org/officeDocument/2006/relationships/slide" Target="slides/slide5.xml"/><Relationship Id="rId98" Type="http://schemas.openxmlformats.org/officeDocument/2006/relationships/font" Target="fonts/Economica-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91cf4f1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91cf4f1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5db27b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5db27b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5db27b6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5db27b6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5db27b6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5db27b6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5db27b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5db27b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5db27b63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5db27b63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d5db27b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d5db27b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d5db27b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d5db27b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5db27b6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5db27b6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5db27b63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d5db27b63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5db27b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d5db27b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91cf4f1b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91cf4f1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d5db27b6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d5db27b6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5db27b63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5db27b63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d5db27b6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d5db27b6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5db27b63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5db27b63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5db27b63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5db27b63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5db27b6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d5db27b6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5db27b6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5db27b6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5db27b6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5db27b6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5db27b6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5db27b6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5db27b63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5db27b63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91cf4f1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91cf4f1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d5db27b63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d5db27b63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d5db27b6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d5db27b6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d5db27b63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d5db27b63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5db27b6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d5db27b6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d5db27b6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d5db27b6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d5db27b6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d5db27b6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d5db27b6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d5db27b6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d5db27b6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d5db27b6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d5db27b63_2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d5db27b63_2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d5db27b6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d5db27b6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5db27b6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5db27b6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d5db27b63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d5db27b63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5db27b63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5db27b63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5db27b63_2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d5db27b63_2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d5db27b63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d5db27b63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d5db27b6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d5db27b6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d5db27b6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d5db27b6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d5db27b63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d5db27b63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d5db27b63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d5db27b63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d5db27b63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d5db27b6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d5db27b63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d5db27b63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5db27b6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5db27b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d5db27b63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d5db27b63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d5db27b6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d5db27b6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d5db27b63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d5db27b63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d5db27b6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d5db27b6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d5db27b6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d5db27b6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d5db27b6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d5db27b63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d5db27b6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d5db27b6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d5db27b6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d5db27b6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d5db27b6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d5db27b6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d5db27b63_2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d5db27b63_2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d5db27b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d5db27b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d5db27b63_2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d5db27b63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d5db27b63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d5db27b63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d5db27b63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d5db27b63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d5db27b63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d5db27b63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d5db27b63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d5db27b63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d5db27b63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d5db27b63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d5db27b6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d5db27b6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d5db27b63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d5db27b63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d5db27b63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d5db27b6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d5db27b63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d5db27b63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d5db27b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d5db27b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d5db27b63_2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d5db27b63_2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d5db27b63_2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d5db27b63_2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d5db27b63_2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d5db27b63_2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d5db27b63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d5db27b63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d5db27b63_2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d5db27b63_2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d5db27b63_2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d5db27b63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d5db27b63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d5db27b63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d5db27b63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d5db27b63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d5db27b63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d5db27b63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d5db27b63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d5db27b63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5db27b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5db27b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d5db27b63_2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d5db27b63_2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d5db27b63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d5db27b63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d5db27b63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d5db27b63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d5db27b63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d5db27b63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d5db27b63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d5db27b63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ad5db27b63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ad5db27b63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d5db27b63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d5db27b63_2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d5db27b63_2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ad5db27b63_2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d5db27b63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d5db27b63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d5db27b63_2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ad5db27b63_2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5db27b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5db27b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991cf4f1b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991cf4f1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m.spec.whatwg.org/" TargetMode="External"/><Relationship Id="rId4" Type="http://schemas.openxmlformats.org/officeDocument/2006/relationships/hyperlink" Target="https://dom.spec.whatwg.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4.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developer.mozilla.org/en-US/docs/Web/Events"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2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125" y="1114025"/>
            <a:ext cx="9019800" cy="30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3000">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n" sz="4800">
                <a:solidFill>
                  <a:srgbClr val="FF0000"/>
                </a:solidFill>
                <a:latin typeface="Economica"/>
                <a:ea typeface="Economica"/>
                <a:cs typeface="Economica"/>
                <a:sym typeface="Economica"/>
              </a:rPr>
              <a:t>The Document Object Model</a:t>
            </a:r>
            <a:endParaRPr b="1" sz="48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n" sz="4800">
                <a:solidFill>
                  <a:srgbClr val="FF0000"/>
                </a:solidFill>
                <a:latin typeface="Economica"/>
                <a:ea typeface="Economica"/>
                <a:cs typeface="Economica"/>
                <a:sym typeface="Economica"/>
              </a:rPr>
              <a:t>(DOM)</a:t>
            </a:r>
            <a:endParaRPr b="1" sz="48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n" sz="4800">
                <a:solidFill>
                  <a:srgbClr val="FF0000"/>
                </a:solidFill>
                <a:latin typeface="Economica"/>
                <a:ea typeface="Economica"/>
                <a:cs typeface="Economica"/>
                <a:sym typeface="Economica"/>
              </a:rPr>
              <a:t>&amp;</a:t>
            </a:r>
            <a:endParaRPr b="1" sz="48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n" sz="4800">
                <a:solidFill>
                  <a:srgbClr val="FF0000"/>
                </a:solidFill>
                <a:latin typeface="Economica"/>
                <a:ea typeface="Economica"/>
                <a:cs typeface="Economica"/>
                <a:sym typeface="Economica"/>
              </a:rPr>
              <a:t>Event Driven Programming</a:t>
            </a:r>
            <a:endParaRPr b="1" sz="4800">
              <a:solidFill>
                <a:srgbClr val="FF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1246450"/>
            <a:ext cx="8520600" cy="28560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800">
                <a:solidFill>
                  <a:srgbClr val="FF0000"/>
                </a:solidFill>
                <a:latin typeface="Open Sans"/>
                <a:ea typeface="Open Sans"/>
                <a:cs typeface="Open Sans"/>
                <a:sym typeface="Open Sans"/>
              </a:rPr>
              <a:t>IN MODERN DEVELOPMENT :</a:t>
            </a:r>
            <a:endParaRPr b="1" sz="3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rPr b="1" lang="en" sz="3800">
                <a:solidFill>
                  <a:srgbClr val="FF0000"/>
                </a:solidFill>
                <a:latin typeface="Open Sans"/>
                <a:ea typeface="Open Sans"/>
                <a:cs typeface="Open Sans"/>
                <a:sym typeface="Open Sans"/>
              </a:rPr>
              <a:t> WE DON’T USE JAVASCRIPT TO BUILD CONSOLE APPLICATIONS</a:t>
            </a:r>
            <a:endParaRPr b="1" sz="3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189225" y="572900"/>
            <a:ext cx="8520600" cy="37899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800">
                <a:solidFill>
                  <a:srgbClr val="FF0000"/>
                </a:solidFill>
                <a:latin typeface="Open Sans"/>
                <a:ea typeface="Open Sans"/>
                <a:cs typeface="Open Sans"/>
                <a:sym typeface="Open Sans"/>
              </a:rPr>
              <a:t>IN MODERN DEVELOPMENT, WE USE JAVASCRIPT TO BUILD </a:t>
            </a:r>
            <a:r>
              <a:rPr b="1" lang="en" sz="3800">
                <a:solidFill>
                  <a:srgbClr val="FF0000"/>
                </a:solidFill>
                <a:latin typeface="Open Sans"/>
                <a:ea typeface="Open Sans"/>
                <a:cs typeface="Open Sans"/>
                <a:sym typeface="Open Sans"/>
              </a:rPr>
              <a:t>INTERACTIVE  WEB APPS WITH</a:t>
            </a:r>
            <a:r>
              <a:rPr b="1" lang="en" sz="3800">
                <a:solidFill>
                  <a:srgbClr val="FF0000"/>
                </a:solidFill>
                <a:latin typeface="Open Sans"/>
                <a:ea typeface="Open Sans"/>
                <a:cs typeface="Open Sans"/>
                <a:sym typeface="Open Sans"/>
              </a:rPr>
              <a:t>  PRETTY USER INTERFACES</a:t>
            </a:r>
            <a:endParaRPr b="1" sz="3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4"/>
          <p:cNvPicPr preferRelativeResize="0"/>
          <p:nvPr/>
        </p:nvPicPr>
        <p:blipFill>
          <a:blip r:embed="rId3">
            <a:alphaModFix/>
          </a:blip>
          <a:stretch>
            <a:fillRect/>
          </a:stretch>
        </p:blipFill>
        <p:spPr>
          <a:xfrm>
            <a:off x="152400" y="640638"/>
            <a:ext cx="8839200" cy="38622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5"/>
          <p:cNvPicPr preferRelativeResize="0"/>
          <p:nvPr/>
        </p:nvPicPr>
        <p:blipFill>
          <a:blip r:embed="rId3">
            <a:alphaModFix/>
          </a:blip>
          <a:stretch>
            <a:fillRect/>
          </a:stretch>
        </p:blipFill>
        <p:spPr>
          <a:xfrm>
            <a:off x="749425" y="152400"/>
            <a:ext cx="7194717"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311700" y="1032100"/>
            <a:ext cx="8520600" cy="24429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WHAT CAN WE ACTUALLY BUILD WITH JAVASCRIPT?</a:t>
            </a:r>
            <a:endParaRPr b="1" sz="4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What can you do with JavaScript today?</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131" name="Google Shape;131;p27"/>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In modern development, JavaScript can build :</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Web Apps</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Mobile Apps</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Real-Time Networking Apps (Like a chat app)</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Games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pic>
        <p:nvPicPr>
          <p:cNvPr id="132" name="Google Shape;132;p27"/>
          <p:cNvPicPr preferRelativeResize="0"/>
          <p:nvPr/>
        </p:nvPicPr>
        <p:blipFill>
          <a:blip r:embed="rId3">
            <a:alphaModFix/>
          </a:blip>
          <a:stretch>
            <a:fillRect/>
          </a:stretch>
        </p:blipFill>
        <p:spPr>
          <a:xfrm>
            <a:off x="122825" y="2895325"/>
            <a:ext cx="3672351" cy="1990625"/>
          </a:xfrm>
          <a:prstGeom prst="rect">
            <a:avLst/>
          </a:prstGeom>
          <a:noFill/>
          <a:ln>
            <a:noFill/>
          </a:ln>
        </p:spPr>
      </p:pic>
      <p:pic>
        <p:nvPicPr>
          <p:cNvPr id="133" name="Google Shape;133;p27"/>
          <p:cNvPicPr preferRelativeResize="0"/>
          <p:nvPr/>
        </p:nvPicPr>
        <p:blipFill>
          <a:blip r:embed="rId4">
            <a:alphaModFix/>
          </a:blip>
          <a:stretch>
            <a:fillRect/>
          </a:stretch>
        </p:blipFill>
        <p:spPr>
          <a:xfrm>
            <a:off x="5158350" y="874350"/>
            <a:ext cx="3816900" cy="381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235150" y="219300"/>
            <a:ext cx="8520600" cy="47049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200">
                <a:solidFill>
                  <a:srgbClr val="FF0000"/>
                </a:solidFill>
                <a:latin typeface="Open Sans"/>
                <a:ea typeface="Open Sans"/>
                <a:cs typeface="Open Sans"/>
                <a:sym typeface="Open Sans"/>
              </a:rPr>
              <a:t>WHAT WE CAN BUILD WITH JAVASCRIPT DEPENDS ON WHERE THE JAVASCRIPT IS RUNNING </a:t>
            </a:r>
            <a:r>
              <a:rPr b="1" lang="en" sz="4200">
                <a:solidFill>
                  <a:srgbClr val="FF0000"/>
                </a:solidFill>
                <a:latin typeface="Open Sans"/>
                <a:ea typeface="Open Sans"/>
                <a:cs typeface="Open Sans"/>
                <a:sym typeface="Open Sans"/>
              </a:rPr>
              <a:t>OR T</a:t>
            </a:r>
            <a:r>
              <a:rPr b="1" lang="en" sz="4200">
                <a:solidFill>
                  <a:srgbClr val="FF0000"/>
                </a:solidFill>
                <a:latin typeface="Open Sans"/>
                <a:ea typeface="Open Sans"/>
                <a:cs typeface="Open Sans"/>
                <a:sym typeface="Open Sans"/>
              </a:rPr>
              <a:t>HE PLATFORM</a:t>
            </a:r>
            <a:endParaRPr b="1" sz="4200">
              <a:solidFill>
                <a:srgbClr val="FF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JAVASCRIPT PLATFORMS/ HOST ENVIRONMENT</a:t>
            </a:r>
            <a:endParaRPr b="1" sz="36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3600">
              <a:solidFill>
                <a:srgbClr val="FF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JavaScript Platform Overview</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149" name="Google Shape;149;p30"/>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For JavaScript, a platform may be a browser, or a web-server or another host, even a “smart” coffee machine, if it can run JavaScript.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Each of “platform” provides platform-specific functionality. The JavaScript specification calls that a host environment.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 host environment provides own objects and functions additional to the language core.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Web browsers give a means to control web pages. Node.js provides server-side features, and so on.</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Where does JavaScript code run?</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pic>
        <p:nvPicPr>
          <p:cNvPr id="155" name="Google Shape;155;p31"/>
          <p:cNvPicPr preferRelativeResize="0"/>
          <p:nvPr/>
        </p:nvPicPr>
        <p:blipFill>
          <a:blip r:embed="rId3">
            <a:alphaModFix/>
          </a:blip>
          <a:stretch>
            <a:fillRect/>
          </a:stretch>
        </p:blipFill>
        <p:spPr>
          <a:xfrm>
            <a:off x="665025" y="1425752"/>
            <a:ext cx="7813950" cy="306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659075"/>
            <a:ext cx="8520600" cy="10173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AGENDA</a:t>
            </a:r>
            <a:endParaRPr sz="48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2"/>
          <p:cNvPicPr preferRelativeResize="0"/>
          <p:nvPr/>
        </p:nvPicPr>
        <p:blipFill>
          <a:blip r:embed="rId3">
            <a:alphaModFix/>
          </a:blip>
          <a:stretch>
            <a:fillRect/>
          </a:stretch>
        </p:blipFill>
        <p:spPr>
          <a:xfrm>
            <a:off x="-189275" y="28199"/>
            <a:ext cx="9744850" cy="5087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235150" y="219300"/>
            <a:ext cx="8520600" cy="47049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000">
                <a:solidFill>
                  <a:srgbClr val="FF0000"/>
                </a:solidFill>
                <a:latin typeface="Open Sans"/>
                <a:ea typeface="Open Sans"/>
                <a:cs typeface="Open Sans"/>
                <a:sym typeface="Open Sans"/>
              </a:rPr>
              <a:t>FOR THIS COURSE/MODULE, WE WILL BE LEARNING TO BUILD SIMPLE WEB APPS AND/OR CLIENT BASED WEB APPLICATIONS.</a:t>
            </a:r>
            <a:br>
              <a:rPr b="1" lang="en" sz="3000">
                <a:solidFill>
                  <a:srgbClr val="FF0000"/>
                </a:solidFill>
                <a:latin typeface="Open Sans"/>
                <a:ea typeface="Open Sans"/>
                <a:cs typeface="Open Sans"/>
                <a:sym typeface="Open Sans"/>
              </a:rPr>
            </a:br>
            <a:r>
              <a:rPr b="1" lang="en" sz="3000">
                <a:solidFill>
                  <a:srgbClr val="FF0000"/>
                </a:solidFill>
                <a:latin typeface="Open Sans"/>
                <a:ea typeface="Open Sans"/>
                <a:cs typeface="Open Sans"/>
                <a:sym typeface="Open Sans"/>
              </a:rPr>
              <a:t>THUS, WE WILL ONLY BE WRITING JAVASCRIPT THAT EXECUTES ON THE </a:t>
            </a:r>
            <a:r>
              <a:rPr b="1" lang="en" sz="3000">
                <a:solidFill>
                  <a:srgbClr val="FF0000"/>
                </a:solidFill>
                <a:latin typeface="Open Sans"/>
                <a:ea typeface="Open Sans"/>
                <a:cs typeface="Open Sans"/>
                <a:sym typeface="Open Sans"/>
              </a:rPr>
              <a:t>BROWSER</a:t>
            </a:r>
            <a:r>
              <a:rPr b="1" lang="en" sz="3000">
                <a:solidFill>
                  <a:srgbClr val="FF0000"/>
                </a:solidFill>
                <a:latin typeface="Open Sans"/>
                <a:ea typeface="Open Sans"/>
                <a:cs typeface="Open Sans"/>
                <a:sym typeface="Open Sans"/>
              </a:rPr>
              <a:t>!</a:t>
            </a:r>
            <a:endParaRPr b="1" sz="3000">
              <a:solidFill>
                <a:srgbClr val="FF0000"/>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742625"/>
            <a:ext cx="8520600" cy="12891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JavaScript in the Browsers</a:t>
            </a:r>
            <a:endParaRPr b="1" sz="36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3600">
              <a:solidFill>
                <a:srgbClr val="FF0000"/>
              </a:solidFill>
              <a:latin typeface="Open Sans"/>
              <a:ea typeface="Open Sans"/>
              <a:cs typeface="Open Sans"/>
              <a:sym typeface="Open Sans"/>
            </a:endParaRPr>
          </a:p>
        </p:txBody>
      </p:sp>
      <p:pic>
        <p:nvPicPr>
          <p:cNvPr id="171" name="Google Shape;171;p34"/>
          <p:cNvPicPr preferRelativeResize="0"/>
          <p:nvPr/>
        </p:nvPicPr>
        <p:blipFill>
          <a:blip r:embed="rId3">
            <a:alphaModFix/>
          </a:blip>
          <a:stretch>
            <a:fillRect/>
          </a:stretch>
        </p:blipFill>
        <p:spPr>
          <a:xfrm>
            <a:off x="1176650" y="1850125"/>
            <a:ext cx="7017438" cy="2806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5"/>
          <p:cNvPicPr preferRelativeResize="0"/>
          <p:nvPr/>
        </p:nvPicPr>
        <p:blipFill>
          <a:blip r:embed="rId3">
            <a:alphaModFix/>
          </a:blip>
          <a:stretch>
            <a:fillRect/>
          </a:stretch>
        </p:blipFill>
        <p:spPr>
          <a:xfrm>
            <a:off x="1276350" y="361950"/>
            <a:ext cx="6591300" cy="441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The Document Object Model</a:t>
            </a:r>
            <a:endParaRPr b="1" sz="36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(DOM)</a:t>
            </a:r>
            <a:endParaRPr b="1" sz="36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3600">
              <a:solidFill>
                <a:srgbClr val="FF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What is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What is the DOM?</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192" name="Google Shape;192;p38"/>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b="1" lang="en">
                <a:solidFill>
                  <a:schemeClr val="dk1"/>
                </a:solidFill>
                <a:latin typeface="Montserrat"/>
                <a:ea typeface="Montserrat"/>
                <a:cs typeface="Montserrat"/>
                <a:sym typeface="Montserrat"/>
              </a:rPr>
              <a:t>The DOM is a specification explains the structure of a document and provides objects to manipulate it. </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 DOM  is a set of standardized rules,  that tells a programming language, how to access a document and how to access and  manipulate  the elements within a document.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a:t>
            </a:r>
            <a:r>
              <a:rPr lang="en">
                <a:solidFill>
                  <a:schemeClr val="dk1"/>
                </a:solidFill>
                <a:latin typeface="Montserrat"/>
                <a:ea typeface="Montserrat"/>
                <a:cs typeface="Montserrat"/>
                <a:sym typeface="Montserrat"/>
              </a:rPr>
              <a:t>he DOM is an object-oriented representation of the web page, which can be modified with a scripting language such as JavaScript.</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 </a:t>
            </a:r>
            <a:r>
              <a:rPr lang="en" u="sng">
                <a:solidFill>
                  <a:schemeClr val="hlink"/>
                </a:solidFill>
                <a:latin typeface="Montserrat"/>
                <a:ea typeface="Montserrat"/>
                <a:cs typeface="Montserrat"/>
                <a:sym typeface="Montserrat"/>
                <a:hlinkClick r:id="rId3"/>
              </a:rPr>
              <a:t>W3C DOM</a:t>
            </a:r>
            <a:r>
              <a:rPr lang="en">
                <a:solidFill>
                  <a:schemeClr val="dk1"/>
                </a:solidFill>
                <a:latin typeface="Montserrat"/>
                <a:ea typeface="Montserrat"/>
                <a:cs typeface="Montserrat"/>
                <a:sym typeface="Montserrat"/>
              </a:rPr>
              <a:t> and </a:t>
            </a:r>
            <a:r>
              <a:rPr lang="en" u="sng">
                <a:solidFill>
                  <a:schemeClr val="hlink"/>
                </a:solidFill>
                <a:latin typeface="Montserrat"/>
                <a:ea typeface="Montserrat"/>
                <a:cs typeface="Montserrat"/>
                <a:sym typeface="Montserrat"/>
                <a:hlinkClick r:id="rId4"/>
              </a:rPr>
              <a:t>WHATWG DOM</a:t>
            </a:r>
            <a:r>
              <a:rPr lang="en">
                <a:solidFill>
                  <a:schemeClr val="dk1"/>
                </a:solidFill>
                <a:latin typeface="Montserrat"/>
                <a:ea typeface="Montserrat"/>
                <a:cs typeface="Montserrat"/>
                <a:sym typeface="Montserrat"/>
              </a:rPr>
              <a:t> standards are implemented in most modern browsers.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FROM HTML TO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40"/>
          <p:cNvPicPr preferRelativeResize="0"/>
          <p:nvPr/>
        </p:nvPicPr>
        <p:blipFill>
          <a:blip r:embed="rId3">
            <a:alphaModFix/>
          </a:blip>
          <a:stretch>
            <a:fillRect/>
          </a:stretch>
        </p:blipFill>
        <p:spPr>
          <a:xfrm>
            <a:off x="74820" y="0"/>
            <a:ext cx="4215161" cy="5143500"/>
          </a:xfrm>
          <a:prstGeom prst="rect">
            <a:avLst/>
          </a:prstGeom>
          <a:noFill/>
          <a:ln>
            <a:noFill/>
          </a:ln>
        </p:spPr>
      </p:pic>
      <p:pic>
        <p:nvPicPr>
          <p:cNvPr id="203" name="Google Shape;203;p40"/>
          <p:cNvPicPr preferRelativeResize="0"/>
          <p:nvPr/>
        </p:nvPicPr>
        <p:blipFill>
          <a:blip r:embed="rId4">
            <a:alphaModFix/>
          </a:blip>
          <a:stretch>
            <a:fillRect/>
          </a:stretch>
        </p:blipFill>
        <p:spPr>
          <a:xfrm>
            <a:off x="4412431" y="2412425"/>
            <a:ext cx="4549220" cy="2524967"/>
          </a:xfrm>
          <a:prstGeom prst="rect">
            <a:avLst/>
          </a:prstGeom>
          <a:noFill/>
          <a:ln>
            <a:noFill/>
          </a:ln>
        </p:spPr>
      </p:pic>
      <p:sp>
        <p:nvSpPr>
          <p:cNvPr id="204" name="Google Shape;204;p40"/>
          <p:cNvSpPr txBox="1"/>
          <p:nvPr/>
        </p:nvSpPr>
        <p:spPr>
          <a:xfrm>
            <a:off x="4486650" y="278325"/>
            <a:ext cx="4549200" cy="1860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 sz="1200">
                <a:solidFill>
                  <a:srgbClr val="24292E"/>
                </a:solidFill>
                <a:highlight>
                  <a:srgbClr val="FFFFFF"/>
                </a:highlight>
                <a:latin typeface="Montserrat"/>
                <a:ea typeface="Montserrat"/>
                <a:cs typeface="Montserrat"/>
                <a:sym typeface="Montserrat"/>
              </a:rPr>
              <a:t>Web pages rely on HTML for their initial structure and content. We write web pages using HTML, and then use web browsers to parse and render that HTML into a living (i.e., modifiable at runtime) tree structure call the DOM Tree. </a:t>
            </a:r>
            <a:endParaRPr sz="1200">
              <a:solidFill>
                <a:srgbClr val="24292E"/>
              </a:solidFill>
              <a:highlight>
                <a:srgbClr val="FFFFFF"/>
              </a:highlight>
              <a:latin typeface="Montserrat"/>
              <a:ea typeface="Montserrat"/>
              <a:cs typeface="Montserrat"/>
              <a:sym typeface="Montserrat"/>
            </a:endParaRPr>
          </a:p>
          <a:p>
            <a:pPr indent="0" lvl="0" marL="0" rtl="0" algn="just">
              <a:lnSpc>
                <a:spcPct val="150000"/>
              </a:lnSpc>
              <a:spcBef>
                <a:spcPts val="1000"/>
              </a:spcBef>
              <a:spcAft>
                <a:spcPts val="0"/>
              </a:spcAft>
              <a:buNone/>
            </a:pPr>
            <a:r>
              <a:rPr lang="en" sz="1200">
                <a:solidFill>
                  <a:srgbClr val="24292E"/>
                </a:solidFill>
                <a:highlight>
                  <a:srgbClr val="FFFFFF"/>
                </a:highlight>
                <a:latin typeface="Montserrat"/>
                <a:ea typeface="Montserrat"/>
                <a:cs typeface="Montserrat"/>
                <a:sym typeface="Montserrat"/>
              </a:rPr>
              <a:t>DOM Tree example:</a:t>
            </a:r>
            <a:endParaRPr sz="1200">
              <a:solidFill>
                <a:srgbClr val="24292E"/>
              </a:solidFill>
              <a:highlight>
                <a:srgbClr val="FFFFFF"/>
              </a:highlight>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DOM TREE</a:t>
            </a:r>
            <a:endParaRPr b="1" sz="3600">
              <a:solidFill>
                <a:srgbClr val="FF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897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Agenda</a:t>
            </a:r>
            <a:endParaRPr sz="2400">
              <a:solidFill>
                <a:srgbClr val="FF0000"/>
              </a:solidFill>
              <a:latin typeface="Montserrat"/>
              <a:ea typeface="Montserrat"/>
              <a:cs typeface="Montserrat"/>
              <a:sym typeface="Montserrat"/>
            </a:endParaRPr>
          </a:p>
        </p:txBody>
      </p:sp>
      <p:sp>
        <p:nvSpPr>
          <p:cNvPr id="65" name="Google Shape;65;p15"/>
          <p:cNvSpPr txBox="1"/>
          <p:nvPr>
            <p:ph idx="1" type="body"/>
          </p:nvPr>
        </p:nvSpPr>
        <p:spPr>
          <a:xfrm>
            <a:off x="311700" y="662400"/>
            <a:ext cx="8520600" cy="4366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00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Overview of DOM</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Selecting DOM Elements</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Changing and Manipulating the DOM</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Event Driven Programming and Events</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Mouse Events</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Keyboard Events</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Timers</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Traversing the DOM</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Event Bubbling and </a:t>
            </a:r>
            <a:r>
              <a:rPr lang="en" sz="1400">
                <a:solidFill>
                  <a:srgbClr val="333333"/>
                </a:solidFill>
                <a:highlight>
                  <a:srgbClr val="F7FBFF"/>
                </a:highlight>
                <a:latin typeface="Montserrat"/>
                <a:ea typeface="Montserrat"/>
                <a:cs typeface="Montserrat"/>
                <a:sym typeface="Montserrat"/>
              </a:rPr>
              <a:t>Event</a:t>
            </a:r>
            <a:r>
              <a:rPr lang="en" sz="1400">
                <a:solidFill>
                  <a:srgbClr val="333333"/>
                </a:solidFill>
                <a:highlight>
                  <a:srgbClr val="F7FBFF"/>
                </a:highlight>
                <a:latin typeface="Montserrat"/>
                <a:ea typeface="Montserrat"/>
                <a:cs typeface="Montserrat"/>
                <a:sym typeface="Montserrat"/>
              </a:rPr>
              <a:t> Delegation</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APIs and REST</a:t>
            </a:r>
            <a:endParaRPr sz="1400">
              <a:solidFill>
                <a:srgbClr val="333333"/>
              </a:solidFill>
              <a:highlight>
                <a:srgbClr val="F7FBFF"/>
              </a:highlight>
              <a:latin typeface="Montserrat"/>
              <a:ea typeface="Montserrat"/>
              <a:cs typeface="Montserrat"/>
              <a:sym typeface="Montserrat"/>
            </a:endParaRPr>
          </a:p>
          <a:p>
            <a:pPr indent="-317500" lvl="0" marL="457200" rtl="0" algn="just">
              <a:lnSpc>
                <a:spcPct val="150000"/>
              </a:lnSpc>
              <a:spcBef>
                <a:spcPts val="0"/>
              </a:spcBef>
              <a:spcAft>
                <a:spcPts val="0"/>
              </a:spcAft>
              <a:buClr>
                <a:srgbClr val="333333"/>
              </a:buClr>
              <a:buSzPts val="1400"/>
              <a:buFont typeface="Montserrat"/>
              <a:buChar char="●"/>
            </a:pPr>
            <a:r>
              <a:rPr lang="en" sz="1400">
                <a:solidFill>
                  <a:srgbClr val="333333"/>
                </a:solidFill>
                <a:highlight>
                  <a:srgbClr val="F7FBFF"/>
                </a:highlight>
                <a:latin typeface="Montserrat"/>
                <a:ea typeface="Montserrat"/>
                <a:cs typeface="Montserrat"/>
                <a:sym typeface="Montserrat"/>
              </a:rPr>
              <a:t>Asynchronous Operation &amp; Promises</a:t>
            </a:r>
            <a:endParaRPr sz="1400">
              <a:solidFill>
                <a:srgbClr val="333333"/>
              </a:solidFill>
              <a:highlight>
                <a:srgbClr val="F7FBFF"/>
              </a:highlight>
              <a:latin typeface="Montserrat"/>
              <a:ea typeface="Montserrat"/>
              <a:cs typeface="Montserrat"/>
              <a:sym typeface="Montserrat"/>
            </a:endParaRPr>
          </a:p>
          <a:p>
            <a:pPr indent="0" lvl="0" marL="457200" rtl="0" algn="just">
              <a:lnSpc>
                <a:spcPct val="150000"/>
              </a:lnSpc>
              <a:spcBef>
                <a:spcPts val="1000"/>
              </a:spcBef>
              <a:spcAft>
                <a:spcPts val="0"/>
              </a:spcAft>
              <a:buNone/>
            </a:pPr>
            <a:r>
              <a:t/>
            </a:r>
            <a:endParaRPr sz="1400">
              <a:solidFill>
                <a:srgbClr val="333333"/>
              </a:solidFill>
              <a:highlight>
                <a:srgbClr val="F7FBFF"/>
              </a:highlight>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DOM TREE</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215" name="Google Shape;215;p42"/>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 backbone of an HTML document is </a:t>
            </a:r>
            <a:r>
              <a:rPr b="1" lang="en">
                <a:solidFill>
                  <a:schemeClr val="dk1"/>
                </a:solidFill>
                <a:latin typeface="Montserrat"/>
                <a:ea typeface="Montserrat"/>
                <a:cs typeface="Montserrat"/>
                <a:sym typeface="Montserrat"/>
              </a:rPr>
              <a:t>tags</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According to the Document Object Model (DOM), every HTML tag is an </a:t>
            </a:r>
            <a:r>
              <a:rPr b="1" lang="en">
                <a:solidFill>
                  <a:schemeClr val="dk1"/>
                </a:solidFill>
                <a:latin typeface="Montserrat"/>
                <a:ea typeface="Montserrat"/>
                <a:cs typeface="Montserrat"/>
                <a:sym typeface="Montserrat"/>
              </a:rPr>
              <a:t>object</a:t>
            </a:r>
            <a:r>
              <a:rPr lang="en">
                <a:solidFill>
                  <a:schemeClr val="dk1"/>
                </a:solidFill>
                <a:latin typeface="Montserrat"/>
                <a:ea typeface="Montserrat"/>
                <a:cs typeface="Montserrat"/>
                <a:sym typeface="Montserrat"/>
              </a:rPr>
              <a:t>. Nested tags are “children” of the enclosing one. The text inside a tag is an object as well.</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All these objects are accessible using JavaScript(via the DOM), and we can use them to modify the page.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DOM TREE Continued</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221" name="Google Shape;221;p43"/>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Every element in a document—the document as a whole, the head, tables within the document, paragraphs, links, forms, are all part of the document object model for that document, so they can all be accessed and manipulated using the DOM and a scripting language like JavaScript.</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 DOM Tree is made up of DOM Nodes, which represent all aspects of our document, from elements to attributes and comments.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4"/>
          <p:cNvPicPr preferRelativeResize="0"/>
          <p:nvPr/>
        </p:nvPicPr>
        <p:blipFill>
          <a:blip r:embed="rId3">
            <a:alphaModFix/>
          </a:blip>
          <a:stretch>
            <a:fillRect/>
          </a:stretch>
        </p:blipFill>
        <p:spPr>
          <a:xfrm>
            <a:off x="110925" y="768800"/>
            <a:ext cx="4343400" cy="2790825"/>
          </a:xfrm>
          <a:prstGeom prst="rect">
            <a:avLst/>
          </a:prstGeom>
          <a:noFill/>
          <a:ln>
            <a:noFill/>
          </a:ln>
        </p:spPr>
      </p:pic>
      <p:pic>
        <p:nvPicPr>
          <p:cNvPr id="227" name="Google Shape;227;p44"/>
          <p:cNvPicPr preferRelativeResize="0"/>
          <p:nvPr/>
        </p:nvPicPr>
        <p:blipFill>
          <a:blip r:embed="rId4">
            <a:alphaModFix/>
          </a:blip>
          <a:stretch>
            <a:fillRect/>
          </a:stretch>
        </p:blipFill>
        <p:spPr>
          <a:xfrm>
            <a:off x="4191200" y="474277"/>
            <a:ext cx="5486201" cy="337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Types of Nodes (The Important ones)</a:t>
            </a:r>
            <a:endParaRPr b="1" sz="2400">
              <a:solidFill>
                <a:srgbClr val="FF0000"/>
              </a:solidFill>
              <a:latin typeface="Montserrat"/>
              <a:ea typeface="Montserrat"/>
              <a:cs typeface="Montserrat"/>
              <a:sym typeface="Montserrat"/>
            </a:endParaRPr>
          </a:p>
        </p:txBody>
      </p:sp>
      <p:sp>
        <p:nvSpPr>
          <p:cNvPr id="233" name="Google Shape;233;p45"/>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Element- 	Represents an entity</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Attribute-  Represents an attribute</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Text Node- Represents an attribute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6"/>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PROGRAMMING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7"/>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PROGRAMMING</a:t>
            </a:r>
            <a:r>
              <a:rPr b="1" lang="en" sz="2400">
                <a:solidFill>
                  <a:srgbClr val="FF0000"/>
                </a:solidFill>
                <a:latin typeface="Montserrat"/>
                <a:ea typeface="Montserrat"/>
                <a:cs typeface="Montserrat"/>
                <a:sym typeface="Montserrat"/>
              </a:rPr>
              <a:t> THE DOM (Continued)</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244" name="Google Shape;244;p47"/>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Remember, when you building a web page, HTML defines the initial structure and content of a page, this is static.</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However the DOM is the current or actual content of the page as it exists right now in your browser. And this can mean something quite different from the initial HTML used to load the page.</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In order to make web pages do things or respond to actions, we use  the objects, functions and properties made available to us by the DOM, this is known as Client-side web programming.</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8"/>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PROGRAMMING</a:t>
            </a:r>
            <a:r>
              <a:rPr b="1" lang="en" sz="2400">
                <a:solidFill>
                  <a:srgbClr val="FF0000"/>
                </a:solidFill>
                <a:latin typeface="Montserrat"/>
                <a:ea typeface="Montserrat"/>
                <a:cs typeface="Montserrat"/>
                <a:sym typeface="Montserrat"/>
              </a:rPr>
              <a:t> THE DOM (Continued)</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250" name="Google Shape;250;p48"/>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As web programmers we use the DOM via JavaScript to accomplish a number of important tasks:</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Finding and getting references to elements in the page</a:t>
            </a:r>
            <a:endParaRPr b="1">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Creating, adding, and removing elements from the DOM tree</a:t>
            </a:r>
            <a:endParaRPr b="1">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Inspecting and modifying elements and their content</a:t>
            </a:r>
            <a:endParaRPr b="1">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Run code in response to events triggered by the user, browser, or other parts of our code</a:t>
            </a:r>
            <a:endParaRPr b="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Our entry point to the DOM from</a:t>
            </a:r>
            <a:r>
              <a:rPr b="1" lang="en">
                <a:solidFill>
                  <a:schemeClr val="dk1"/>
                </a:solidFill>
                <a:latin typeface="Montserrat"/>
                <a:ea typeface="Montserrat"/>
                <a:cs typeface="Montserrat"/>
                <a:sym typeface="Montserrat"/>
              </a:rPr>
              <a:t> JavaScript is via the global variable window</a:t>
            </a:r>
            <a:r>
              <a:rPr lang="en">
                <a:solidFill>
                  <a:schemeClr val="dk1"/>
                </a:solidFill>
                <a:latin typeface="Montserrat"/>
                <a:ea typeface="Montserrat"/>
                <a:cs typeface="Montserrat"/>
                <a:sym typeface="Montserrat"/>
              </a:rPr>
              <a:t>. Every web page runs in an environment created by the browser, and that environment includes a global variable named window, which is provided by the browser.</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There are hundreds of Objects, methods, and properties available to our JavaScript code via window.</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SELECTING </a:t>
            </a:r>
            <a:r>
              <a:rPr b="1" lang="en" sz="3600">
                <a:solidFill>
                  <a:srgbClr val="FF0000"/>
                </a:solidFill>
                <a:latin typeface="Open Sans"/>
                <a:ea typeface="Open Sans"/>
                <a:cs typeface="Open Sans"/>
                <a:sym typeface="Open Sans"/>
              </a:rPr>
              <a:t>ELEMENTS FROM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50"/>
          <p:cNvPicPr preferRelativeResize="0"/>
          <p:nvPr/>
        </p:nvPicPr>
        <p:blipFill>
          <a:blip r:embed="rId3">
            <a:alphaModFix/>
          </a:blip>
          <a:stretch>
            <a:fillRect/>
          </a:stretch>
        </p:blipFill>
        <p:spPr>
          <a:xfrm>
            <a:off x="1276350" y="361950"/>
            <a:ext cx="6591300" cy="441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SELECTING</a:t>
            </a:r>
            <a:r>
              <a:rPr b="1" lang="en" sz="2400">
                <a:solidFill>
                  <a:srgbClr val="FF0000"/>
                </a:solidFill>
                <a:latin typeface="Montserrat"/>
                <a:ea typeface="Montserrat"/>
                <a:cs typeface="Montserrat"/>
                <a:sym typeface="Montserrat"/>
              </a:rPr>
              <a:t> ELEMENTS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266" name="Google Shape;266;p51"/>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document.getElementById() -- </a:t>
            </a:r>
            <a:r>
              <a:rPr b="1" lang="en">
                <a:solidFill>
                  <a:schemeClr val="dk1"/>
                </a:solidFill>
                <a:latin typeface="Montserrat"/>
                <a:ea typeface="Montserrat"/>
                <a:cs typeface="Montserrat"/>
                <a:sym typeface="Montserrat"/>
              </a:rPr>
              <a:t>returns an element whose id attribute/property has the given id String</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document.querySelector()-</a:t>
            </a:r>
            <a:r>
              <a:rPr b="1" lang="en">
                <a:solidFill>
                  <a:schemeClr val="dk1"/>
                </a:solidFill>
                <a:latin typeface="Montserrat"/>
                <a:ea typeface="Montserrat"/>
                <a:cs typeface="Montserrat"/>
                <a:sym typeface="Montserrat"/>
              </a:rPr>
              <a:t>similar to document.getElementById(id), but also allows querying the DOM using CSS selectors for an element that doesn’t have a unique id</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3216325" y="165675"/>
            <a:ext cx="2639797" cy="1904250"/>
          </a:xfrm>
          <a:prstGeom prst="rect">
            <a:avLst/>
          </a:prstGeom>
          <a:noFill/>
          <a:ln>
            <a:noFill/>
          </a:ln>
        </p:spPr>
      </p:pic>
      <p:sp>
        <p:nvSpPr>
          <p:cNvPr id="71" name="Google Shape;71;p16"/>
          <p:cNvSpPr txBox="1"/>
          <p:nvPr>
            <p:ph type="title"/>
          </p:nvPr>
        </p:nvSpPr>
        <p:spPr>
          <a:xfrm>
            <a:off x="311700" y="2069925"/>
            <a:ext cx="8520600" cy="24678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WEB APPLICATION</a:t>
            </a:r>
            <a:endParaRPr b="1" sz="36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rPr lang="en" sz="1500">
                <a:solidFill>
                  <a:srgbClr val="424242"/>
                </a:solidFill>
                <a:highlight>
                  <a:srgbClr val="FEFEFE"/>
                </a:highlight>
                <a:latin typeface="Montserrat"/>
                <a:ea typeface="Montserrat"/>
                <a:cs typeface="Montserrat"/>
                <a:sym typeface="Montserrat"/>
              </a:rPr>
              <a:t>A web application is a computer program or app that utilizes web browsers and web technology to perform tasks over the Internet.</a:t>
            </a:r>
            <a:endParaRPr sz="1500">
              <a:solidFill>
                <a:srgbClr val="424242"/>
              </a:solidFill>
              <a:highlight>
                <a:srgbClr val="FEFEFE"/>
              </a:highlight>
              <a:latin typeface="Montserrat"/>
              <a:ea typeface="Montserrat"/>
              <a:cs typeface="Montserrat"/>
              <a:sym typeface="Montserrat"/>
            </a:endParaRPr>
          </a:p>
          <a:p>
            <a:pPr indent="0" lvl="0" marL="0" rtl="0" algn="ctr">
              <a:lnSpc>
                <a:spcPct val="150000"/>
              </a:lnSpc>
              <a:spcBef>
                <a:spcPts val="1000"/>
              </a:spcBef>
              <a:spcAft>
                <a:spcPts val="0"/>
              </a:spcAft>
              <a:buClr>
                <a:schemeClr val="dk1"/>
              </a:buClr>
              <a:buSzPts val="1100"/>
              <a:buFont typeface="Arial"/>
              <a:buNone/>
            </a:pPr>
            <a:r>
              <a:rPr lang="en" sz="1500">
                <a:solidFill>
                  <a:srgbClr val="424242"/>
                </a:solidFill>
                <a:highlight>
                  <a:srgbClr val="FEFEFE"/>
                </a:highlight>
                <a:latin typeface="Montserrat"/>
                <a:ea typeface="Montserrat"/>
                <a:cs typeface="Montserrat"/>
                <a:sym typeface="Montserrat"/>
              </a:rPr>
              <a:t>In simplicity,  it is a special type of website that perform functionality </a:t>
            </a:r>
            <a:endParaRPr sz="1500">
              <a:solidFill>
                <a:srgbClr val="424242"/>
              </a:solidFill>
              <a:highlight>
                <a:srgbClr val="FEFEFE"/>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TRAVERSING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TRAVERSING THE DOM</a:t>
            </a:r>
            <a:endParaRPr b="1" sz="2400">
              <a:solidFill>
                <a:srgbClr val="FF0000"/>
              </a:solidFill>
              <a:latin typeface="Montserrat"/>
              <a:ea typeface="Montserrat"/>
              <a:cs typeface="Montserrat"/>
              <a:sym typeface="Montserrat"/>
            </a:endParaRPr>
          </a:p>
        </p:txBody>
      </p:sp>
      <p:sp>
        <p:nvSpPr>
          <p:cNvPr id="277" name="Google Shape;277;p53"/>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It is the act of selecting an element from another element.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You can traverse in three directions:</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Downwards</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Sideways</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Upwards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54"/>
          <p:cNvPicPr preferRelativeResize="0"/>
          <p:nvPr/>
        </p:nvPicPr>
        <p:blipFill>
          <a:blip r:embed="rId3">
            <a:alphaModFix/>
          </a:blip>
          <a:stretch>
            <a:fillRect/>
          </a:stretch>
        </p:blipFill>
        <p:spPr>
          <a:xfrm>
            <a:off x="152400" y="152400"/>
            <a:ext cx="6211125" cy="4460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5"/>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TRAVERSING THE DOM DOWNWARDS</a:t>
            </a:r>
            <a:endParaRPr b="1" sz="2400">
              <a:solidFill>
                <a:srgbClr val="FF0000"/>
              </a:solidFill>
              <a:latin typeface="Montserrat"/>
              <a:ea typeface="Montserrat"/>
              <a:cs typeface="Montserrat"/>
              <a:sym typeface="Montserrat"/>
            </a:endParaRPr>
          </a:p>
        </p:txBody>
      </p:sp>
      <p:sp>
        <p:nvSpPr>
          <p:cNvPr id="288" name="Google Shape;288;p55"/>
          <p:cNvSpPr txBox="1"/>
          <p:nvPr>
            <p:ph idx="1" type="body"/>
          </p:nvPr>
        </p:nvSpPr>
        <p:spPr>
          <a:xfrm>
            <a:off x="311700" y="970475"/>
            <a:ext cx="8520600" cy="417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One way of traversing the DOM Downwards is by using </a:t>
            </a:r>
            <a:r>
              <a:rPr lang="en">
                <a:solidFill>
                  <a:schemeClr val="dk1"/>
                </a:solidFill>
                <a:latin typeface="Montserrat"/>
                <a:ea typeface="Montserrat"/>
                <a:cs typeface="Montserrat"/>
                <a:sym typeface="Montserrat"/>
              </a:rPr>
              <a:t>document.querySelectorAll()-</a:t>
            </a:r>
            <a:r>
              <a:rPr b="1" lang="en">
                <a:solidFill>
                  <a:schemeClr val="dk1"/>
                </a:solidFill>
                <a:latin typeface="Montserrat"/>
                <a:ea typeface="Montserrat"/>
                <a:cs typeface="Montserrat"/>
                <a:sym typeface="Montserrat"/>
              </a:rPr>
              <a:t>similar to document.querySelector(selector), but returns all elements that match the selectors as a NodeList:</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Another of the ways of traversing the DOM Downwards is by using the </a:t>
            </a:r>
            <a:r>
              <a:rPr b="1" lang="en">
                <a:solidFill>
                  <a:schemeClr val="dk1"/>
                </a:solidFill>
                <a:latin typeface="Montserrat"/>
                <a:ea typeface="Montserrat"/>
                <a:cs typeface="Montserrat"/>
                <a:sym typeface="Montserrat"/>
              </a:rPr>
              <a:t>children property </a:t>
            </a:r>
            <a:r>
              <a:rPr lang="en">
                <a:solidFill>
                  <a:schemeClr val="dk1"/>
                </a:solidFill>
                <a:latin typeface="Montserrat"/>
                <a:ea typeface="Montserrat"/>
                <a:cs typeface="Montserrat"/>
                <a:sym typeface="Montserrat"/>
              </a:rPr>
              <a:t>on a selected elements.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a:solidFill>
                  <a:schemeClr val="dk1"/>
                </a:solidFill>
                <a:latin typeface="Montserrat"/>
                <a:ea typeface="Montserrat"/>
                <a:cs typeface="Montserrat"/>
                <a:sym typeface="Montserrat"/>
              </a:rPr>
              <a:t>children </a:t>
            </a:r>
            <a:r>
              <a:rPr lang="en">
                <a:solidFill>
                  <a:schemeClr val="dk1"/>
                </a:solidFill>
                <a:latin typeface="Montserrat"/>
                <a:ea typeface="Montserrat"/>
                <a:cs typeface="Montserrat"/>
                <a:sym typeface="Montserrat"/>
              </a:rPr>
              <a:t>is a property that lets you select direct descendants (elements that are immediately nested in another element).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It returns a </a:t>
            </a:r>
            <a:r>
              <a:rPr b="1" lang="en">
                <a:solidFill>
                  <a:schemeClr val="dk1"/>
                </a:solidFill>
                <a:latin typeface="Montserrat"/>
                <a:ea typeface="Montserrat"/>
                <a:cs typeface="Montserrat"/>
                <a:sym typeface="Montserrat"/>
              </a:rPr>
              <a:t>HTML Collection</a:t>
            </a:r>
            <a:r>
              <a:rPr lang="en">
                <a:solidFill>
                  <a:schemeClr val="dk1"/>
                </a:solidFill>
                <a:latin typeface="Montserrat"/>
                <a:ea typeface="Montserrat"/>
                <a:cs typeface="Montserrat"/>
                <a:sym typeface="Montserrat"/>
              </a:rPr>
              <a:t> that updates when children elements are changed.</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56"/>
          <p:cNvPicPr preferRelativeResize="0"/>
          <p:nvPr/>
        </p:nvPicPr>
        <p:blipFill>
          <a:blip r:embed="rId3">
            <a:alphaModFix/>
          </a:blip>
          <a:stretch>
            <a:fillRect/>
          </a:stretch>
        </p:blipFill>
        <p:spPr>
          <a:xfrm>
            <a:off x="1101678" y="128225"/>
            <a:ext cx="6529336" cy="2460825"/>
          </a:xfrm>
          <a:prstGeom prst="rect">
            <a:avLst/>
          </a:prstGeom>
          <a:noFill/>
          <a:ln>
            <a:noFill/>
          </a:ln>
        </p:spPr>
      </p:pic>
      <p:pic>
        <p:nvPicPr>
          <p:cNvPr id="294" name="Google Shape;294;p56"/>
          <p:cNvPicPr preferRelativeResize="0"/>
          <p:nvPr/>
        </p:nvPicPr>
        <p:blipFill>
          <a:blip r:embed="rId4">
            <a:alphaModFix/>
          </a:blip>
          <a:stretch>
            <a:fillRect/>
          </a:stretch>
        </p:blipFill>
        <p:spPr>
          <a:xfrm>
            <a:off x="914575" y="2682325"/>
            <a:ext cx="7287124" cy="2460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57"/>
          <p:cNvPicPr preferRelativeResize="0"/>
          <p:nvPr/>
        </p:nvPicPr>
        <p:blipFill>
          <a:blip r:embed="rId3">
            <a:alphaModFix/>
          </a:blip>
          <a:stretch>
            <a:fillRect/>
          </a:stretch>
        </p:blipFill>
        <p:spPr>
          <a:xfrm>
            <a:off x="290175" y="764725"/>
            <a:ext cx="7877175" cy="3933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8"/>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SELECT A SPECIFIC ELEMENT </a:t>
            </a:r>
            <a:endParaRPr b="1" sz="2400">
              <a:solidFill>
                <a:srgbClr val="FF0000"/>
              </a:solidFill>
              <a:latin typeface="Montserrat"/>
              <a:ea typeface="Montserrat"/>
              <a:cs typeface="Montserrat"/>
              <a:sym typeface="Montserrat"/>
            </a:endParaRPr>
          </a:p>
        </p:txBody>
      </p:sp>
      <p:sp>
        <p:nvSpPr>
          <p:cNvPr id="305" name="Google Shape;305;p58"/>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One of the ways of traversing the DOM Downwards is by using the </a:t>
            </a:r>
            <a:r>
              <a:rPr b="1" lang="en">
                <a:solidFill>
                  <a:schemeClr val="dk1"/>
                </a:solidFill>
                <a:latin typeface="Montserrat"/>
                <a:ea typeface="Montserrat"/>
                <a:cs typeface="Montserrat"/>
                <a:sym typeface="Montserrat"/>
              </a:rPr>
              <a:t>children property </a:t>
            </a:r>
            <a:r>
              <a:rPr lang="en">
                <a:solidFill>
                  <a:schemeClr val="dk1"/>
                </a:solidFill>
                <a:latin typeface="Montserrat"/>
                <a:ea typeface="Montserrat"/>
                <a:cs typeface="Montserrat"/>
                <a:sym typeface="Montserrat"/>
              </a:rPr>
              <a:t>on a selected elements.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a:solidFill>
                  <a:schemeClr val="dk1"/>
                </a:solidFill>
                <a:latin typeface="Montserrat"/>
                <a:ea typeface="Montserrat"/>
                <a:cs typeface="Montserrat"/>
                <a:sym typeface="Montserrat"/>
              </a:rPr>
              <a:t>children </a:t>
            </a:r>
            <a:r>
              <a:rPr lang="en">
                <a:solidFill>
                  <a:schemeClr val="dk1"/>
                </a:solidFill>
                <a:latin typeface="Montserrat"/>
                <a:ea typeface="Montserrat"/>
                <a:cs typeface="Montserrat"/>
                <a:sym typeface="Montserrat"/>
              </a:rPr>
              <a:t>is a property that lets you select direct descendants (elements that are immediately nested in another element).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It returns a </a:t>
            </a:r>
            <a:r>
              <a:rPr b="1" lang="en">
                <a:solidFill>
                  <a:schemeClr val="dk1"/>
                </a:solidFill>
                <a:latin typeface="Montserrat"/>
                <a:ea typeface="Montserrat"/>
                <a:cs typeface="Montserrat"/>
                <a:sym typeface="Montserrat"/>
              </a:rPr>
              <a:t>HTML Collection</a:t>
            </a:r>
            <a:r>
              <a:rPr lang="en">
                <a:solidFill>
                  <a:schemeClr val="dk1"/>
                </a:solidFill>
                <a:latin typeface="Montserrat"/>
                <a:ea typeface="Montserrat"/>
                <a:cs typeface="Montserrat"/>
                <a:sym typeface="Montserrat"/>
              </a:rPr>
              <a:t> that updates when children elements are changed.</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9"/>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TRAVERSING THE DOM SIDEWAYS</a:t>
            </a:r>
            <a:endParaRPr b="1" sz="2400">
              <a:solidFill>
                <a:srgbClr val="FF0000"/>
              </a:solidFill>
              <a:latin typeface="Montserrat"/>
              <a:ea typeface="Montserrat"/>
              <a:cs typeface="Montserrat"/>
              <a:sym typeface="Montserrat"/>
            </a:endParaRPr>
          </a:p>
        </p:txBody>
      </p:sp>
      <p:sp>
        <p:nvSpPr>
          <p:cNvPr id="311" name="Google Shape;311;p59"/>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 two main  ways of traversing the DOM Sideways is by  using the </a:t>
            </a:r>
            <a:r>
              <a:rPr b="1" lang="en">
                <a:solidFill>
                  <a:schemeClr val="dk1"/>
                </a:solidFill>
                <a:latin typeface="Montserrat"/>
                <a:ea typeface="Montserrat"/>
                <a:cs typeface="Montserrat"/>
                <a:sym typeface="Montserrat"/>
              </a:rPr>
              <a:t>nextElementSibling </a:t>
            </a:r>
            <a:r>
              <a:rPr lang="en">
                <a:solidFill>
                  <a:schemeClr val="dk1"/>
                </a:solidFill>
                <a:latin typeface="Montserrat"/>
                <a:ea typeface="Montserrat"/>
                <a:cs typeface="Montserrat"/>
                <a:sym typeface="Montserrat"/>
              </a:rPr>
              <a:t> &amp; </a:t>
            </a:r>
            <a:r>
              <a:rPr b="1" lang="en">
                <a:solidFill>
                  <a:schemeClr val="dk1"/>
                </a:solidFill>
                <a:latin typeface="Montserrat"/>
                <a:ea typeface="Montserrat"/>
                <a:cs typeface="Montserrat"/>
                <a:sym typeface="Montserrat"/>
              </a:rPr>
              <a:t>previousElementSibling </a:t>
            </a:r>
            <a:r>
              <a:rPr lang="en">
                <a:solidFill>
                  <a:schemeClr val="dk1"/>
                </a:solidFill>
                <a:latin typeface="Montserrat"/>
                <a:ea typeface="Montserrat"/>
                <a:cs typeface="Montserrat"/>
                <a:sym typeface="Montserrat"/>
              </a:rPr>
              <a:t>property</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You can select the next element with </a:t>
            </a:r>
            <a:r>
              <a:rPr b="1" lang="en">
                <a:solidFill>
                  <a:schemeClr val="dk1"/>
                </a:solidFill>
                <a:latin typeface="Montserrat"/>
                <a:ea typeface="Montserrat"/>
                <a:cs typeface="Montserrat"/>
                <a:sym typeface="Montserrat"/>
              </a:rPr>
              <a:t>nextElementSibling </a:t>
            </a:r>
            <a:r>
              <a:rPr lang="en">
                <a:solidFill>
                  <a:schemeClr val="dk1"/>
                </a:solidFill>
                <a:latin typeface="Montserrat"/>
                <a:ea typeface="Montserrat"/>
                <a:cs typeface="Montserrat"/>
                <a:sym typeface="Montserrat"/>
              </a:rPr>
              <a:t>and  you can select the previous element with </a:t>
            </a:r>
            <a:r>
              <a:rPr b="1" lang="en">
                <a:solidFill>
                  <a:schemeClr val="dk1"/>
                </a:solidFill>
                <a:latin typeface="Montserrat"/>
                <a:ea typeface="Montserrat"/>
                <a:cs typeface="Montserrat"/>
                <a:sym typeface="Montserrat"/>
              </a:rPr>
              <a:t>previousElementSibling</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60"/>
          <p:cNvPicPr preferRelativeResize="0"/>
          <p:nvPr/>
        </p:nvPicPr>
        <p:blipFill>
          <a:blip r:embed="rId3">
            <a:alphaModFix/>
          </a:blip>
          <a:stretch>
            <a:fillRect/>
          </a:stretch>
        </p:blipFill>
        <p:spPr>
          <a:xfrm>
            <a:off x="489175" y="194225"/>
            <a:ext cx="7916470" cy="2377525"/>
          </a:xfrm>
          <a:prstGeom prst="rect">
            <a:avLst/>
          </a:prstGeom>
          <a:noFill/>
          <a:ln>
            <a:noFill/>
          </a:ln>
        </p:spPr>
      </p:pic>
      <p:pic>
        <p:nvPicPr>
          <p:cNvPr id="317" name="Google Shape;317;p60"/>
          <p:cNvPicPr preferRelativeResize="0"/>
          <p:nvPr/>
        </p:nvPicPr>
        <p:blipFill>
          <a:blip r:embed="rId4">
            <a:alphaModFix/>
          </a:blip>
          <a:stretch>
            <a:fillRect/>
          </a:stretch>
        </p:blipFill>
        <p:spPr>
          <a:xfrm>
            <a:off x="238125" y="2770075"/>
            <a:ext cx="8667750" cy="2085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61"/>
          <p:cNvPicPr preferRelativeResize="0"/>
          <p:nvPr/>
        </p:nvPicPr>
        <p:blipFill>
          <a:blip r:embed="rId3">
            <a:alphaModFix/>
          </a:blip>
          <a:stretch>
            <a:fillRect/>
          </a:stretch>
        </p:blipFill>
        <p:spPr>
          <a:xfrm>
            <a:off x="382025" y="1422975"/>
            <a:ext cx="8048625" cy="292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0" y="0"/>
            <a:ext cx="9144000" cy="9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FF0000"/>
              </a:solidFill>
              <a:latin typeface="Montserrat"/>
              <a:ea typeface="Montserrat"/>
              <a:cs typeface="Montserrat"/>
              <a:sym typeface="Montserrat"/>
            </a:endParaRPr>
          </a:p>
          <a:p>
            <a:pPr indent="0" lvl="0" marL="457200" rtl="0" algn="ctr">
              <a:spcBef>
                <a:spcPts val="0"/>
              </a:spcBef>
              <a:spcAft>
                <a:spcPts val="0"/>
              </a:spcAft>
              <a:buNone/>
            </a:pPr>
            <a:r>
              <a:rPr lang="en" sz="2400">
                <a:solidFill>
                  <a:srgbClr val="FF0000"/>
                </a:solidFill>
                <a:latin typeface="Montserrat"/>
                <a:ea typeface="Montserrat"/>
                <a:cs typeface="Montserrat"/>
                <a:sym typeface="Montserrat"/>
              </a:rPr>
              <a:t>MAIN FRONT-END TECHNOLOGIES </a:t>
            </a:r>
            <a:endParaRPr sz="2400">
              <a:solidFill>
                <a:srgbClr val="FF0000"/>
              </a:solidFill>
              <a:latin typeface="Montserrat"/>
              <a:ea typeface="Montserrat"/>
              <a:cs typeface="Montserrat"/>
              <a:sym typeface="Montserrat"/>
            </a:endParaRPr>
          </a:p>
        </p:txBody>
      </p:sp>
      <p:pic>
        <p:nvPicPr>
          <p:cNvPr id="77" name="Google Shape;77;p17"/>
          <p:cNvPicPr preferRelativeResize="0"/>
          <p:nvPr/>
        </p:nvPicPr>
        <p:blipFill>
          <a:blip r:embed="rId3">
            <a:alphaModFix/>
          </a:blip>
          <a:stretch>
            <a:fillRect/>
          </a:stretch>
        </p:blipFill>
        <p:spPr>
          <a:xfrm>
            <a:off x="1817175" y="1072300"/>
            <a:ext cx="5983574" cy="332577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2"/>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TRAVERSING THE DOM UPWARDS</a:t>
            </a:r>
            <a:endParaRPr b="1" sz="2400">
              <a:solidFill>
                <a:srgbClr val="FF0000"/>
              </a:solidFill>
              <a:latin typeface="Montserrat"/>
              <a:ea typeface="Montserrat"/>
              <a:cs typeface="Montserrat"/>
              <a:sym typeface="Montserrat"/>
            </a:endParaRPr>
          </a:p>
        </p:txBody>
      </p:sp>
      <p:sp>
        <p:nvSpPr>
          <p:cNvPr id="328" name="Google Shape;328;p62"/>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One of the ways of traversing the DOM upwards is by using the </a:t>
            </a:r>
            <a:r>
              <a:rPr b="1" lang="en">
                <a:solidFill>
                  <a:schemeClr val="dk1"/>
                </a:solidFill>
                <a:latin typeface="Montserrat"/>
                <a:ea typeface="Montserrat"/>
                <a:cs typeface="Montserrat"/>
                <a:sym typeface="Montserrat"/>
              </a:rPr>
              <a:t>parentElement property </a:t>
            </a:r>
            <a:r>
              <a:rPr lang="en">
                <a:solidFill>
                  <a:schemeClr val="dk1"/>
                </a:solidFill>
                <a:latin typeface="Montserrat"/>
                <a:ea typeface="Montserrat"/>
                <a:cs typeface="Montserrat"/>
                <a:sym typeface="Montserrat"/>
              </a:rPr>
              <a:t>on a selected elements.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parentELement is a property that lets you select the parent element. The parent element is the element that encloses the current element.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63"/>
          <p:cNvPicPr preferRelativeResize="0"/>
          <p:nvPr/>
        </p:nvPicPr>
        <p:blipFill>
          <a:blip r:embed="rId3">
            <a:alphaModFix/>
          </a:blip>
          <a:stretch>
            <a:fillRect/>
          </a:stretch>
        </p:blipFill>
        <p:spPr>
          <a:xfrm>
            <a:off x="152400" y="121775"/>
            <a:ext cx="8839199" cy="2592478"/>
          </a:xfrm>
          <a:prstGeom prst="rect">
            <a:avLst/>
          </a:prstGeom>
          <a:noFill/>
          <a:ln>
            <a:noFill/>
          </a:ln>
        </p:spPr>
      </p:pic>
      <p:pic>
        <p:nvPicPr>
          <p:cNvPr id="334" name="Google Shape;334;p63"/>
          <p:cNvPicPr preferRelativeResize="0"/>
          <p:nvPr/>
        </p:nvPicPr>
        <p:blipFill>
          <a:blip r:embed="rId4">
            <a:alphaModFix/>
          </a:blip>
          <a:stretch>
            <a:fillRect/>
          </a:stretch>
        </p:blipFill>
        <p:spPr>
          <a:xfrm>
            <a:off x="208150" y="2790453"/>
            <a:ext cx="8727706" cy="212444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64"/>
          <p:cNvPicPr preferRelativeResize="0"/>
          <p:nvPr/>
        </p:nvPicPr>
        <p:blipFill>
          <a:blip r:embed="rId3">
            <a:alphaModFix/>
          </a:blip>
          <a:stretch>
            <a:fillRect/>
          </a:stretch>
        </p:blipFill>
        <p:spPr>
          <a:xfrm>
            <a:off x="638175" y="1462088"/>
            <a:ext cx="7867650" cy="2219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5"/>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MODIFYING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6"/>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CREATING ELEMENTS IN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7"/>
          <p:cNvSpPr txBox="1"/>
          <p:nvPr>
            <p:ph type="title"/>
          </p:nvPr>
        </p:nvSpPr>
        <p:spPr>
          <a:xfrm>
            <a:off x="235500" y="1332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Creating New Elements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355" name="Google Shape;355;p67"/>
          <p:cNvSpPr txBox="1"/>
          <p:nvPr>
            <p:ph idx="1" type="body"/>
          </p:nvPr>
        </p:nvSpPr>
        <p:spPr>
          <a:xfrm>
            <a:off x="311700" y="783525"/>
            <a:ext cx="8520600" cy="435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document.createElement(tag) – </a:t>
            </a:r>
            <a:r>
              <a:rPr b="1" lang="en" sz="1600">
                <a:solidFill>
                  <a:schemeClr val="dk1"/>
                </a:solidFill>
                <a:latin typeface="Montserrat"/>
                <a:ea typeface="Montserrat"/>
                <a:cs typeface="Montserrat"/>
                <a:sym typeface="Montserrat"/>
              </a:rPr>
              <a:t>creates an element with the given tag</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document.createTextNode(value) –</a:t>
            </a:r>
            <a:r>
              <a:rPr b="1" lang="en" sz="1600">
                <a:solidFill>
                  <a:schemeClr val="dk1"/>
                </a:solidFill>
                <a:latin typeface="Montserrat"/>
                <a:ea typeface="Montserrat"/>
                <a:cs typeface="Montserrat"/>
                <a:sym typeface="Montserrat"/>
              </a:rPr>
              <a:t> creates a text node (rarely used)</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elem.cloneNode(deep) – clones the element, if deep==true then clone element with all descendants. If deep ==false then clone element and no descendants</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The above methods create the new nodes, but do not place them into the page. To do that, we first need to find the correct position within the existing DOM tree, and then add our new node. We have to be clear where we want the new element to get placed in the DOM.</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8"/>
          <p:cNvSpPr txBox="1"/>
          <p:nvPr>
            <p:ph type="title"/>
          </p:nvPr>
        </p:nvSpPr>
        <p:spPr>
          <a:xfrm>
            <a:off x="0" y="1861200"/>
            <a:ext cx="9144000" cy="20346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INSERTING  &amp; REMOVING ELEMENTS FROM THE DOM</a:t>
            </a:r>
            <a:endParaRPr b="1" sz="3600">
              <a:solidFill>
                <a:srgbClr val="FF0000"/>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9"/>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INSERTING AND REMOVING FROM THE</a:t>
            </a:r>
            <a:r>
              <a:rPr b="1" lang="en" sz="2400">
                <a:solidFill>
                  <a:srgbClr val="FF0000"/>
                </a:solidFill>
                <a:latin typeface="Montserrat"/>
                <a:ea typeface="Montserrat"/>
                <a:cs typeface="Montserrat"/>
                <a:sym typeface="Montserrat"/>
              </a:rPr>
              <a:t> DOM</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366" name="Google Shape;366;p69"/>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node.append() –</a:t>
            </a:r>
            <a:r>
              <a:rPr b="1" lang="en">
                <a:solidFill>
                  <a:schemeClr val="dk1"/>
                </a:solidFill>
                <a:latin typeface="Montserrat"/>
                <a:ea typeface="Montserrat"/>
                <a:cs typeface="Montserrat"/>
                <a:sym typeface="Montserrat"/>
              </a:rPr>
              <a:t> this insert node at the end</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node.prepend() – </a:t>
            </a:r>
            <a:r>
              <a:rPr b="1" lang="en">
                <a:solidFill>
                  <a:schemeClr val="dk1"/>
                </a:solidFill>
                <a:latin typeface="Montserrat"/>
                <a:ea typeface="Montserrat"/>
                <a:cs typeface="Montserrat"/>
                <a:sym typeface="Montserrat"/>
              </a:rPr>
              <a:t>this insert node at the beginning</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node.before() –- </a:t>
            </a:r>
            <a:r>
              <a:rPr b="1" lang="en">
                <a:solidFill>
                  <a:schemeClr val="dk1"/>
                </a:solidFill>
                <a:latin typeface="Montserrat"/>
                <a:ea typeface="Montserrat"/>
                <a:cs typeface="Montserrat"/>
                <a:sym typeface="Montserrat"/>
              </a:rPr>
              <a:t>insert right before node</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node.after() –- </a:t>
            </a:r>
            <a:r>
              <a:rPr b="1" lang="en">
                <a:solidFill>
                  <a:schemeClr val="dk1"/>
                </a:solidFill>
                <a:latin typeface="Montserrat"/>
                <a:ea typeface="Montserrat"/>
                <a:cs typeface="Montserrat"/>
                <a:sym typeface="Montserrat"/>
              </a:rPr>
              <a:t>insert right after node</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node.remove() –- </a:t>
            </a:r>
            <a:r>
              <a:rPr b="1" lang="en">
                <a:solidFill>
                  <a:schemeClr val="dk1"/>
                </a:solidFill>
                <a:latin typeface="Montserrat"/>
                <a:ea typeface="Montserrat"/>
                <a:cs typeface="Montserrat"/>
                <a:sym typeface="Montserrat"/>
              </a:rPr>
              <a:t>remove the node.</a:t>
            </a:r>
            <a:endParaRPr b="1">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0"/>
          <p:cNvSpPr txBox="1"/>
          <p:nvPr>
            <p:ph type="title"/>
          </p:nvPr>
        </p:nvSpPr>
        <p:spPr>
          <a:xfrm>
            <a:off x="0" y="960025"/>
            <a:ext cx="9144000" cy="29034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EXERCISE :</a:t>
            </a:r>
            <a:endParaRPr b="1" sz="3600">
              <a:solidFill>
                <a:srgbClr val="FF0000"/>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latin typeface="Montserrat"/>
                <a:ea typeface="Montserrat"/>
                <a:cs typeface="Montserrat"/>
                <a:sym typeface="Montserrat"/>
              </a:rPr>
              <a:t>I want you to create an empty &lt;ol&gt; &lt;/ol&gt; tag in your html. </a:t>
            </a:r>
            <a:endParaRPr sz="1800">
              <a:latin typeface="Montserrat"/>
              <a:ea typeface="Montserrat"/>
              <a:cs typeface="Montserrat"/>
              <a:sym typeface="Montserrat"/>
            </a:endParaRPr>
          </a:p>
          <a:p>
            <a:pPr indent="0" lvl="0" marL="0" rtl="0" algn="ctr">
              <a:lnSpc>
                <a:spcPct val="115000"/>
              </a:lnSpc>
              <a:spcBef>
                <a:spcPts val="0"/>
              </a:spcBef>
              <a:spcAft>
                <a:spcPts val="0"/>
              </a:spcAft>
              <a:buClr>
                <a:schemeClr val="dk1"/>
              </a:buClr>
              <a:buSzPts val="1100"/>
              <a:buFont typeface="Arial"/>
              <a:buNone/>
            </a:pPr>
            <a:r>
              <a:rPr lang="en" sz="1800">
                <a:latin typeface="Montserrat"/>
                <a:ea typeface="Montserrat"/>
                <a:cs typeface="Montserrat"/>
                <a:sym typeface="Montserrat"/>
              </a:rPr>
              <a:t>Your job is to dynamically create list items inside of the &lt;ol&gt; that you created in the html. </a:t>
            </a:r>
            <a:endParaRPr sz="1800">
              <a:latin typeface="Montserrat"/>
              <a:ea typeface="Montserrat"/>
              <a:cs typeface="Montserrat"/>
              <a:sym typeface="Montserrat"/>
            </a:endParaRPr>
          </a:p>
          <a:p>
            <a:pPr indent="0" lvl="0" marL="0" rtl="0" algn="ctr">
              <a:lnSpc>
                <a:spcPct val="115000"/>
              </a:lnSpc>
              <a:spcBef>
                <a:spcPts val="0"/>
              </a:spcBef>
              <a:spcAft>
                <a:spcPts val="0"/>
              </a:spcAft>
              <a:buClr>
                <a:schemeClr val="dk1"/>
              </a:buClr>
              <a:buSzPts val="1100"/>
              <a:buFont typeface="Arial"/>
              <a:buNone/>
            </a:pPr>
            <a:r>
              <a:rPr lang="en" sz="1800">
                <a:latin typeface="Montserrat"/>
                <a:ea typeface="Montserrat"/>
                <a:cs typeface="Montserrat"/>
                <a:sym typeface="Montserrat"/>
              </a:rPr>
              <a:t>The number of &lt;li&gt; you create will be based on a value you supply to a variable declared in your code</a:t>
            </a:r>
            <a:endParaRPr b="1" sz="3600">
              <a:solidFill>
                <a:srgbClr val="FF0000"/>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1"/>
          <p:cNvSpPr txBox="1"/>
          <p:nvPr>
            <p:ph type="title"/>
          </p:nvPr>
        </p:nvSpPr>
        <p:spPr>
          <a:xfrm>
            <a:off x="0" y="1861200"/>
            <a:ext cx="9144000" cy="20346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CREATING DOM ELEMENTS USING</a:t>
            </a:r>
            <a:endParaRPr b="1" sz="36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INNERHTML</a:t>
            </a:r>
            <a:endParaRPr b="1" sz="3600">
              <a:solidFill>
                <a:srgbClr val="FF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200350" y="1659775"/>
            <a:ext cx="8520600" cy="14376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Review of JavaScript</a:t>
            </a:r>
            <a:r>
              <a:rPr b="1" lang="en" sz="4800">
                <a:solidFill>
                  <a:srgbClr val="FF0000"/>
                </a:solidFill>
                <a:latin typeface="Open Sans"/>
                <a:ea typeface="Open Sans"/>
                <a:cs typeface="Open Sans"/>
                <a:sym typeface="Open Sans"/>
              </a:rPr>
              <a:t>?</a:t>
            </a:r>
            <a:endParaRPr b="1" sz="4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2"/>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innerHTML</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382" name="Google Shape;382;p72"/>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The innerHTML property allows you to get the HTML inside the element as a string. You  can also modify it. So it’s one of the most powerful ways to change the page.</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73"/>
          <p:cNvPicPr preferRelativeResize="0"/>
          <p:nvPr/>
        </p:nvPicPr>
        <p:blipFill>
          <a:blip r:embed="rId3">
            <a:alphaModFix/>
          </a:blip>
          <a:stretch>
            <a:fillRect/>
          </a:stretch>
        </p:blipFill>
        <p:spPr>
          <a:xfrm>
            <a:off x="693100" y="96950"/>
            <a:ext cx="7964258" cy="2377525"/>
          </a:xfrm>
          <a:prstGeom prst="rect">
            <a:avLst/>
          </a:prstGeom>
          <a:noFill/>
          <a:ln>
            <a:noFill/>
          </a:ln>
        </p:spPr>
      </p:pic>
      <p:pic>
        <p:nvPicPr>
          <p:cNvPr id="388" name="Google Shape;388;p73"/>
          <p:cNvPicPr preferRelativeResize="0"/>
          <p:nvPr/>
        </p:nvPicPr>
        <p:blipFill>
          <a:blip r:embed="rId4">
            <a:alphaModFix/>
          </a:blip>
          <a:stretch>
            <a:fillRect/>
          </a:stretch>
        </p:blipFill>
        <p:spPr>
          <a:xfrm>
            <a:off x="255625" y="2571750"/>
            <a:ext cx="8839201" cy="1215975"/>
          </a:xfrm>
          <a:prstGeom prst="rect">
            <a:avLst/>
          </a:prstGeom>
          <a:noFill/>
          <a:ln>
            <a:noFill/>
          </a:ln>
        </p:spPr>
      </p:pic>
      <p:pic>
        <p:nvPicPr>
          <p:cNvPr id="389" name="Google Shape;389;p73"/>
          <p:cNvPicPr preferRelativeResize="0"/>
          <p:nvPr/>
        </p:nvPicPr>
        <p:blipFill>
          <a:blip r:embed="rId5">
            <a:alphaModFix/>
          </a:blip>
          <a:stretch>
            <a:fillRect/>
          </a:stretch>
        </p:blipFill>
        <p:spPr>
          <a:xfrm>
            <a:off x="2772675" y="3944025"/>
            <a:ext cx="3171825" cy="9429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4"/>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ATTRIBUTES AND PROPERTIES</a:t>
            </a:r>
            <a:endParaRPr b="1" sz="3600">
              <a:solidFill>
                <a:srgbClr val="FF0000"/>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5"/>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ATTRIBUTES  AND DOM PROPERTIES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00" name="Google Shape;400;p75"/>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When the browser loads the page, it “parses”(reads)  the HTML and generates DOM objects from it.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For element nodes, most standard HTML attributes automatically become properties of DOM objects.</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For instance, if the tag is &lt;body id="page"&gt;, then the DOM object has body.id="page".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For example, if the tag is &lt;img src=”” &gt; then the DOM object has img.src</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6"/>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ATTRIBUTES  AND DOM PROPERTIES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06" name="Google Shape;406;p76"/>
          <p:cNvSpPr txBox="1"/>
          <p:nvPr>
            <p:ph idx="1" type="body"/>
          </p:nvPr>
        </p:nvSpPr>
        <p:spPr>
          <a:xfrm>
            <a:off x="311700" y="1181525"/>
            <a:ext cx="8520600" cy="3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All attributes are accessible by using the following methods: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elem.hasAttribute(name) – checks for existence.</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elem.getAttribute(name) – gets the value.</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elem.setAttribute(name, value) – sets the value.</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elem.removeAttribute(name) – removes the attribute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7"/>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Manipulating CSS Styles</a:t>
            </a:r>
            <a:endParaRPr b="1" sz="3600">
              <a:solidFill>
                <a:srgbClr val="FF0000"/>
              </a:solidFill>
              <a:latin typeface="Open Sans"/>
              <a:ea typeface="Open Sans"/>
              <a:cs typeface="Open Sans"/>
              <a:sym typeface="Open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8"/>
          <p:cNvSpPr txBox="1"/>
          <p:nvPr>
            <p:ph type="title"/>
          </p:nvPr>
        </p:nvSpPr>
        <p:spPr>
          <a:xfrm>
            <a:off x="311700" y="1332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Manipulating CSS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17" name="Google Shape;417;p78"/>
          <p:cNvSpPr txBox="1"/>
          <p:nvPr>
            <p:ph idx="1" type="body"/>
          </p:nvPr>
        </p:nvSpPr>
        <p:spPr>
          <a:xfrm>
            <a:off x="311700" y="783525"/>
            <a:ext cx="8520600" cy="43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There are generally two ways to style an element using the DOM and Javascript</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Create a class in CSS and add it: &lt;div class="..."&gt;</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Write properties directly into style: &lt;div style="..."&gt;.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JavaScript can modify both classes and style properties.</a:t>
            </a:r>
            <a:endParaRPr b="1"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The industry standard is that you should always prefer CSS classes to style.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The latter should only be used if classes “can’t handle it”.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9"/>
          <p:cNvSpPr txBox="1"/>
          <p:nvPr>
            <p:ph type="title"/>
          </p:nvPr>
        </p:nvSpPr>
        <p:spPr>
          <a:xfrm>
            <a:off x="311700" y="1332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Manipulating CSS using classList</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23" name="Google Shape;423;p79"/>
          <p:cNvSpPr txBox="1"/>
          <p:nvPr>
            <p:ph idx="1" type="body"/>
          </p:nvPr>
        </p:nvSpPr>
        <p:spPr>
          <a:xfrm>
            <a:off x="311700" y="783525"/>
            <a:ext cx="8520600" cy="43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Changing a class is one of the most often used actions in JavaScript.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The elem</a:t>
            </a:r>
            <a:r>
              <a:rPr b="1" lang="en" sz="1600">
                <a:solidFill>
                  <a:schemeClr val="dk1"/>
                </a:solidFill>
                <a:latin typeface="Montserrat"/>
                <a:ea typeface="Montserrat"/>
                <a:cs typeface="Montserrat"/>
                <a:sym typeface="Montserrat"/>
              </a:rPr>
              <a:t>.classList </a:t>
            </a:r>
            <a:r>
              <a:rPr lang="en" sz="1600">
                <a:solidFill>
                  <a:schemeClr val="dk1"/>
                </a:solidFill>
                <a:latin typeface="Montserrat"/>
                <a:ea typeface="Montserrat"/>
                <a:cs typeface="Montserrat"/>
                <a:sym typeface="Montserrat"/>
              </a:rPr>
              <a:t>is a special object with methods to add/remove/toggle a single class.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If you want to apply css to an element. You can select the element and then add (or remove) an already created css rule to it by doing the following :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elem.</a:t>
            </a:r>
            <a:r>
              <a:rPr b="1" lang="en" sz="1600">
                <a:solidFill>
                  <a:schemeClr val="dk1"/>
                </a:solidFill>
                <a:latin typeface="Montserrat"/>
                <a:ea typeface="Montserrat"/>
                <a:cs typeface="Montserrat"/>
                <a:sym typeface="Montserrat"/>
              </a:rPr>
              <a:t>classList</a:t>
            </a:r>
            <a:r>
              <a:rPr lang="en" sz="1600">
                <a:solidFill>
                  <a:schemeClr val="dk1"/>
                </a:solidFill>
                <a:latin typeface="Montserrat"/>
                <a:ea typeface="Montserrat"/>
                <a:cs typeface="Montserrat"/>
                <a:sym typeface="Montserrat"/>
              </a:rPr>
              <a:t>.</a:t>
            </a:r>
            <a:r>
              <a:rPr b="1" lang="en" sz="1600">
                <a:solidFill>
                  <a:schemeClr val="dk1"/>
                </a:solidFill>
                <a:latin typeface="Montserrat"/>
                <a:ea typeface="Montserrat"/>
                <a:cs typeface="Montserrat"/>
                <a:sym typeface="Montserrat"/>
              </a:rPr>
              <a:t>add</a:t>
            </a:r>
            <a:r>
              <a:rPr lang="en" sz="1600">
                <a:solidFill>
                  <a:schemeClr val="dk1"/>
                </a:solidFill>
                <a:latin typeface="Montserrat"/>
                <a:ea typeface="Montserrat"/>
                <a:cs typeface="Montserrat"/>
                <a:sym typeface="Montserrat"/>
              </a:rPr>
              <a:t>("classname") – adds  the class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elem.</a:t>
            </a:r>
            <a:r>
              <a:rPr b="1" lang="en" sz="1600">
                <a:solidFill>
                  <a:schemeClr val="dk1"/>
                </a:solidFill>
                <a:latin typeface="Montserrat"/>
                <a:ea typeface="Montserrat"/>
                <a:cs typeface="Montserrat"/>
                <a:sym typeface="Montserrat"/>
              </a:rPr>
              <a:t>classList</a:t>
            </a:r>
            <a:r>
              <a:rPr lang="en" sz="1600">
                <a:solidFill>
                  <a:schemeClr val="dk1"/>
                </a:solidFill>
                <a:latin typeface="Montserrat"/>
                <a:ea typeface="Montserrat"/>
                <a:cs typeface="Montserrat"/>
                <a:sym typeface="Montserrat"/>
              </a:rPr>
              <a:t>.</a:t>
            </a:r>
            <a:r>
              <a:rPr b="1" lang="en" sz="1600">
                <a:solidFill>
                  <a:schemeClr val="dk1"/>
                </a:solidFill>
                <a:latin typeface="Montserrat"/>
                <a:ea typeface="Montserrat"/>
                <a:cs typeface="Montserrat"/>
                <a:sym typeface="Montserrat"/>
              </a:rPr>
              <a:t>toggle</a:t>
            </a:r>
            <a:r>
              <a:rPr lang="en" sz="1600">
                <a:solidFill>
                  <a:schemeClr val="dk1"/>
                </a:solidFill>
                <a:latin typeface="Montserrat"/>
                <a:ea typeface="Montserrat"/>
                <a:cs typeface="Montserrat"/>
                <a:sym typeface="Montserrat"/>
              </a:rPr>
              <a:t>("classname") – adds the class if it doesn’t exist, otherwise removes it.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elem.</a:t>
            </a:r>
            <a:r>
              <a:rPr b="1" lang="en" sz="1600">
                <a:solidFill>
                  <a:schemeClr val="dk1"/>
                </a:solidFill>
                <a:latin typeface="Montserrat"/>
                <a:ea typeface="Montserrat"/>
                <a:cs typeface="Montserrat"/>
                <a:sym typeface="Montserrat"/>
              </a:rPr>
              <a:t>classList</a:t>
            </a:r>
            <a:r>
              <a:rPr lang="en" sz="1600">
                <a:solidFill>
                  <a:schemeClr val="dk1"/>
                </a:solidFill>
                <a:latin typeface="Montserrat"/>
                <a:ea typeface="Montserrat"/>
                <a:cs typeface="Montserrat"/>
                <a:sym typeface="Montserrat"/>
              </a:rPr>
              <a:t>.</a:t>
            </a:r>
            <a:r>
              <a:rPr b="1" lang="en" sz="1600">
                <a:solidFill>
                  <a:schemeClr val="dk1"/>
                </a:solidFill>
                <a:latin typeface="Montserrat"/>
                <a:ea typeface="Montserrat"/>
                <a:cs typeface="Montserrat"/>
                <a:sym typeface="Montserrat"/>
              </a:rPr>
              <a:t>remove</a:t>
            </a:r>
            <a:r>
              <a:rPr lang="en" sz="1600">
                <a:solidFill>
                  <a:schemeClr val="dk1"/>
                </a:solidFill>
                <a:latin typeface="Montserrat"/>
                <a:ea typeface="Montserrat"/>
                <a:cs typeface="Montserrat"/>
                <a:sym typeface="Montserrat"/>
              </a:rPr>
              <a:t>("classname") – remove  the class.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elem.classList.contains("class") – checks for the given class, returns true/false.</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80"/>
          <p:cNvSpPr txBox="1"/>
          <p:nvPr>
            <p:ph type="title"/>
          </p:nvPr>
        </p:nvSpPr>
        <p:spPr>
          <a:xfrm>
            <a:off x="311700" y="1332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Manipulating CSS using the style property</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29" name="Google Shape;429;p80"/>
          <p:cNvSpPr txBox="1"/>
          <p:nvPr>
            <p:ph idx="1" type="body"/>
          </p:nvPr>
        </p:nvSpPr>
        <p:spPr>
          <a:xfrm>
            <a:off x="311700" y="783525"/>
            <a:ext cx="8520600" cy="43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The property elem.</a:t>
            </a:r>
            <a:r>
              <a:rPr b="1" lang="en" sz="1600">
                <a:solidFill>
                  <a:schemeClr val="dk1"/>
                </a:solidFill>
                <a:latin typeface="Montserrat"/>
                <a:ea typeface="Montserrat"/>
                <a:cs typeface="Montserrat"/>
                <a:sym typeface="Montserrat"/>
              </a:rPr>
              <a:t>style</a:t>
            </a:r>
            <a:r>
              <a:rPr lang="en" sz="1600">
                <a:solidFill>
                  <a:schemeClr val="dk1"/>
                </a:solidFill>
                <a:latin typeface="Montserrat"/>
                <a:ea typeface="Montserrat"/>
                <a:cs typeface="Montserrat"/>
                <a:sym typeface="Montserrat"/>
              </a:rPr>
              <a:t> is an object that corresponds to what’s written in the "style" attribute.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For example, eetting elem.style.width="100px" works the same as if we had in the attribute style a string width:100px.</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For multi-word property the camelCase is used:</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background-color  =&gt; </a:t>
            </a:r>
            <a:r>
              <a:rPr b="1" lang="en" sz="1600">
                <a:solidFill>
                  <a:schemeClr val="dk1"/>
                </a:solidFill>
                <a:latin typeface="Montserrat"/>
                <a:ea typeface="Montserrat"/>
                <a:cs typeface="Montserrat"/>
                <a:sym typeface="Montserrat"/>
              </a:rPr>
              <a:t>elem.style.backgroundColor</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z-index           =&gt; </a:t>
            </a:r>
            <a:r>
              <a:rPr b="1" lang="en" sz="1600">
                <a:solidFill>
                  <a:schemeClr val="dk1"/>
                </a:solidFill>
                <a:latin typeface="Montserrat"/>
                <a:ea typeface="Montserrat"/>
                <a:cs typeface="Montserrat"/>
                <a:sym typeface="Montserrat"/>
              </a:rPr>
              <a:t>elem.style.zIndex</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border-left-width =&gt; </a:t>
            </a:r>
            <a:r>
              <a:rPr b="1" lang="en" sz="1600">
                <a:solidFill>
                  <a:schemeClr val="dk1"/>
                </a:solidFill>
                <a:latin typeface="Montserrat"/>
                <a:ea typeface="Montserrat"/>
                <a:cs typeface="Montserrat"/>
                <a:sym typeface="Montserrat"/>
              </a:rPr>
              <a:t>elem.style.borderLeftWidth</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81"/>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TIMERS</a:t>
            </a:r>
            <a:endParaRPr b="1" sz="3600">
              <a:solidFill>
                <a:srgbClr val="FF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What is JavaScript?</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88" name="Google Shape;88;p19"/>
          <p:cNvSpPr txBox="1"/>
          <p:nvPr>
            <p:ph idx="1" type="body"/>
          </p:nvPr>
        </p:nvSpPr>
        <p:spPr>
          <a:xfrm>
            <a:off x="311700" y="1181525"/>
            <a:ext cx="4665000" cy="381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JavaScript is programming language.</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It is a very popular programming language and right now it is one of the most used and most learnt programming language in the world.</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It is high-level language</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It is a loosely typed language.</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p:txBody>
      </p:sp>
      <p:pic>
        <p:nvPicPr>
          <p:cNvPr id="89" name="Google Shape;89;p19"/>
          <p:cNvPicPr preferRelativeResize="0"/>
          <p:nvPr/>
        </p:nvPicPr>
        <p:blipFill>
          <a:blip r:embed="rId3">
            <a:alphaModFix/>
          </a:blip>
          <a:stretch>
            <a:fillRect/>
          </a:stretch>
        </p:blipFill>
        <p:spPr>
          <a:xfrm>
            <a:off x="5462675" y="1415325"/>
            <a:ext cx="2960675" cy="296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2"/>
          <p:cNvSpPr txBox="1"/>
          <p:nvPr>
            <p:ph type="title"/>
          </p:nvPr>
        </p:nvSpPr>
        <p:spPr>
          <a:xfrm>
            <a:off x="311700" y="1332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TIMERS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40" name="Google Shape;440;p82"/>
          <p:cNvSpPr txBox="1"/>
          <p:nvPr>
            <p:ph idx="1" type="body"/>
          </p:nvPr>
        </p:nvSpPr>
        <p:spPr>
          <a:xfrm>
            <a:off x="311700" y="783525"/>
            <a:ext cx="8520600" cy="43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A block of JavaScript code is generally executed synchronously. But there are some JavaScript native functions (timers) which allow us to delay the execution of arbitrary instructions:</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a:t>
            </a:r>
            <a:r>
              <a:rPr b="1" lang="en" sz="1600">
                <a:solidFill>
                  <a:schemeClr val="dk1"/>
                </a:solidFill>
                <a:latin typeface="Montserrat"/>
                <a:ea typeface="Montserrat"/>
                <a:cs typeface="Montserrat"/>
                <a:sym typeface="Montserrat"/>
              </a:rPr>
              <a:t>setTimeout() </a:t>
            </a:r>
            <a:r>
              <a:rPr lang="en" sz="1600">
                <a:solidFill>
                  <a:schemeClr val="dk1"/>
                </a:solidFill>
                <a:latin typeface="Montserrat"/>
                <a:ea typeface="Montserrat"/>
                <a:cs typeface="Montserrat"/>
                <a:sym typeface="Montserrat"/>
              </a:rPr>
              <a:t>function is commonly used if you wish to have your function called once after the specified delay.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a:t>
            </a:r>
            <a:r>
              <a:rPr b="1" lang="en" sz="1600">
                <a:solidFill>
                  <a:schemeClr val="dk1"/>
                </a:solidFill>
                <a:latin typeface="Montserrat"/>
                <a:ea typeface="Montserrat"/>
                <a:cs typeface="Montserrat"/>
                <a:sym typeface="Montserrat"/>
              </a:rPr>
              <a:t>setInterval() </a:t>
            </a:r>
            <a:r>
              <a:rPr lang="en" sz="1600">
                <a:solidFill>
                  <a:schemeClr val="dk1"/>
                </a:solidFill>
                <a:latin typeface="Montserrat"/>
                <a:ea typeface="Montserrat"/>
                <a:cs typeface="Montserrat"/>
                <a:sym typeface="Montserrat"/>
              </a:rPr>
              <a:t>function is commonly used to set a delay for functions that are executed again and again, such as animations.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3"/>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EVENT DRIVEN PROGRAMMING</a:t>
            </a:r>
            <a:endParaRPr b="1" sz="3600">
              <a:solidFill>
                <a:srgbClr val="FF0000"/>
              </a:solidFill>
              <a:latin typeface="Open Sans"/>
              <a:ea typeface="Open Sans"/>
              <a:cs typeface="Open Sans"/>
              <a:sym typeface="Open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4"/>
          <p:cNvSpPr txBox="1"/>
          <p:nvPr>
            <p:ph type="title"/>
          </p:nvPr>
        </p:nvSpPr>
        <p:spPr>
          <a:xfrm>
            <a:off x="0" y="1861200"/>
            <a:ext cx="9144000" cy="18960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EVENT DRIVEN PROGRAMMING OVERVIEW</a:t>
            </a:r>
            <a:endParaRPr b="1" sz="3600">
              <a:solidFill>
                <a:srgbClr val="FF0000"/>
              </a:solidFill>
              <a:latin typeface="Open Sans"/>
              <a:ea typeface="Open Sans"/>
              <a:cs typeface="Open Sans"/>
              <a:sym typeface="Open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5"/>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EVENTS DRIVEN PROGRAMMING OVERVIEW</a:t>
            </a:r>
            <a:endParaRPr b="1" sz="2400">
              <a:solidFill>
                <a:srgbClr val="FF0000"/>
              </a:solidFill>
              <a:latin typeface="Montserrat"/>
              <a:ea typeface="Montserrat"/>
              <a:cs typeface="Montserrat"/>
              <a:sym typeface="Montserrat"/>
            </a:endParaRPr>
          </a:p>
        </p:txBody>
      </p:sp>
      <p:sp>
        <p:nvSpPr>
          <p:cNvPr id="456" name="Google Shape;456;p85"/>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The DOM relies heavily on a concept known as</a:t>
            </a:r>
            <a:r>
              <a:rPr b="1" lang="en">
                <a:solidFill>
                  <a:schemeClr val="dk1"/>
                </a:solidFill>
                <a:latin typeface="Montserrat"/>
                <a:ea typeface="Montserrat"/>
                <a:cs typeface="Montserrat"/>
                <a:sym typeface="Montserrat"/>
              </a:rPr>
              <a:t> Event-driven programming</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In computer programming, event-driven programming is a programming paradigm in which the flow of the program is determined by events such as user actions (mouse clicks, key presses), sensor outputs,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Instead of writing a program in a strict order, we write functions that should be called in response to various events occurring. Such functions are often referred to as event handlers, because they handle the case of some event happening. </a:t>
            </a:r>
            <a:endParaRPr b="1">
              <a:solidFill>
                <a:schemeClr val="dk1"/>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6"/>
          <p:cNvSpPr txBox="1"/>
          <p:nvPr>
            <p:ph type="title"/>
          </p:nvPr>
        </p:nvSpPr>
        <p:spPr>
          <a:xfrm>
            <a:off x="0" y="1861200"/>
            <a:ext cx="9144000" cy="11334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EVENTS</a:t>
            </a:r>
            <a:endParaRPr b="1" sz="3600">
              <a:solidFill>
                <a:srgbClr val="FF0000"/>
              </a:solidFill>
              <a:latin typeface="Open Sans"/>
              <a:ea typeface="Open Sans"/>
              <a:cs typeface="Open Sans"/>
              <a:sym typeface="Open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7"/>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BROWSER EVENTS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67" name="Google Shape;467;p87"/>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An event is a signal that something has happened</a:t>
            </a:r>
            <a:r>
              <a:rPr lang="en" sz="1600">
                <a:solidFill>
                  <a:schemeClr val="dk1"/>
                </a:solidFill>
                <a:latin typeface="Montserrat"/>
                <a:ea typeface="Montserrat"/>
                <a:cs typeface="Montserrat"/>
                <a:sym typeface="Montserrat"/>
              </a:rPr>
              <a:t>. All DOM nodes generate such signals (but events are not limited to DOM).</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There are TONS of events, however, we will look at the</a:t>
            </a:r>
            <a:r>
              <a:rPr lang="en" sz="1600">
                <a:solidFill>
                  <a:schemeClr val="dk1"/>
                </a:solidFill>
                <a:latin typeface="Montserrat"/>
                <a:ea typeface="Montserrat"/>
                <a:cs typeface="Montserrat"/>
                <a:sym typeface="Montserrat"/>
              </a:rPr>
              <a:t> useful DOM events</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u="sng">
                <a:solidFill>
                  <a:schemeClr val="accent5"/>
                </a:solidFill>
                <a:latin typeface="Montserrat"/>
                <a:ea typeface="Montserrat"/>
                <a:cs typeface="Montserrat"/>
                <a:sym typeface="Montserrat"/>
                <a:hlinkClick r:id="rId3">
                  <a:extLst>
                    <a:ext uri="{A12FA001-AC4F-418D-AE19-62706E023703}">
                      <ahyp:hlinkClr val="tx"/>
                    </a:ext>
                  </a:extLst>
                </a:hlinkClick>
              </a:rPr>
              <a:t>Events that you can listen for in the DOM</a:t>
            </a:r>
            <a:r>
              <a:rPr lang="en" sz="1600">
                <a:solidFill>
                  <a:schemeClr val="dk1"/>
                </a:solidFill>
                <a:latin typeface="Montserrat"/>
                <a:ea typeface="Montserrat"/>
                <a:cs typeface="Montserrat"/>
                <a:sym typeface="Montserrat"/>
              </a:rPr>
              <a:t>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8"/>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MOUSE </a:t>
            </a:r>
            <a:r>
              <a:rPr b="1" lang="en" sz="2400">
                <a:solidFill>
                  <a:srgbClr val="FF0000"/>
                </a:solidFill>
                <a:latin typeface="Montserrat"/>
                <a:ea typeface="Montserrat"/>
                <a:cs typeface="Montserrat"/>
                <a:sym typeface="Montserrat"/>
              </a:rPr>
              <a:t>EVENTS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73" name="Google Shape;473;p88"/>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click </a:t>
            </a:r>
            <a:r>
              <a:rPr lang="en" sz="1600">
                <a:solidFill>
                  <a:schemeClr val="dk1"/>
                </a:solidFill>
                <a:latin typeface="Montserrat"/>
                <a:ea typeface="Montserrat"/>
                <a:cs typeface="Montserrat"/>
                <a:sym typeface="Montserrat"/>
              </a:rPr>
              <a:t>– when the mouse clicks on an element (touchscreen devices generate it on a tap).</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dblclick- </a:t>
            </a:r>
            <a:r>
              <a:rPr lang="en" sz="1600">
                <a:solidFill>
                  <a:schemeClr val="dk1"/>
                </a:solidFill>
                <a:latin typeface="Montserrat"/>
                <a:ea typeface="Montserrat"/>
                <a:cs typeface="Montserrat"/>
                <a:sym typeface="Montserrat"/>
              </a:rPr>
              <a:t>when the mouse is double click on an element</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contextmenu </a:t>
            </a:r>
            <a:r>
              <a:rPr lang="en" sz="1600">
                <a:solidFill>
                  <a:schemeClr val="dk1"/>
                </a:solidFill>
                <a:latin typeface="Montserrat"/>
                <a:ea typeface="Montserrat"/>
                <a:cs typeface="Montserrat"/>
                <a:sym typeface="Montserrat"/>
              </a:rPr>
              <a:t>– when the mouse right-clicks on an element.</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mouseover  -</a:t>
            </a:r>
            <a:r>
              <a:rPr lang="en" sz="1600">
                <a:solidFill>
                  <a:schemeClr val="dk1"/>
                </a:solidFill>
                <a:latin typeface="Montserrat"/>
                <a:ea typeface="Montserrat"/>
                <a:cs typeface="Montserrat"/>
                <a:sym typeface="Montserrat"/>
              </a:rPr>
              <a:t>when the mouse cursor comes over / </a:t>
            </a:r>
            <a:endParaRPr b="1"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mouseout </a:t>
            </a:r>
            <a:r>
              <a:rPr lang="en" sz="1600">
                <a:solidFill>
                  <a:schemeClr val="dk1"/>
                </a:solidFill>
                <a:latin typeface="Montserrat"/>
                <a:ea typeface="Montserrat"/>
                <a:cs typeface="Montserrat"/>
                <a:sym typeface="Montserrat"/>
              </a:rPr>
              <a:t>– leaves an element.</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mousemove </a:t>
            </a:r>
            <a:r>
              <a:rPr lang="en" sz="1600">
                <a:solidFill>
                  <a:schemeClr val="dk1"/>
                </a:solidFill>
                <a:latin typeface="Montserrat"/>
                <a:ea typeface="Montserrat"/>
                <a:cs typeface="Montserrat"/>
                <a:sym typeface="Montserrat"/>
              </a:rPr>
              <a:t>– when the mouse is moved.</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9"/>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KEYBOARD </a:t>
            </a:r>
            <a:r>
              <a:rPr b="1" lang="en" sz="2400">
                <a:solidFill>
                  <a:srgbClr val="FF0000"/>
                </a:solidFill>
                <a:latin typeface="Montserrat"/>
                <a:ea typeface="Montserrat"/>
                <a:cs typeface="Montserrat"/>
                <a:sym typeface="Montserrat"/>
              </a:rPr>
              <a:t>EVENTS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79" name="Google Shape;479;p89"/>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keydown </a:t>
            </a:r>
            <a:r>
              <a:rPr lang="en" sz="1600">
                <a:solidFill>
                  <a:schemeClr val="dk1"/>
                </a:solidFill>
                <a:latin typeface="Montserrat"/>
                <a:ea typeface="Montserrat"/>
                <a:cs typeface="Montserrat"/>
                <a:sym typeface="Montserrat"/>
              </a:rPr>
              <a:t> when a keyboard key is pressed</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keyup </a:t>
            </a:r>
            <a:r>
              <a:rPr lang="en" sz="1600">
                <a:solidFill>
                  <a:schemeClr val="dk1"/>
                </a:solidFill>
                <a:latin typeface="Montserrat"/>
                <a:ea typeface="Montserrat"/>
                <a:cs typeface="Montserrat"/>
                <a:sym typeface="Montserrat"/>
              </a:rPr>
              <a:t>– </a:t>
            </a:r>
            <a:r>
              <a:rPr lang="en" sz="1600">
                <a:solidFill>
                  <a:schemeClr val="dk1"/>
                </a:solidFill>
                <a:latin typeface="Montserrat"/>
                <a:ea typeface="Montserrat"/>
                <a:cs typeface="Montserrat"/>
                <a:sym typeface="Montserrat"/>
              </a:rPr>
              <a:t> when a keyboard key is </a:t>
            </a:r>
            <a:r>
              <a:rPr lang="en" sz="1600">
                <a:solidFill>
                  <a:schemeClr val="dk1"/>
                </a:solidFill>
                <a:latin typeface="Montserrat"/>
                <a:ea typeface="Montserrat"/>
                <a:cs typeface="Montserrat"/>
                <a:sym typeface="Montserrat"/>
              </a:rPr>
              <a:t> released.</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90"/>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FORM</a:t>
            </a:r>
            <a:r>
              <a:rPr b="1" lang="en" sz="2400">
                <a:solidFill>
                  <a:srgbClr val="FF0000"/>
                </a:solidFill>
                <a:latin typeface="Montserrat"/>
                <a:ea typeface="Montserrat"/>
                <a:cs typeface="Montserrat"/>
                <a:sym typeface="Montserrat"/>
              </a:rPr>
              <a:t> EVENTS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85" name="Google Shape;485;p90"/>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submit </a:t>
            </a:r>
            <a:r>
              <a:rPr lang="en" sz="1600">
                <a:solidFill>
                  <a:schemeClr val="dk1"/>
                </a:solidFill>
                <a:latin typeface="Montserrat"/>
                <a:ea typeface="Montserrat"/>
                <a:cs typeface="Montserrat"/>
                <a:sym typeface="Montserrat"/>
              </a:rPr>
              <a:t>– when the visitor submits a &lt;form&gt;.</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focus </a:t>
            </a:r>
            <a:r>
              <a:rPr lang="en" sz="1600">
                <a:solidFill>
                  <a:schemeClr val="dk1"/>
                </a:solidFill>
                <a:latin typeface="Montserrat"/>
                <a:ea typeface="Montserrat"/>
                <a:cs typeface="Montserrat"/>
                <a:sym typeface="Montserrat"/>
              </a:rPr>
              <a:t>– when the visitor focuses on an element, e.g. on an &lt;input&gt;.</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blur </a:t>
            </a:r>
            <a:r>
              <a:rPr lang="en" sz="1600">
                <a:solidFill>
                  <a:schemeClr val="dk1"/>
                </a:solidFill>
                <a:latin typeface="Montserrat"/>
                <a:ea typeface="Montserrat"/>
                <a:cs typeface="Montserrat"/>
                <a:sym typeface="Montserrat"/>
              </a:rPr>
              <a:t>- </a:t>
            </a:r>
            <a:r>
              <a:rPr lang="en" sz="1600">
                <a:solidFill>
                  <a:schemeClr val="dk1"/>
                </a:solidFill>
                <a:latin typeface="Montserrat"/>
                <a:ea typeface="Montserrat"/>
                <a:cs typeface="Montserrat"/>
                <a:sym typeface="Montserrat"/>
              </a:rPr>
              <a:t>when the visitor leaves focus from a previously focused element, e.g. on an &lt;input&gt;.</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change- </a:t>
            </a:r>
            <a:r>
              <a:rPr lang="en" sz="1600">
                <a:solidFill>
                  <a:schemeClr val="dk1"/>
                </a:solidFill>
                <a:latin typeface="Montserrat"/>
                <a:ea typeface="Montserrat"/>
                <a:cs typeface="Montserrat"/>
                <a:sym typeface="Montserrat"/>
              </a:rPr>
              <a:t>when the user changes the value of  an element, e.g, change the option of a dropdown list</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91"/>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DOCUMENT </a:t>
            </a:r>
            <a:r>
              <a:rPr b="1" lang="en" sz="2400">
                <a:solidFill>
                  <a:srgbClr val="FF0000"/>
                </a:solidFill>
                <a:latin typeface="Montserrat"/>
                <a:ea typeface="Montserrat"/>
                <a:cs typeface="Montserrat"/>
                <a:sym typeface="Montserrat"/>
              </a:rPr>
              <a:t>EVENTS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491" name="Google Shape;491;p91"/>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DOMContentLoaded </a:t>
            </a:r>
            <a:r>
              <a:rPr lang="en" sz="1600">
                <a:solidFill>
                  <a:schemeClr val="dk1"/>
                </a:solidFill>
                <a:latin typeface="Montserrat"/>
                <a:ea typeface="Montserrat"/>
                <a:cs typeface="Montserrat"/>
                <a:sym typeface="Montserrat"/>
              </a:rPr>
              <a:t>– when the HTML is loaded and processed, DOM is fully built.</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894825"/>
            <a:ext cx="8520600" cy="30684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4800">
                <a:solidFill>
                  <a:srgbClr val="FF0000"/>
                </a:solidFill>
                <a:latin typeface="Open Sans"/>
                <a:ea typeface="Open Sans"/>
                <a:cs typeface="Open Sans"/>
                <a:sym typeface="Open Sans"/>
              </a:rPr>
              <a:t>In what context we have used JavaScript thus far?</a:t>
            </a:r>
            <a:endParaRPr b="1" sz="4800">
              <a:solidFill>
                <a:srgbClr val="FF0000"/>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a:p>
            <a:pPr indent="0" lvl="0" marL="0" rtl="0" algn="ctr">
              <a:lnSpc>
                <a:spcPct val="150000"/>
              </a:lnSpc>
              <a:spcBef>
                <a:spcPts val="1000"/>
              </a:spcBef>
              <a:spcAft>
                <a:spcPts val="0"/>
              </a:spcAft>
              <a:buClr>
                <a:schemeClr val="dk1"/>
              </a:buClr>
              <a:buSzPts val="1100"/>
              <a:buFont typeface="Arial"/>
              <a:buNone/>
            </a:pPr>
            <a:r>
              <a:t/>
            </a:r>
            <a:endParaRPr b="1" sz="4800">
              <a:solidFill>
                <a:srgbClr val="FF0000"/>
              </a:solidFill>
              <a:latin typeface="Open Sans"/>
              <a:ea typeface="Open Sans"/>
              <a:cs typeface="Open Sans"/>
              <a:sym typeface="Open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92"/>
          <p:cNvSpPr txBox="1"/>
          <p:nvPr>
            <p:ph type="title"/>
          </p:nvPr>
        </p:nvSpPr>
        <p:spPr>
          <a:xfrm>
            <a:off x="0" y="1861200"/>
            <a:ext cx="9144000" cy="11334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EVENT HANDLERS</a:t>
            </a:r>
            <a:endParaRPr b="1" sz="3600">
              <a:solidFill>
                <a:srgbClr val="FF0000"/>
              </a:solidFill>
              <a:latin typeface="Open Sans"/>
              <a:ea typeface="Open Sans"/>
              <a:cs typeface="Open Sans"/>
              <a:sym typeface="Open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93"/>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EVENT HANDLER</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502" name="Google Shape;502;p93"/>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To react on events we can assign a handler – </a:t>
            </a:r>
            <a:r>
              <a:rPr b="1" lang="en" sz="1600">
                <a:solidFill>
                  <a:schemeClr val="dk1"/>
                </a:solidFill>
                <a:latin typeface="Montserrat"/>
                <a:ea typeface="Montserrat"/>
                <a:cs typeface="Montserrat"/>
                <a:sym typeface="Montserrat"/>
              </a:rPr>
              <a:t>a function that runs in case of an event.</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Handlers are a way to run JavaScript code in case of user actions.</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There are several ways to assign a handler. However, the most </a:t>
            </a:r>
            <a:r>
              <a:rPr lang="en" sz="1600">
                <a:solidFill>
                  <a:schemeClr val="dk1"/>
                </a:solidFill>
                <a:latin typeface="Montserrat"/>
                <a:ea typeface="Montserrat"/>
                <a:cs typeface="Montserrat"/>
                <a:sym typeface="Montserrat"/>
              </a:rPr>
              <a:t>modern</a:t>
            </a:r>
            <a:r>
              <a:rPr lang="en" sz="1600">
                <a:solidFill>
                  <a:schemeClr val="dk1"/>
                </a:solidFill>
                <a:latin typeface="Montserrat"/>
                <a:ea typeface="Montserrat"/>
                <a:cs typeface="Montserrat"/>
                <a:sym typeface="Montserrat"/>
              </a:rPr>
              <a:t> and common way is to used the DOM method called </a:t>
            </a:r>
            <a:r>
              <a:rPr b="1" lang="en" sz="1600">
                <a:solidFill>
                  <a:schemeClr val="dk1"/>
                </a:solidFill>
                <a:latin typeface="Montserrat"/>
                <a:ea typeface="Montserrat"/>
                <a:cs typeface="Montserrat"/>
                <a:sym typeface="Montserrat"/>
              </a:rPr>
              <a:t>addEventListener</a:t>
            </a:r>
            <a:endParaRPr b="1"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94"/>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addEventListener</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508" name="Google Shape;508;p94"/>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syntax to add a handler:</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950">
                <a:solidFill>
                  <a:srgbClr val="333333"/>
                </a:solidFill>
                <a:highlight>
                  <a:srgbClr val="F5F2F0"/>
                </a:highlight>
                <a:latin typeface="Courier New"/>
                <a:ea typeface="Courier New"/>
                <a:cs typeface="Courier New"/>
                <a:sym typeface="Courier New"/>
              </a:rPr>
              <a:t>element</a:t>
            </a:r>
            <a:r>
              <a:rPr lang="en" sz="1950">
                <a:solidFill>
                  <a:srgbClr val="999999"/>
                </a:solidFill>
                <a:highlight>
                  <a:srgbClr val="F5F2F0"/>
                </a:highlight>
                <a:latin typeface="Courier New"/>
                <a:ea typeface="Courier New"/>
                <a:cs typeface="Courier New"/>
                <a:sym typeface="Courier New"/>
              </a:rPr>
              <a:t>.</a:t>
            </a:r>
            <a:r>
              <a:rPr lang="en" sz="1950">
                <a:solidFill>
                  <a:srgbClr val="333333"/>
                </a:solidFill>
                <a:highlight>
                  <a:srgbClr val="F5F2F0"/>
                </a:highlight>
                <a:latin typeface="Courier New"/>
                <a:ea typeface="Courier New"/>
                <a:cs typeface="Courier New"/>
                <a:sym typeface="Courier New"/>
              </a:rPr>
              <a:t>addEventListener</a:t>
            </a:r>
            <a:r>
              <a:rPr lang="en" sz="1950">
                <a:solidFill>
                  <a:srgbClr val="999999"/>
                </a:solidFill>
                <a:highlight>
                  <a:srgbClr val="F5F2F0"/>
                </a:highlight>
                <a:latin typeface="Courier New"/>
                <a:ea typeface="Courier New"/>
                <a:cs typeface="Courier New"/>
                <a:sym typeface="Courier New"/>
              </a:rPr>
              <a:t>(</a:t>
            </a:r>
            <a:r>
              <a:rPr lang="en" sz="1950">
                <a:solidFill>
                  <a:srgbClr val="333333"/>
                </a:solidFill>
                <a:highlight>
                  <a:srgbClr val="F5F2F0"/>
                </a:highlight>
                <a:latin typeface="Courier New"/>
                <a:ea typeface="Courier New"/>
                <a:cs typeface="Courier New"/>
                <a:sym typeface="Courier New"/>
              </a:rPr>
              <a:t>event</a:t>
            </a:r>
            <a:r>
              <a:rPr lang="en" sz="1950">
                <a:solidFill>
                  <a:srgbClr val="999999"/>
                </a:solidFill>
                <a:highlight>
                  <a:srgbClr val="F5F2F0"/>
                </a:highlight>
                <a:latin typeface="Courier New"/>
                <a:ea typeface="Courier New"/>
                <a:cs typeface="Courier New"/>
                <a:sym typeface="Courier New"/>
              </a:rPr>
              <a:t>,</a:t>
            </a:r>
            <a:r>
              <a:rPr lang="en" sz="1950">
                <a:solidFill>
                  <a:srgbClr val="333333"/>
                </a:solidFill>
                <a:highlight>
                  <a:srgbClr val="F5F2F0"/>
                </a:highlight>
                <a:latin typeface="Courier New"/>
                <a:ea typeface="Courier New"/>
                <a:cs typeface="Courier New"/>
                <a:sym typeface="Courier New"/>
              </a:rPr>
              <a:t> handler</a:t>
            </a:r>
            <a:r>
              <a:rPr lang="en" sz="1950">
                <a:solidFill>
                  <a:srgbClr val="999999"/>
                </a:solidFill>
                <a:highlight>
                  <a:srgbClr val="F5F2F0"/>
                </a:highlight>
                <a:latin typeface="Courier New"/>
                <a:ea typeface="Courier New"/>
                <a:cs typeface="Courier New"/>
                <a:sym typeface="Courier New"/>
              </a:rPr>
              <a:t>);</a:t>
            </a:r>
            <a:endParaRPr sz="1950">
              <a:solidFill>
                <a:srgbClr val="999999"/>
              </a:solidFill>
              <a:highlight>
                <a:srgbClr val="F5F2F0"/>
              </a:highlight>
              <a:latin typeface="Courier New"/>
              <a:ea typeface="Courier New"/>
              <a:cs typeface="Courier New"/>
              <a:sym typeface="Courier New"/>
            </a:endParaRPr>
          </a:p>
          <a:p>
            <a:pPr indent="0" lvl="0" marL="45720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event </a:t>
            </a:r>
            <a:r>
              <a:rPr lang="en" sz="1600">
                <a:solidFill>
                  <a:schemeClr val="dk1"/>
                </a:solidFill>
                <a:latin typeface="Montserrat"/>
                <a:ea typeface="Montserrat"/>
                <a:cs typeface="Montserrat"/>
                <a:sym typeface="Montserrat"/>
              </a:rPr>
              <a:t>- Event name, e.g. "click".</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600">
                <a:solidFill>
                  <a:schemeClr val="dk1"/>
                </a:solidFill>
                <a:latin typeface="Montserrat"/>
                <a:ea typeface="Montserrat"/>
                <a:cs typeface="Montserrat"/>
                <a:sym typeface="Montserrat"/>
              </a:rPr>
              <a:t>handler </a:t>
            </a:r>
            <a:r>
              <a:rPr lang="en" sz="1600">
                <a:solidFill>
                  <a:schemeClr val="dk1"/>
                </a:solidFill>
                <a:latin typeface="Montserrat"/>
                <a:ea typeface="Montserrat"/>
                <a:cs typeface="Montserrat"/>
                <a:sym typeface="Montserrat"/>
              </a:rPr>
              <a:t>-The handler function.</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The syntax to remove a handler:</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950">
                <a:solidFill>
                  <a:srgbClr val="333333"/>
                </a:solidFill>
                <a:highlight>
                  <a:srgbClr val="F5F2F0"/>
                </a:highlight>
                <a:latin typeface="Courier New"/>
                <a:ea typeface="Courier New"/>
                <a:cs typeface="Courier New"/>
                <a:sym typeface="Courier New"/>
              </a:rPr>
              <a:t>element.removeEventListener(event, handler);</a:t>
            </a:r>
            <a:endParaRPr sz="1950">
              <a:solidFill>
                <a:srgbClr val="333333"/>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5"/>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EVENT OBJECT</a:t>
            </a:r>
            <a:endParaRPr b="1" sz="3600">
              <a:solidFill>
                <a:srgbClr val="FF0000"/>
              </a:solidFill>
              <a:latin typeface="Open Sans"/>
              <a:ea typeface="Open Sans"/>
              <a:cs typeface="Open Sans"/>
              <a:sym typeface="Open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6"/>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EVENT OBJECT</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519" name="Google Shape;519;p96"/>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To properly handle an event we’d want to know more about what’s happened. Not just a “click” or a “keydown”, but what were the pointer coordinates? Which key was pressed? And so on.</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When an event happens, the browser creates an event object, puts details into it and passes it as an argument to the handler.</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Some properties of event object: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600">
                <a:solidFill>
                  <a:schemeClr val="dk1"/>
                </a:solidFill>
                <a:latin typeface="Montserrat"/>
                <a:ea typeface="Montserrat"/>
                <a:cs typeface="Montserrat"/>
                <a:sym typeface="Montserrat"/>
              </a:rPr>
              <a:t>event.type </a:t>
            </a:r>
            <a:r>
              <a:rPr lang="en" sz="1600">
                <a:solidFill>
                  <a:schemeClr val="dk1"/>
                </a:solidFill>
                <a:latin typeface="Montserrat"/>
                <a:ea typeface="Montserrat"/>
                <a:cs typeface="Montserrat"/>
                <a:sym typeface="Montserrat"/>
              </a:rPr>
              <a:t>- Returns the type of event e.g  "click".</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600">
                <a:solidFill>
                  <a:schemeClr val="dk1"/>
                </a:solidFill>
                <a:latin typeface="Montserrat"/>
                <a:ea typeface="Montserrat"/>
                <a:cs typeface="Montserrat"/>
                <a:sym typeface="Montserrat"/>
              </a:rPr>
              <a:t>event.target</a:t>
            </a:r>
            <a:r>
              <a:rPr lang="en" sz="1600">
                <a:solidFill>
                  <a:schemeClr val="dk1"/>
                </a:solidFill>
                <a:latin typeface="Montserrat"/>
                <a:ea typeface="Montserrat"/>
                <a:cs typeface="Montserrat"/>
                <a:sym typeface="Montserrat"/>
              </a:rPr>
              <a:t> - The element that triggered the event.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600">
                <a:solidFill>
                  <a:schemeClr val="dk1"/>
                </a:solidFill>
                <a:latin typeface="Montserrat"/>
                <a:ea typeface="Montserrat"/>
                <a:cs typeface="Montserrat"/>
                <a:sym typeface="Montserrat"/>
              </a:rPr>
              <a:t>event.clientX / event.clientY</a:t>
            </a:r>
            <a:r>
              <a:rPr lang="en" sz="1600">
                <a:solidFill>
                  <a:schemeClr val="dk1"/>
                </a:solidFill>
                <a:latin typeface="Montserrat"/>
                <a:ea typeface="Montserrat"/>
                <a:cs typeface="Montserrat"/>
                <a:sym typeface="Montserrat"/>
              </a:rPr>
              <a:t> - returns the window-relative coordinates of the cursor, for pointer events.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There are more properties. Many of them depend on the event type: keyboard events have one set of properties, pointer events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7"/>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EVENT BUBBLING AND DELEGATION</a:t>
            </a:r>
            <a:endParaRPr b="1" sz="3600">
              <a:solidFill>
                <a:srgbClr val="FF0000"/>
              </a:solidFill>
              <a:latin typeface="Open Sans"/>
              <a:ea typeface="Open Sans"/>
              <a:cs typeface="Open Sans"/>
              <a:sym typeface="Open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8"/>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EVENT BUBBLING</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530" name="Google Shape;530;p98"/>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en" sz="1600">
                <a:solidFill>
                  <a:schemeClr val="dk1"/>
                </a:solidFill>
                <a:latin typeface="Montserrat"/>
                <a:ea typeface="Montserrat"/>
                <a:cs typeface="Montserrat"/>
                <a:sym typeface="Montserrat"/>
              </a:rPr>
              <a:t>When an event happens on an element, it first runs the handlers on it, then on its parent, then all the way up on other ancestors.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A click on the inner &lt;p&gt; first runs onclick: </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on that &lt;p&gt;.</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Then on the outer &lt;div&gt;.</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Then on the outer &lt;form&gt;.</a:t>
            </a:r>
            <a:endParaRPr sz="16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And so on upwards till the document object</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pic>
        <p:nvPicPr>
          <p:cNvPr id="531" name="Google Shape;531;p98"/>
          <p:cNvPicPr preferRelativeResize="0"/>
          <p:nvPr/>
        </p:nvPicPr>
        <p:blipFill>
          <a:blip r:embed="rId3">
            <a:alphaModFix/>
          </a:blip>
          <a:stretch>
            <a:fillRect/>
          </a:stretch>
        </p:blipFill>
        <p:spPr>
          <a:xfrm>
            <a:off x="0" y="1908010"/>
            <a:ext cx="9143999" cy="132748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9"/>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EVENT TARGET</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537" name="Google Shape;537;p99"/>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A handler on a parent element can always get the details about where it actually happened.</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The most deeply nested element that caused the event is called a target element, accessible as event.target.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event.target – is the “target” element that initiated the event, it doesn’t change through the bubbling process.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00"/>
          <p:cNvSpPr txBox="1"/>
          <p:nvPr>
            <p:ph type="title"/>
          </p:nvPr>
        </p:nvSpPr>
        <p:spPr>
          <a:xfrm>
            <a:off x="0" y="1861200"/>
            <a:ext cx="9144000" cy="1256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Clr>
                <a:schemeClr val="dk1"/>
              </a:buClr>
              <a:buSzPts val="1100"/>
              <a:buFont typeface="Arial"/>
              <a:buNone/>
            </a:pPr>
            <a:r>
              <a:rPr b="1" lang="en" sz="3600">
                <a:solidFill>
                  <a:srgbClr val="FF0000"/>
                </a:solidFill>
                <a:latin typeface="Open Sans"/>
                <a:ea typeface="Open Sans"/>
                <a:cs typeface="Open Sans"/>
                <a:sym typeface="Open Sans"/>
              </a:rPr>
              <a:t>BROWSER DEFAULT ACTIONS</a:t>
            </a:r>
            <a:endParaRPr b="1" sz="3600">
              <a:solidFill>
                <a:srgbClr val="FF0000"/>
              </a:solidFill>
              <a:latin typeface="Open Sans"/>
              <a:ea typeface="Open Sans"/>
              <a:cs typeface="Open Sans"/>
              <a:sym typeface="Open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01"/>
          <p:cNvSpPr txBox="1"/>
          <p:nvPr>
            <p:ph type="title"/>
          </p:nvPr>
        </p:nvSpPr>
        <p:spPr>
          <a:xfrm>
            <a:off x="311700" y="7900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BROWSER DEFAULT ACTIONS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
        <p:nvSpPr>
          <p:cNvPr id="548" name="Google Shape;548;p101"/>
          <p:cNvSpPr txBox="1"/>
          <p:nvPr>
            <p:ph idx="1" type="body"/>
          </p:nvPr>
        </p:nvSpPr>
        <p:spPr>
          <a:xfrm>
            <a:off x="311700" y="724375"/>
            <a:ext cx="8520600" cy="42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a:ea typeface="Montserrat"/>
                <a:cs typeface="Montserrat"/>
                <a:sym typeface="Montserrat"/>
              </a:rPr>
              <a:t>Many events automatically lead to certain actions performed by the browser.</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For instance:</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A click on a link – initiates navigation to its URL.</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A click on a form submit button – initiates its submission to the server.</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Pressing a mouse button over a text and moving it – selects the text.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If we handle an event in JavaScript, we may not want the corresponding browser action to happen, and want to implement another behavior instead.</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dk1"/>
                </a:solidFill>
                <a:latin typeface="Montserrat"/>
                <a:ea typeface="Montserrat"/>
                <a:cs typeface="Montserrat"/>
                <a:sym typeface="Montserrat"/>
              </a:rPr>
              <a:t>The main way is to use the event object. There’s a method event.preventDefault().</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950">
              <a:solidFill>
                <a:srgbClr val="999999"/>
              </a:solidFill>
              <a:highlight>
                <a:srgbClr val="F5F2F0"/>
              </a:highlight>
              <a:latin typeface="Courier New"/>
              <a:ea typeface="Courier New"/>
              <a:cs typeface="Courier New"/>
              <a:sym typeface="Courier New"/>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084175"/>
            <a:ext cx="8839200" cy="3206543"/>
          </a:xfrm>
          <a:prstGeom prst="rect">
            <a:avLst/>
          </a:prstGeom>
          <a:noFill/>
          <a:ln>
            <a:noFill/>
          </a:ln>
        </p:spPr>
      </p:pic>
      <p:sp>
        <p:nvSpPr>
          <p:cNvPr id="100" name="Google Shape;100;p21"/>
          <p:cNvSpPr txBox="1"/>
          <p:nvPr>
            <p:ph type="title"/>
          </p:nvPr>
        </p:nvSpPr>
        <p:spPr>
          <a:xfrm>
            <a:off x="311700" y="301650"/>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en" sz="2400">
                <a:solidFill>
                  <a:srgbClr val="FF0000"/>
                </a:solidFill>
                <a:latin typeface="Montserrat"/>
                <a:ea typeface="Montserrat"/>
                <a:cs typeface="Montserrat"/>
                <a:sym typeface="Montserrat"/>
              </a:rPr>
              <a:t>To Build Console Applications</a:t>
            </a:r>
            <a:endParaRPr b="1" sz="2400">
              <a:solidFill>
                <a:srgbClr val="FF0000"/>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SzPts val="1100"/>
              <a:buFont typeface="Arial"/>
              <a:buNone/>
            </a:pPr>
            <a:r>
              <a:t/>
            </a:r>
            <a:endParaRPr b="1" sz="2400">
              <a:solidFill>
                <a:srgbClr val="FF0000"/>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02"/>
          <p:cNvSpPr txBox="1"/>
          <p:nvPr>
            <p:ph type="ctrTitle"/>
          </p:nvPr>
        </p:nvSpPr>
        <p:spPr>
          <a:xfrm>
            <a:off x="2340200" y="1693600"/>
            <a:ext cx="4913700" cy="109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3000">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t/>
            </a:r>
            <a:endParaRPr b="1" sz="3000">
              <a:solidFill>
                <a:srgbClr val="FF0000"/>
              </a:solidFill>
              <a:latin typeface="Economica"/>
              <a:ea typeface="Economica"/>
              <a:cs typeface="Economica"/>
              <a:sym typeface="Economica"/>
            </a:endParaRPr>
          </a:p>
          <a:p>
            <a:pPr indent="0" lvl="0" marL="0" rtl="0" algn="ctr">
              <a:spcBef>
                <a:spcPts val="0"/>
              </a:spcBef>
              <a:spcAft>
                <a:spcPts val="0"/>
              </a:spcAft>
              <a:buClr>
                <a:schemeClr val="dk1"/>
              </a:buClr>
              <a:buSzPts val="1100"/>
              <a:buFont typeface="Arial"/>
              <a:buNone/>
            </a:pPr>
            <a:r>
              <a:rPr b="1" lang="en" sz="4800">
                <a:solidFill>
                  <a:srgbClr val="FF0000"/>
                </a:solidFill>
                <a:latin typeface="Economica"/>
                <a:ea typeface="Economica"/>
                <a:cs typeface="Economica"/>
                <a:sym typeface="Economica"/>
              </a:rPr>
              <a:t>THE END</a:t>
            </a:r>
            <a:endParaRPr sz="7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