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Economica"/>
      <p:regular r:id="rId23"/>
      <p:bold r:id="rId24"/>
      <p:italic r:id="rId25"/>
      <p:boldItalic r:id="rId26"/>
    </p:embeddedFont>
    <p:embeddedFont>
      <p:font typeface="Montserrat"/>
      <p:regular r:id="rId27"/>
      <p:bold r:id="rId28"/>
      <p:italic r:id="rId29"/>
      <p:boldItalic r:id="rId30"/>
    </p:embeddedFont>
    <p:embeddedFont>
      <p:font typeface="Open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Economica-bold.fntdata"/><Relationship Id="rId23" Type="http://schemas.openxmlformats.org/officeDocument/2006/relationships/font" Target="fonts/Economic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Economica-boldItalic.fntdata"/><Relationship Id="rId25" Type="http://schemas.openxmlformats.org/officeDocument/2006/relationships/font" Target="fonts/Economica-italic.fntdata"/><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regular.fntdata"/><Relationship Id="rId30" Type="http://schemas.openxmlformats.org/officeDocument/2006/relationships/font" Target="fonts/Montserrat-boldItalic.fntdata"/><Relationship Id="rId11" Type="http://schemas.openxmlformats.org/officeDocument/2006/relationships/slide" Target="slides/slide6.xml"/><Relationship Id="rId33" Type="http://schemas.openxmlformats.org/officeDocument/2006/relationships/font" Target="fonts/OpenSans-italic.fntdata"/><Relationship Id="rId10" Type="http://schemas.openxmlformats.org/officeDocument/2006/relationships/slide" Target="slides/slide5.xml"/><Relationship Id="rId32"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OpenSans-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991cf4f1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991cf4f1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ae94acfb2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ae94acfb2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ae94acfb2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ae94acfb2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ae94acfb2e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ae94acfb2e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ae94acfb2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ae94acfb2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ae94acfb2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ae94acfb2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ae94acfb2e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ae94acfb2e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ae94acfb2e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ae94acfb2e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991cf4f1b7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991cf4f1b7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ae94acfb2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ae94acfb2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ae94acfb2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ae94acfb2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ae94acfb2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ae94acfb2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ae94acfb2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ae94acfb2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ae94acfb2e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ae94acfb2e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e94acfb2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e94acfb2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ae94acfb2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ae94acfb2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ae94acfb2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ae94acfb2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24200" y="1767075"/>
            <a:ext cx="9019800" cy="114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b="1" sz="3000">
              <a:latin typeface="Economica"/>
              <a:ea typeface="Economica"/>
              <a:cs typeface="Economica"/>
              <a:sym typeface="Economica"/>
            </a:endParaRPr>
          </a:p>
          <a:p>
            <a:pPr indent="0" lvl="0" marL="0" rtl="0" algn="l">
              <a:spcBef>
                <a:spcPts val="0"/>
              </a:spcBef>
              <a:spcAft>
                <a:spcPts val="0"/>
              </a:spcAft>
              <a:buClr>
                <a:schemeClr val="dk1"/>
              </a:buClr>
              <a:buSzPts val="1100"/>
              <a:buFont typeface="Arial"/>
              <a:buNone/>
            </a:pPr>
            <a:r>
              <a:t/>
            </a:r>
            <a:endParaRPr b="1" sz="3000">
              <a:solidFill>
                <a:srgbClr val="FF0000"/>
              </a:solidFill>
              <a:latin typeface="Economica"/>
              <a:ea typeface="Economica"/>
              <a:cs typeface="Economica"/>
              <a:sym typeface="Economica"/>
            </a:endParaRPr>
          </a:p>
          <a:p>
            <a:pPr indent="0" lvl="0" marL="0" rtl="0" algn="ctr">
              <a:spcBef>
                <a:spcPts val="0"/>
              </a:spcBef>
              <a:spcAft>
                <a:spcPts val="0"/>
              </a:spcAft>
              <a:buClr>
                <a:schemeClr val="dk1"/>
              </a:buClr>
              <a:buSzPts val="1100"/>
              <a:buFont typeface="Arial"/>
              <a:buNone/>
            </a:pPr>
            <a:r>
              <a:t/>
            </a:r>
            <a:endParaRPr b="1" sz="3000">
              <a:solidFill>
                <a:srgbClr val="FF0000"/>
              </a:solidFill>
              <a:latin typeface="Economica"/>
              <a:ea typeface="Economica"/>
              <a:cs typeface="Economica"/>
              <a:sym typeface="Economica"/>
            </a:endParaRPr>
          </a:p>
          <a:p>
            <a:pPr indent="0" lvl="0" marL="0" rtl="0" algn="ctr">
              <a:spcBef>
                <a:spcPts val="0"/>
              </a:spcBef>
              <a:spcAft>
                <a:spcPts val="0"/>
              </a:spcAft>
              <a:buClr>
                <a:schemeClr val="dk1"/>
              </a:buClr>
              <a:buSzPts val="1100"/>
              <a:buFont typeface="Arial"/>
              <a:buNone/>
            </a:pPr>
            <a:r>
              <a:rPr b="1" lang="en" sz="4800">
                <a:solidFill>
                  <a:srgbClr val="FF0000"/>
                </a:solidFill>
                <a:latin typeface="Economica"/>
                <a:ea typeface="Economica"/>
                <a:cs typeface="Economica"/>
                <a:sym typeface="Economica"/>
              </a:rPr>
              <a:t>API &amp; REST</a:t>
            </a:r>
            <a:endParaRPr b="1" sz="4800">
              <a:solidFill>
                <a:srgbClr val="FF0000"/>
              </a:solidFill>
              <a:latin typeface="Economica"/>
              <a:ea typeface="Economica"/>
              <a:cs typeface="Economica"/>
              <a:sym typeface="Economic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311700" y="301650"/>
            <a:ext cx="8520600" cy="572700"/>
          </a:xfrm>
          <a:prstGeom prst="rect">
            <a:avLst/>
          </a:prstGeom>
        </p:spPr>
        <p:txBody>
          <a:bodyPr anchorCtr="0" anchor="t" bIns="91425" lIns="91425" spcFirstLastPara="1" rIns="91425" wrap="square" tIns="91425">
            <a:noAutofit/>
          </a:bodyPr>
          <a:lstStyle/>
          <a:p>
            <a:pPr indent="0" lvl="0" marL="0" rtl="0" algn="just">
              <a:lnSpc>
                <a:spcPct val="150000"/>
              </a:lnSpc>
              <a:spcBef>
                <a:spcPts val="1000"/>
              </a:spcBef>
              <a:spcAft>
                <a:spcPts val="0"/>
              </a:spcAft>
              <a:buClr>
                <a:schemeClr val="dk1"/>
              </a:buClr>
              <a:buSzPts val="1100"/>
              <a:buFont typeface="Arial"/>
              <a:buNone/>
            </a:pPr>
            <a:r>
              <a:rPr b="1" lang="en" sz="2400">
                <a:solidFill>
                  <a:srgbClr val="FF0000"/>
                </a:solidFill>
                <a:latin typeface="Montserrat"/>
                <a:ea typeface="Montserrat"/>
                <a:cs typeface="Montserrat"/>
                <a:sym typeface="Montserrat"/>
              </a:rPr>
              <a:t>REST APIs</a:t>
            </a:r>
            <a:endParaRPr b="1" sz="2400">
              <a:solidFill>
                <a:srgbClr val="FF0000"/>
              </a:solidFill>
              <a:latin typeface="Montserrat"/>
              <a:ea typeface="Montserrat"/>
              <a:cs typeface="Montserrat"/>
              <a:sym typeface="Montserrat"/>
            </a:endParaRPr>
          </a:p>
          <a:p>
            <a:pPr indent="0" lvl="0" marL="0" rtl="0" algn="just">
              <a:lnSpc>
                <a:spcPct val="150000"/>
              </a:lnSpc>
              <a:spcBef>
                <a:spcPts val="1000"/>
              </a:spcBef>
              <a:spcAft>
                <a:spcPts val="0"/>
              </a:spcAft>
              <a:buClr>
                <a:schemeClr val="dk1"/>
              </a:buClr>
              <a:buSzPts val="1100"/>
              <a:buFont typeface="Arial"/>
              <a:buNone/>
            </a:pPr>
            <a:r>
              <a:t/>
            </a:r>
            <a:endParaRPr b="1" sz="2400">
              <a:solidFill>
                <a:srgbClr val="FF0000"/>
              </a:solidFill>
              <a:latin typeface="Montserrat"/>
              <a:ea typeface="Montserrat"/>
              <a:cs typeface="Montserrat"/>
              <a:sym typeface="Montserrat"/>
            </a:endParaRPr>
          </a:p>
        </p:txBody>
      </p:sp>
      <p:sp>
        <p:nvSpPr>
          <p:cNvPr id="108" name="Google Shape;108;p22"/>
          <p:cNvSpPr txBox="1"/>
          <p:nvPr>
            <p:ph idx="1" type="body"/>
          </p:nvPr>
        </p:nvSpPr>
        <p:spPr>
          <a:xfrm>
            <a:off x="311700" y="1181525"/>
            <a:ext cx="8520600" cy="3816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Montserrat"/>
              <a:buChar char="●"/>
            </a:pPr>
            <a:r>
              <a:rPr lang="en">
                <a:solidFill>
                  <a:schemeClr val="dk1"/>
                </a:solidFill>
                <a:latin typeface="Montserrat"/>
                <a:ea typeface="Montserrat"/>
                <a:cs typeface="Montserrat"/>
                <a:sym typeface="Montserrat"/>
              </a:rPr>
              <a:t> REST stands for REpresentational State Transfer. It is a set of rules that developers follow when they create their API. </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a:p>
            <a:pPr indent="-342900" lvl="0" marL="457200" rtl="0" algn="l">
              <a:spcBef>
                <a:spcPts val="0"/>
              </a:spcBef>
              <a:spcAft>
                <a:spcPts val="0"/>
              </a:spcAft>
              <a:buClr>
                <a:schemeClr val="dk1"/>
              </a:buClr>
              <a:buSzPts val="1800"/>
              <a:buFont typeface="Montserrat"/>
              <a:buChar char="●"/>
            </a:pPr>
            <a:r>
              <a:rPr lang="en">
                <a:solidFill>
                  <a:schemeClr val="dk1"/>
                </a:solidFill>
                <a:latin typeface="Montserrat"/>
                <a:ea typeface="Montserrat"/>
                <a:cs typeface="Montserrat"/>
                <a:sym typeface="Montserrat"/>
              </a:rPr>
              <a:t>One of these rules states that you should be able to get a piece of data (called a resource) when you link to a specific URL.</a:t>
            </a:r>
            <a:endParaRPr>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a:solidFill>
                <a:schemeClr val="dk1"/>
              </a:solidFill>
              <a:latin typeface="Montserrat"/>
              <a:ea typeface="Montserrat"/>
              <a:cs typeface="Montserrat"/>
              <a:sym typeface="Montserrat"/>
            </a:endParaRPr>
          </a:p>
          <a:p>
            <a:pPr indent="-342900" lvl="0" marL="457200" rtl="0" algn="l">
              <a:spcBef>
                <a:spcPts val="0"/>
              </a:spcBef>
              <a:spcAft>
                <a:spcPts val="0"/>
              </a:spcAft>
              <a:buClr>
                <a:schemeClr val="dk1"/>
              </a:buClr>
              <a:buSzPts val="1800"/>
              <a:buFont typeface="Montserrat"/>
              <a:buChar char="●"/>
            </a:pPr>
            <a:r>
              <a:rPr lang="en">
                <a:solidFill>
                  <a:schemeClr val="dk1"/>
                </a:solidFill>
                <a:latin typeface="Montserrat"/>
                <a:ea typeface="Montserrat"/>
                <a:cs typeface="Montserrat"/>
                <a:sym typeface="Montserrat"/>
              </a:rPr>
              <a:t>Each URL is called a request while the data sent back to you is called a response.</a:t>
            </a:r>
            <a:endParaRPr>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a:solidFill>
                <a:schemeClr val="dk1"/>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3"/>
          <p:cNvSpPr txBox="1"/>
          <p:nvPr>
            <p:ph type="title"/>
          </p:nvPr>
        </p:nvSpPr>
        <p:spPr>
          <a:xfrm>
            <a:off x="311700" y="301650"/>
            <a:ext cx="8520600" cy="572700"/>
          </a:xfrm>
          <a:prstGeom prst="rect">
            <a:avLst/>
          </a:prstGeom>
        </p:spPr>
        <p:txBody>
          <a:bodyPr anchorCtr="0" anchor="t" bIns="91425" lIns="91425" spcFirstLastPara="1" rIns="91425" wrap="square" tIns="91425">
            <a:noAutofit/>
          </a:bodyPr>
          <a:lstStyle/>
          <a:p>
            <a:pPr indent="0" lvl="0" marL="0" rtl="0" algn="just">
              <a:lnSpc>
                <a:spcPct val="150000"/>
              </a:lnSpc>
              <a:spcBef>
                <a:spcPts val="1000"/>
              </a:spcBef>
              <a:spcAft>
                <a:spcPts val="0"/>
              </a:spcAft>
              <a:buClr>
                <a:schemeClr val="dk1"/>
              </a:buClr>
              <a:buSzPts val="1100"/>
              <a:buFont typeface="Arial"/>
              <a:buNone/>
            </a:pPr>
            <a:r>
              <a:rPr b="1" lang="en" sz="2400">
                <a:solidFill>
                  <a:srgbClr val="FF0000"/>
                </a:solidFill>
                <a:latin typeface="Montserrat"/>
                <a:ea typeface="Montserrat"/>
                <a:cs typeface="Montserrat"/>
                <a:sym typeface="Montserrat"/>
              </a:rPr>
              <a:t>Anatomy of a Request</a:t>
            </a:r>
            <a:endParaRPr b="1" sz="2400">
              <a:solidFill>
                <a:srgbClr val="FF0000"/>
              </a:solidFill>
              <a:latin typeface="Montserrat"/>
              <a:ea typeface="Montserrat"/>
              <a:cs typeface="Montserrat"/>
              <a:sym typeface="Montserrat"/>
            </a:endParaRPr>
          </a:p>
          <a:p>
            <a:pPr indent="0" lvl="0" marL="0" rtl="0" algn="just">
              <a:lnSpc>
                <a:spcPct val="150000"/>
              </a:lnSpc>
              <a:spcBef>
                <a:spcPts val="1000"/>
              </a:spcBef>
              <a:spcAft>
                <a:spcPts val="0"/>
              </a:spcAft>
              <a:buClr>
                <a:schemeClr val="dk1"/>
              </a:buClr>
              <a:buSzPts val="1100"/>
              <a:buFont typeface="Arial"/>
              <a:buNone/>
            </a:pPr>
            <a:r>
              <a:t/>
            </a:r>
            <a:endParaRPr b="1" sz="2400">
              <a:solidFill>
                <a:srgbClr val="FF0000"/>
              </a:solidFill>
              <a:latin typeface="Montserrat"/>
              <a:ea typeface="Montserrat"/>
              <a:cs typeface="Montserrat"/>
              <a:sym typeface="Montserrat"/>
            </a:endParaRPr>
          </a:p>
        </p:txBody>
      </p:sp>
      <p:sp>
        <p:nvSpPr>
          <p:cNvPr id="114" name="Google Shape;114;p23"/>
          <p:cNvSpPr txBox="1"/>
          <p:nvPr>
            <p:ph idx="1" type="body"/>
          </p:nvPr>
        </p:nvSpPr>
        <p:spPr>
          <a:xfrm>
            <a:off x="311700" y="1181525"/>
            <a:ext cx="8520600" cy="3816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Montserrat"/>
              <a:buChar char="●"/>
            </a:pPr>
            <a:r>
              <a:rPr lang="en">
                <a:solidFill>
                  <a:schemeClr val="dk1"/>
                </a:solidFill>
                <a:latin typeface="Montserrat"/>
                <a:ea typeface="Montserrat"/>
                <a:cs typeface="Montserrat"/>
                <a:sym typeface="Montserrat"/>
              </a:rPr>
              <a:t>It’s important to know that a request is made up of four things:</a:t>
            </a:r>
            <a:endParaRPr>
              <a:solidFill>
                <a:schemeClr val="dk1"/>
              </a:solidFill>
              <a:latin typeface="Montserrat"/>
              <a:ea typeface="Montserrat"/>
              <a:cs typeface="Montserrat"/>
              <a:sym typeface="Montserrat"/>
            </a:endParaRPr>
          </a:p>
          <a:p>
            <a:pPr indent="-342900" lvl="1" marL="914400" rtl="0" algn="l">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The endpoint - The URL  to access the API resource</a:t>
            </a:r>
            <a:endParaRPr sz="1800">
              <a:solidFill>
                <a:schemeClr val="dk1"/>
              </a:solidFill>
              <a:latin typeface="Montserrat"/>
              <a:ea typeface="Montserrat"/>
              <a:cs typeface="Montserrat"/>
              <a:sym typeface="Montserrat"/>
            </a:endParaRPr>
          </a:p>
          <a:p>
            <a:pPr indent="-342900" lvl="1" marL="914400" rtl="0" algn="l">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The method  - The type of HTTP Request you sending to the  API</a:t>
            </a:r>
            <a:endParaRPr sz="1800">
              <a:solidFill>
                <a:schemeClr val="dk1"/>
              </a:solidFill>
              <a:latin typeface="Montserrat"/>
              <a:ea typeface="Montserrat"/>
              <a:cs typeface="Montserrat"/>
              <a:sym typeface="Montserrat"/>
            </a:endParaRPr>
          </a:p>
          <a:p>
            <a:pPr indent="-342900" lvl="1" marL="914400" rtl="0" algn="l">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The headers - Information that is available to both client and server</a:t>
            </a:r>
            <a:endParaRPr sz="1800">
              <a:solidFill>
                <a:schemeClr val="dk1"/>
              </a:solidFill>
              <a:latin typeface="Montserrat"/>
              <a:ea typeface="Montserrat"/>
              <a:cs typeface="Montserrat"/>
              <a:sym typeface="Montserrat"/>
            </a:endParaRPr>
          </a:p>
          <a:p>
            <a:pPr indent="-342900" lvl="1" marL="914400" rtl="0" algn="l">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The data (or body)-</a:t>
            </a:r>
            <a:endParaRPr sz="1800">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a:solidFill>
                <a:schemeClr val="dk1"/>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4"/>
          <p:cNvSpPr txBox="1"/>
          <p:nvPr>
            <p:ph type="title"/>
          </p:nvPr>
        </p:nvSpPr>
        <p:spPr>
          <a:xfrm>
            <a:off x="311700" y="1249650"/>
            <a:ext cx="8520600" cy="2644200"/>
          </a:xfrm>
          <a:prstGeom prst="rect">
            <a:avLst/>
          </a:prstGeom>
        </p:spPr>
        <p:txBody>
          <a:bodyPr anchorCtr="0" anchor="t" bIns="91425" lIns="91425" spcFirstLastPara="1" rIns="91425" wrap="square" tIns="91425">
            <a:noAutofit/>
          </a:bodyPr>
          <a:lstStyle/>
          <a:p>
            <a:pPr indent="0" lvl="0" marL="0" rtl="0" algn="ctr">
              <a:lnSpc>
                <a:spcPct val="150000"/>
              </a:lnSpc>
              <a:spcBef>
                <a:spcPts val="1000"/>
              </a:spcBef>
              <a:spcAft>
                <a:spcPts val="0"/>
              </a:spcAft>
              <a:buClr>
                <a:schemeClr val="dk1"/>
              </a:buClr>
              <a:buSzPts val="1100"/>
              <a:buFont typeface="Arial"/>
              <a:buNone/>
            </a:pPr>
            <a:r>
              <a:rPr b="1" lang="en" sz="4800">
                <a:solidFill>
                  <a:srgbClr val="FF0000"/>
                </a:solidFill>
                <a:latin typeface="Open Sans"/>
                <a:ea typeface="Open Sans"/>
                <a:cs typeface="Open Sans"/>
                <a:sym typeface="Open Sans"/>
              </a:rPr>
              <a:t>JSON </a:t>
            </a:r>
            <a:endParaRPr b="1" sz="4800">
              <a:solidFill>
                <a:srgbClr val="FF0000"/>
              </a:solidFill>
              <a:latin typeface="Open Sans"/>
              <a:ea typeface="Open Sans"/>
              <a:cs typeface="Open Sans"/>
              <a:sym typeface="Open Sans"/>
            </a:endParaRPr>
          </a:p>
          <a:p>
            <a:pPr indent="0" lvl="0" marL="0" rtl="0" algn="ctr">
              <a:lnSpc>
                <a:spcPct val="150000"/>
              </a:lnSpc>
              <a:spcBef>
                <a:spcPts val="1000"/>
              </a:spcBef>
              <a:spcAft>
                <a:spcPts val="0"/>
              </a:spcAft>
              <a:buClr>
                <a:schemeClr val="dk1"/>
              </a:buClr>
              <a:buSzPts val="1100"/>
              <a:buFont typeface="Arial"/>
              <a:buNone/>
            </a:pPr>
            <a:r>
              <a:rPr b="1" lang="en" sz="4800">
                <a:solidFill>
                  <a:srgbClr val="FF0000"/>
                </a:solidFill>
                <a:latin typeface="Open Sans"/>
                <a:ea typeface="Open Sans"/>
                <a:cs typeface="Open Sans"/>
                <a:sym typeface="Open Sans"/>
              </a:rPr>
              <a:t>JavaScript Object Notation</a:t>
            </a:r>
            <a:endParaRPr b="1" sz="4800">
              <a:solidFill>
                <a:srgbClr val="FF0000"/>
              </a:solidFill>
              <a:latin typeface="Open Sans"/>
              <a:ea typeface="Open Sans"/>
              <a:cs typeface="Open Sans"/>
              <a:sym typeface="Open Sans"/>
            </a:endParaRPr>
          </a:p>
          <a:p>
            <a:pPr indent="0" lvl="0" marL="0" rtl="0" algn="ctr">
              <a:lnSpc>
                <a:spcPct val="150000"/>
              </a:lnSpc>
              <a:spcBef>
                <a:spcPts val="1000"/>
              </a:spcBef>
              <a:spcAft>
                <a:spcPts val="0"/>
              </a:spcAft>
              <a:buClr>
                <a:schemeClr val="dk1"/>
              </a:buClr>
              <a:buSzPts val="1100"/>
              <a:buFont typeface="Arial"/>
              <a:buNone/>
            </a:pPr>
            <a:r>
              <a:t/>
            </a:r>
            <a:endParaRPr b="1" sz="4800">
              <a:solidFill>
                <a:srgbClr val="FF0000"/>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5"/>
          <p:cNvSpPr txBox="1"/>
          <p:nvPr>
            <p:ph type="title"/>
          </p:nvPr>
        </p:nvSpPr>
        <p:spPr>
          <a:xfrm>
            <a:off x="311700" y="301650"/>
            <a:ext cx="8520600" cy="572700"/>
          </a:xfrm>
          <a:prstGeom prst="rect">
            <a:avLst/>
          </a:prstGeom>
        </p:spPr>
        <p:txBody>
          <a:bodyPr anchorCtr="0" anchor="t" bIns="91425" lIns="91425" spcFirstLastPara="1" rIns="91425" wrap="square" tIns="91425">
            <a:noAutofit/>
          </a:bodyPr>
          <a:lstStyle/>
          <a:p>
            <a:pPr indent="0" lvl="0" marL="0" rtl="0" algn="just">
              <a:lnSpc>
                <a:spcPct val="150000"/>
              </a:lnSpc>
              <a:spcBef>
                <a:spcPts val="1000"/>
              </a:spcBef>
              <a:spcAft>
                <a:spcPts val="0"/>
              </a:spcAft>
              <a:buClr>
                <a:schemeClr val="dk1"/>
              </a:buClr>
              <a:buSzPts val="1100"/>
              <a:buFont typeface="Arial"/>
              <a:buNone/>
            </a:pPr>
            <a:r>
              <a:rPr b="1" lang="en" sz="2400">
                <a:solidFill>
                  <a:srgbClr val="FF0000"/>
                </a:solidFill>
                <a:latin typeface="Montserrat"/>
                <a:ea typeface="Montserrat"/>
                <a:cs typeface="Montserrat"/>
                <a:sym typeface="Montserrat"/>
              </a:rPr>
              <a:t>JavaScript Object Notation (JSON)</a:t>
            </a:r>
            <a:endParaRPr b="1" sz="2400">
              <a:latin typeface="Open Sans"/>
              <a:ea typeface="Open Sans"/>
              <a:cs typeface="Open Sans"/>
              <a:sym typeface="Open Sans"/>
            </a:endParaRPr>
          </a:p>
          <a:p>
            <a:pPr indent="0" lvl="0" marL="0" rtl="0" algn="just">
              <a:lnSpc>
                <a:spcPct val="150000"/>
              </a:lnSpc>
              <a:spcBef>
                <a:spcPts val="1000"/>
              </a:spcBef>
              <a:spcAft>
                <a:spcPts val="0"/>
              </a:spcAft>
              <a:buClr>
                <a:schemeClr val="dk1"/>
              </a:buClr>
              <a:buSzPts val="1100"/>
              <a:buFont typeface="Arial"/>
              <a:buNone/>
            </a:pPr>
            <a:r>
              <a:t/>
            </a:r>
            <a:endParaRPr b="1" sz="2400">
              <a:latin typeface="Open Sans"/>
              <a:ea typeface="Open Sans"/>
              <a:cs typeface="Open Sans"/>
              <a:sym typeface="Open Sans"/>
            </a:endParaRPr>
          </a:p>
        </p:txBody>
      </p:sp>
      <p:sp>
        <p:nvSpPr>
          <p:cNvPr id="125" name="Google Shape;125;p25"/>
          <p:cNvSpPr txBox="1"/>
          <p:nvPr>
            <p:ph idx="1" type="body"/>
          </p:nvPr>
        </p:nvSpPr>
        <p:spPr>
          <a:xfrm>
            <a:off x="311700" y="1181525"/>
            <a:ext cx="8520600" cy="3816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Montserrat"/>
              <a:buChar char="●"/>
            </a:pPr>
            <a:r>
              <a:rPr lang="en">
                <a:solidFill>
                  <a:schemeClr val="dk1"/>
                </a:solidFill>
                <a:latin typeface="Montserrat"/>
                <a:ea typeface="Montserrat"/>
                <a:cs typeface="Montserrat"/>
                <a:sym typeface="Montserrat"/>
              </a:rPr>
              <a:t>JSON stands for JavaScript Object Notation.</a:t>
            </a:r>
            <a:endParaRPr>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a:solidFill>
                <a:schemeClr val="dk1"/>
              </a:solidFill>
              <a:latin typeface="Montserrat"/>
              <a:ea typeface="Montserrat"/>
              <a:cs typeface="Montserrat"/>
              <a:sym typeface="Montserrat"/>
            </a:endParaRPr>
          </a:p>
          <a:p>
            <a:pPr indent="-342900" lvl="0" marL="457200" rtl="0" algn="l">
              <a:spcBef>
                <a:spcPts val="0"/>
              </a:spcBef>
              <a:spcAft>
                <a:spcPts val="0"/>
              </a:spcAft>
              <a:buClr>
                <a:schemeClr val="dk1"/>
              </a:buClr>
              <a:buSzPts val="1800"/>
              <a:buFont typeface="Montserrat"/>
              <a:buChar char="●"/>
            </a:pPr>
            <a:r>
              <a:rPr lang="en">
                <a:solidFill>
                  <a:schemeClr val="dk1"/>
                </a:solidFill>
                <a:latin typeface="Montserrat"/>
                <a:ea typeface="Montserrat"/>
                <a:cs typeface="Montserrat"/>
                <a:sym typeface="Montserrat"/>
              </a:rPr>
              <a:t>Is a lightweight data-interchange format. It is easy for humans to read and write. It is easy for machines to parse and generate.</a:t>
            </a:r>
            <a:endParaRPr>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a:solidFill>
                <a:schemeClr val="dk1"/>
              </a:solidFill>
              <a:latin typeface="Montserrat"/>
              <a:ea typeface="Montserrat"/>
              <a:cs typeface="Montserrat"/>
              <a:sym typeface="Montserrat"/>
            </a:endParaRPr>
          </a:p>
          <a:p>
            <a:pPr indent="-342900" lvl="0" marL="457200" rtl="0" algn="l">
              <a:spcBef>
                <a:spcPts val="0"/>
              </a:spcBef>
              <a:spcAft>
                <a:spcPts val="0"/>
              </a:spcAft>
              <a:buClr>
                <a:schemeClr val="dk1"/>
              </a:buClr>
              <a:buSzPts val="1800"/>
              <a:buFont typeface="Montserrat"/>
              <a:buChar char="●"/>
            </a:pPr>
            <a:r>
              <a:rPr lang="en">
                <a:solidFill>
                  <a:schemeClr val="dk1"/>
                </a:solidFill>
                <a:latin typeface="Montserrat"/>
                <a:ea typeface="Montserrat"/>
                <a:cs typeface="Montserrat"/>
                <a:sym typeface="Montserrat"/>
              </a:rPr>
              <a:t>Besides that, you can store text (string), numeric (integers and floats) and boolean data as well as nested objects and arrays.</a:t>
            </a:r>
            <a:endParaRPr>
              <a:solidFill>
                <a:schemeClr val="dk1"/>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6"/>
          <p:cNvSpPr txBox="1"/>
          <p:nvPr>
            <p:ph type="title"/>
          </p:nvPr>
        </p:nvSpPr>
        <p:spPr>
          <a:xfrm>
            <a:off x="311700" y="301650"/>
            <a:ext cx="8520600" cy="572700"/>
          </a:xfrm>
          <a:prstGeom prst="rect">
            <a:avLst/>
          </a:prstGeom>
        </p:spPr>
        <p:txBody>
          <a:bodyPr anchorCtr="0" anchor="t" bIns="91425" lIns="91425" spcFirstLastPara="1" rIns="91425" wrap="square" tIns="91425">
            <a:noAutofit/>
          </a:bodyPr>
          <a:lstStyle/>
          <a:p>
            <a:pPr indent="0" lvl="0" marL="0" rtl="0" algn="just">
              <a:lnSpc>
                <a:spcPct val="150000"/>
              </a:lnSpc>
              <a:spcBef>
                <a:spcPts val="1000"/>
              </a:spcBef>
              <a:spcAft>
                <a:spcPts val="0"/>
              </a:spcAft>
              <a:buClr>
                <a:schemeClr val="dk1"/>
              </a:buClr>
              <a:buSzPts val="1100"/>
              <a:buFont typeface="Arial"/>
              <a:buNone/>
            </a:pPr>
            <a:r>
              <a:rPr b="1" lang="en" sz="2400">
                <a:solidFill>
                  <a:srgbClr val="FF0000"/>
                </a:solidFill>
                <a:latin typeface="Montserrat"/>
                <a:ea typeface="Montserrat"/>
                <a:cs typeface="Montserrat"/>
                <a:sym typeface="Montserrat"/>
              </a:rPr>
              <a:t>JSON Cont’d</a:t>
            </a:r>
            <a:endParaRPr b="1" sz="2400">
              <a:solidFill>
                <a:srgbClr val="FF0000"/>
              </a:solidFill>
              <a:latin typeface="Montserrat"/>
              <a:ea typeface="Montserrat"/>
              <a:cs typeface="Montserrat"/>
              <a:sym typeface="Montserrat"/>
            </a:endParaRPr>
          </a:p>
          <a:p>
            <a:pPr indent="0" lvl="0" marL="0" rtl="0" algn="just">
              <a:lnSpc>
                <a:spcPct val="150000"/>
              </a:lnSpc>
              <a:spcBef>
                <a:spcPts val="1000"/>
              </a:spcBef>
              <a:spcAft>
                <a:spcPts val="0"/>
              </a:spcAft>
              <a:buClr>
                <a:schemeClr val="dk1"/>
              </a:buClr>
              <a:buSzPts val="1100"/>
              <a:buFont typeface="Arial"/>
              <a:buNone/>
            </a:pPr>
            <a:r>
              <a:rPr b="1" lang="en" sz="2400">
                <a:solidFill>
                  <a:srgbClr val="FF0000"/>
                </a:solidFill>
                <a:latin typeface="Montserrat"/>
                <a:ea typeface="Montserrat"/>
                <a:cs typeface="Montserrat"/>
                <a:sym typeface="Montserrat"/>
              </a:rPr>
              <a:t> </a:t>
            </a:r>
            <a:endParaRPr b="1" sz="2400">
              <a:solidFill>
                <a:srgbClr val="FF0000"/>
              </a:solidFill>
              <a:latin typeface="Montserrat"/>
              <a:ea typeface="Montserrat"/>
              <a:cs typeface="Montserrat"/>
              <a:sym typeface="Montserrat"/>
            </a:endParaRPr>
          </a:p>
        </p:txBody>
      </p:sp>
      <p:sp>
        <p:nvSpPr>
          <p:cNvPr id="131" name="Google Shape;131;p26"/>
          <p:cNvSpPr txBox="1"/>
          <p:nvPr>
            <p:ph idx="1" type="body"/>
          </p:nvPr>
        </p:nvSpPr>
        <p:spPr>
          <a:xfrm>
            <a:off x="311700" y="1181525"/>
            <a:ext cx="8520600" cy="3816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Montserrat"/>
              <a:buChar char="●"/>
            </a:pPr>
            <a:r>
              <a:rPr lang="en">
                <a:solidFill>
                  <a:schemeClr val="dk1"/>
                </a:solidFill>
                <a:latin typeface="Montserrat"/>
                <a:ea typeface="Montserrat"/>
                <a:cs typeface="Montserrat"/>
                <a:sym typeface="Montserrat"/>
              </a:rPr>
              <a:t>JSON is a common format for sending and requesting data through a REST API.</a:t>
            </a:r>
            <a:endParaRPr>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a:solidFill>
                <a:schemeClr val="dk1"/>
              </a:solidFill>
              <a:latin typeface="Montserrat"/>
              <a:ea typeface="Montserrat"/>
              <a:cs typeface="Montserrat"/>
              <a:sym typeface="Montserrat"/>
            </a:endParaRPr>
          </a:p>
          <a:p>
            <a:pPr indent="-342900" lvl="0" marL="457200" rtl="0" algn="l">
              <a:spcBef>
                <a:spcPts val="0"/>
              </a:spcBef>
              <a:spcAft>
                <a:spcPts val="0"/>
              </a:spcAft>
              <a:buClr>
                <a:schemeClr val="dk1"/>
              </a:buClr>
              <a:buSzPts val="1800"/>
              <a:buFont typeface="Montserrat"/>
              <a:buChar char="●"/>
            </a:pPr>
            <a:r>
              <a:rPr lang="en">
                <a:solidFill>
                  <a:schemeClr val="dk1"/>
                </a:solidFill>
                <a:latin typeface="Montserrat"/>
                <a:ea typeface="Montserrat"/>
                <a:cs typeface="Montserrat"/>
                <a:sym typeface="Montserrat"/>
              </a:rPr>
              <a:t>A JSON object looks like a JavaScript Object. In JSON, each property and value must be wrapped with double quotation marks, like this:</a:t>
            </a:r>
            <a:endParaRPr>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a:solidFill>
                <a:schemeClr val="dk1"/>
              </a:solidFill>
              <a:latin typeface="Montserrat"/>
              <a:ea typeface="Montserrat"/>
              <a:cs typeface="Montserrat"/>
              <a:sym typeface="Montserrat"/>
            </a:endParaRPr>
          </a:p>
        </p:txBody>
      </p:sp>
      <p:pic>
        <p:nvPicPr>
          <p:cNvPr id="132" name="Google Shape;132;p26"/>
          <p:cNvPicPr preferRelativeResize="0"/>
          <p:nvPr/>
        </p:nvPicPr>
        <p:blipFill>
          <a:blip r:embed="rId3">
            <a:alphaModFix/>
          </a:blip>
          <a:stretch>
            <a:fillRect/>
          </a:stretch>
        </p:blipFill>
        <p:spPr>
          <a:xfrm>
            <a:off x="756300" y="2914300"/>
            <a:ext cx="6047225" cy="1966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7"/>
          <p:cNvSpPr txBox="1"/>
          <p:nvPr>
            <p:ph type="title"/>
          </p:nvPr>
        </p:nvSpPr>
        <p:spPr>
          <a:xfrm>
            <a:off x="0" y="1236750"/>
            <a:ext cx="9144000" cy="2132700"/>
          </a:xfrm>
          <a:prstGeom prst="rect">
            <a:avLst/>
          </a:prstGeom>
        </p:spPr>
        <p:txBody>
          <a:bodyPr anchorCtr="0" anchor="t" bIns="91425" lIns="91425" spcFirstLastPara="1" rIns="91425" wrap="square" tIns="91425">
            <a:noAutofit/>
          </a:bodyPr>
          <a:lstStyle/>
          <a:p>
            <a:pPr indent="0" lvl="0" marL="0" rtl="0" algn="ctr">
              <a:lnSpc>
                <a:spcPct val="150000"/>
              </a:lnSpc>
              <a:spcBef>
                <a:spcPts val="1000"/>
              </a:spcBef>
              <a:spcAft>
                <a:spcPts val="0"/>
              </a:spcAft>
              <a:buClr>
                <a:schemeClr val="dk1"/>
              </a:buClr>
              <a:buSzPts val="1100"/>
              <a:buFont typeface="Arial"/>
              <a:buNone/>
            </a:pPr>
            <a:r>
              <a:rPr b="1" lang="en" sz="3600">
                <a:solidFill>
                  <a:srgbClr val="FF0000"/>
                </a:solidFill>
                <a:latin typeface="Open Sans"/>
                <a:ea typeface="Open Sans"/>
                <a:cs typeface="Open Sans"/>
                <a:sym typeface="Open Sans"/>
              </a:rPr>
              <a:t>HOW TO CONSUME A REST API IN JAVASCRIPT?</a:t>
            </a:r>
            <a:endParaRPr b="1" sz="3600">
              <a:solidFill>
                <a:srgbClr val="FF0000"/>
              </a:solidFill>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8"/>
          <p:cNvSpPr txBox="1"/>
          <p:nvPr>
            <p:ph type="title"/>
          </p:nvPr>
        </p:nvSpPr>
        <p:spPr>
          <a:xfrm>
            <a:off x="311700" y="301650"/>
            <a:ext cx="8520600" cy="572700"/>
          </a:xfrm>
          <a:prstGeom prst="rect">
            <a:avLst/>
          </a:prstGeom>
        </p:spPr>
        <p:txBody>
          <a:bodyPr anchorCtr="0" anchor="t" bIns="91425" lIns="91425" spcFirstLastPara="1" rIns="91425" wrap="square" tIns="91425">
            <a:noAutofit/>
          </a:bodyPr>
          <a:lstStyle/>
          <a:p>
            <a:pPr indent="0" lvl="0" marL="0" rtl="0" algn="just">
              <a:lnSpc>
                <a:spcPct val="150000"/>
              </a:lnSpc>
              <a:spcBef>
                <a:spcPts val="1000"/>
              </a:spcBef>
              <a:spcAft>
                <a:spcPts val="0"/>
              </a:spcAft>
              <a:buClr>
                <a:schemeClr val="dk1"/>
              </a:buClr>
              <a:buSzPts val="1100"/>
              <a:buFont typeface="Arial"/>
              <a:buNone/>
            </a:pPr>
            <a:r>
              <a:rPr b="1" lang="en" sz="2400">
                <a:solidFill>
                  <a:srgbClr val="FF0000"/>
                </a:solidFill>
                <a:latin typeface="Montserrat"/>
                <a:ea typeface="Montserrat"/>
                <a:cs typeface="Montserrat"/>
                <a:sym typeface="Montserrat"/>
              </a:rPr>
              <a:t>API Consumption in JavaScript</a:t>
            </a:r>
            <a:endParaRPr b="1" sz="2400">
              <a:solidFill>
                <a:srgbClr val="FF0000"/>
              </a:solidFill>
              <a:latin typeface="Montserrat"/>
              <a:ea typeface="Montserrat"/>
              <a:cs typeface="Montserrat"/>
              <a:sym typeface="Montserrat"/>
            </a:endParaRPr>
          </a:p>
          <a:p>
            <a:pPr indent="0" lvl="0" marL="0" rtl="0" algn="just">
              <a:lnSpc>
                <a:spcPct val="150000"/>
              </a:lnSpc>
              <a:spcBef>
                <a:spcPts val="1000"/>
              </a:spcBef>
              <a:spcAft>
                <a:spcPts val="0"/>
              </a:spcAft>
              <a:buClr>
                <a:schemeClr val="dk1"/>
              </a:buClr>
              <a:buSzPts val="1100"/>
              <a:buFont typeface="Arial"/>
              <a:buNone/>
            </a:pPr>
            <a:r>
              <a:t/>
            </a:r>
            <a:endParaRPr b="1" sz="2400">
              <a:solidFill>
                <a:srgbClr val="FF0000"/>
              </a:solidFill>
              <a:latin typeface="Montserrat"/>
              <a:ea typeface="Montserrat"/>
              <a:cs typeface="Montserrat"/>
              <a:sym typeface="Montserrat"/>
            </a:endParaRPr>
          </a:p>
        </p:txBody>
      </p:sp>
      <p:sp>
        <p:nvSpPr>
          <p:cNvPr id="143" name="Google Shape;143;p28"/>
          <p:cNvSpPr txBox="1"/>
          <p:nvPr>
            <p:ph idx="1" type="body"/>
          </p:nvPr>
        </p:nvSpPr>
        <p:spPr>
          <a:xfrm>
            <a:off x="311700" y="1181525"/>
            <a:ext cx="8520600" cy="3816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Montserrat"/>
              <a:buChar char="●"/>
            </a:pPr>
            <a:r>
              <a:rPr lang="en">
                <a:solidFill>
                  <a:schemeClr val="dk1"/>
                </a:solidFill>
                <a:latin typeface="Montserrat"/>
                <a:ea typeface="Montserrat"/>
                <a:cs typeface="Montserrat"/>
                <a:sym typeface="Montserrat"/>
              </a:rPr>
              <a:t>The common ways of consuming REST APIs in JavaScript are as follows : </a:t>
            </a:r>
            <a:endParaRPr>
              <a:solidFill>
                <a:schemeClr val="dk1"/>
              </a:solidFill>
              <a:latin typeface="Montserrat"/>
              <a:ea typeface="Montserrat"/>
              <a:cs typeface="Montserrat"/>
              <a:sym typeface="Montserrat"/>
            </a:endParaRPr>
          </a:p>
          <a:p>
            <a:pPr indent="-317500" lvl="1" marL="914400" rtl="0" algn="l">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Using the XHR Object- This is the oldest way of consuming in JavaScript</a:t>
            </a:r>
            <a:endParaRPr>
              <a:solidFill>
                <a:schemeClr val="dk1"/>
              </a:solidFill>
              <a:latin typeface="Montserrat"/>
              <a:ea typeface="Montserrat"/>
              <a:cs typeface="Montserrat"/>
              <a:sym typeface="Montserrat"/>
            </a:endParaRPr>
          </a:p>
          <a:p>
            <a:pPr indent="-317500" lvl="1" marL="914400" rtl="0" algn="l">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Fetch API -  This is the modern way of consuming REST APIs in JavaScript</a:t>
            </a:r>
            <a:endParaRPr>
              <a:solidFill>
                <a:schemeClr val="dk1"/>
              </a:solidFill>
              <a:latin typeface="Montserrat"/>
              <a:ea typeface="Montserrat"/>
              <a:cs typeface="Montserrat"/>
              <a:sym typeface="Montserrat"/>
            </a:endParaRPr>
          </a:p>
          <a:p>
            <a:pPr indent="-317500" lvl="1" marL="914400" rtl="0" algn="l">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Axios - This is a 3rd party library that allows you to consume REST APIs in JavaScript</a:t>
            </a:r>
            <a:endParaRPr>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a:solidFill>
                <a:schemeClr val="dk1"/>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9"/>
          <p:cNvSpPr txBox="1"/>
          <p:nvPr>
            <p:ph type="ctrTitle"/>
          </p:nvPr>
        </p:nvSpPr>
        <p:spPr>
          <a:xfrm>
            <a:off x="2340200" y="1693600"/>
            <a:ext cx="4913700" cy="109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b="1" sz="3000">
              <a:latin typeface="Economica"/>
              <a:ea typeface="Economica"/>
              <a:cs typeface="Economica"/>
              <a:sym typeface="Economica"/>
            </a:endParaRPr>
          </a:p>
          <a:p>
            <a:pPr indent="0" lvl="0" marL="0" rtl="0" algn="ctr">
              <a:spcBef>
                <a:spcPts val="0"/>
              </a:spcBef>
              <a:spcAft>
                <a:spcPts val="0"/>
              </a:spcAft>
              <a:buClr>
                <a:schemeClr val="dk1"/>
              </a:buClr>
              <a:buSzPts val="1100"/>
              <a:buFont typeface="Arial"/>
              <a:buNone/>
            </a:pPr>
            <a:r>
              <a:t/>
            </a:r>
            <a:endParaRPr b="1" sz="3000">
              <a:latin typeface="Economica"/>
              <a:ea typeface="Economica"/>
              <a:cs typeface="Economica"/>
              <a:sym typeface="Economica"/>
            </a:endParaRPr>
          </a:p>
          <a:p>
            <a:pPr indent="0" lvl="0" marL="0" rtl="0" algn="ctr">
              <a:spcBef>
                <a:spcPts val="0"/>
              </a:spcBef>
              <a:spcAft>
                <a:spcPts val="0"/>
              </a:spcAft>
              <a:buClr>
                <a:schemeClr val="dk1"/>
              </a:buClr>
              <a:buSzPts val="1100"/>
              <a:buFont typeface="Arial"/>
              <a:buNone/>
            </a:pPr>
            <a:r>
              <a:t/>
            </a:r>
            <a:endParaRPr b="1" sz="3000">
              <a:solidFill>
                <a:srgbClr val="FF0000"/>
              </a:solidFill>
              <a:latin typeface="Economica"/>
              <a:ea typeface="Economica"/>
              <a:cs typeface="Economica"/>
              <a:sym typeface="Economica"/>
            </a:endParaRPr>
          </a:p>
          <a:p>
            <a:pPr indent="0" lvl="0" marL="0" rtl="0" algn="ctr">
              <a:spcBef>
                <a:spcPts val="0"/>
              </a:spcBef>
              <a:spcAft>
                <a:spcPts val="0"/>
              </a:spcAft>
              <a:buClr>
                <a:schemeClr val="dk1"/>
              </a:buClr>
              <a:buSzPts val="1100"/>
              <a:buFont typeface="Arial"/>
              <a:buNone/>
            </a:pPr>
            <a:r>
              <a:t/>
            </a:r>
            <a:endParaRPr b="1" sz="3000">
              <a:solidFill>
                <a:srgbClr val="FF0000"/>
              </a:solidFill>
              <a:latin typeface="Economica"/>
              <a:ea typeface="Economica"/>
              <a:cs typeface="Economica"/>
              <a:sym typeface="Economica"/>
            </a:endParaRPr>
          </a:p>
          <a:p>
            <a:pPr indent="0" lvl="0" marL="0" rtl="0" algn="ctr">
              <a:spcBef>
                <a:spcPts val="0"/>
              </a:spcBef>
              <a:spcAft>
                <a:spcPts val="0"/>
              </a:spcAft>
              <a:buClr>
                <a:schemeClr val="dk1"/>
              </a:buClr>
              <a:buSzPts val="1100"/>
              <a:buFont typeface="Arial"/>
              <a:buNone/>
            </a:pPr>
            <a:r>
              <a:t/>
            </a:r>
            <a:endParaRPr b="1" sz="3000">
              <a:solidFill>
                <a:srgbClr val="FF0000"/>
              </a:solidFill>
              <a:latin typeface="Economica"/>
              <a:ea typeface="Economica"/>
              <a:cs typeface="Economica"/>
              <a:sym typeface="Economica"/>
            </a:endParaRPr>
          </a:p>
          <a:p>
            <a:pPr indent="0" lvl="0" marL="0" rtl="0" algn="ctr">
              <a:spcBef>
                <a:spcPts val="0"/>
              </a:spcBef>
              <a:spcAft>
                <a:spcPts val="0"/>
              </a:spcAft>
              <a:buClr>
                <a:schemeClr val="dk1"/>
              </a:buClr>
              <a:buSzPts val="1100"/>
              <a:buFont typeface="Arial"/>
              <a:buNone/>
            </a:pPr>
            <a:r>
              <a:t/>
            </a:r>
            <a:endParaRPr b="1" sz="3000">
              <a:solidFill>
                <a:srgbClr val="FF0000"/>
              </a:solidFill>
              <a:latin typeface="Economica"/>
              <a:ea typeface="Economica"/>
              <a:cs typeface="Economica"/>
              <a:sym typeface="Economica"/>
            </a:endParaRPr>
          </a:p>
          <a:p>
            <a:pPr indent="0" lvl="0" marL="0" rtl="0" algn="ctr">
              <a:spcBef>
                <a:spcPts val="0"/>
              </a:spcBef>
              <a:spcAft>
                <a:spcPts val="0"/>
              </a:spcAft>
              <a:buClr>
                <a:schemeClr val="dk1"/>
              </a:buClr>
              <a:buSzPts val="1100"/>
              <a:buFont typeface="Arial"/>
              <a:buNone/>
            </a:pPr>
            <a:r>
              <a:t/>
            </a:r>
            <a:endParaRPr b="1" sz="3000">
              <a:solidFill>
                <a:srgbClr val="FF0000"/>
              </a:solidFill>
              <a:latin typeface="Economica"/>
              <a:ea typeface="Economica"/>
              <a:cs typeface="Economica"/>
              <a:sym typeface="Economica"/>
            </a:endParaRPr>
          </a:p>
          <a:p>
            <a:pPr indent="0" lvl="0" marL="0" rtl="0" algn="ctr">
              <a:spcBef>
                <a:spcPts val="0"/>
              </a:spcBef>
              <a:spcAft>
                <a:spcPts val="0"/>
              </a:spcAft>
              <a:buClr>
                <a:schemeClr val="dk1"/>
              </a:buClr>
              <a:buSzPts val="1100"/>
              <a:buFont typeface="Arial"/>
              <a:buNone/>
            </a:pPr>
            <a:r>
              <a:rPr b="1" lang="en" sz="4800">
                <a:solidFill>
                  <a:srgbClr val="FF0000"/>
                </a:solidFill>
                <a:latin typeface="Economica"/>
                <a:ea typeface="Economica"/>
                <a:cs typeface="Economica"/>
                <a:sym typeface="Economica"/>
              </a:rPr>
              <a:t>THE END</a:t>
            </a:r>
            <a:endParaRPr sz="7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200350" y="1659775"/>
            <a:ext cx="8520600" cy="1437600"/>
          </a:xfrm>
          <a:prstGeom prst="rect">
            <a:avLst/>
          </a:prstGeom>
        </p:spPr>
        <p:txBody>
          <a:bodyPr anchorCtr="0" anchor="t" bIns="91425" lIns="91425" spcFirstLastPara="1" rIns="91425" wrap="square" tIns="91425">
            <a:noAutofit/>
          </a:bodyPr>
          <a:lstStyle/>
          <a:p>
            <a:pPr indent="0" lvl="0" marL="0" rtl="0" algn="ctr">
              <a:lnSpc>
                <a:spcPct val="150000"/>
              </a:lnSpc>
              <a:spcBef>
                <a:spcPts val="1000"/>
              </a:spcBef>
              <a:spcAft>
                <a:spcPts val="0"/>
              </a:spcAft>
              <a:buClr>
                <a:schemeClr val="dk1"/>
              </a:buClr>
              <a:buSzPts val="1100"/>
              <a:buFont typeface="Arial"/>
              <a:buNone/>
            </a:pPr>
            <a:r>
              <a:rPr b="1" lang="en" sz="4800">
                <a:solidFill>
                  <a:srgbClr val="FF0000"/>
                </a:solidFill>
                <a:latin typeface="Open Sans"/>
                <a:ea typeface="Open Sans"/>
                <a:cs typeface="Open Sans"/>
                <a:sym typeface="Open Sans"/>
              </a:rPr>
              <a:t>WHAT ARE APIs?</a:t>
            </a:r>
            <a:endParaRPr b="1" sz="4800">
              <a:solidFill>
                <a:srgbClr val="FF0000"/>
              </a:solidFill>
              <a:latin typeface="Open Sans"/>
              <a:ea typeface="Open Sans"/>
              <a:cs typeface="Open Sans"/>
              <a:sym typeface="Open Sans"/>
            </a:endParaRPr>
          </a:p>
          <a:p>
            <a:pPr indent="0" lvl="0" marL="0" rtl="0" algn="ctr">
              <a:lnSpc>
                <a:spcPct val="150000"/>
              </a:lnSpc>
              <a:spcBef>
                <a:spcPts val="1000"/>
              </a:spcBef>
              <a:spcAft>
                <a:spcPts val="0"/>
              </a:spcAft>
              <a:buClr>
                <a:schemeClr val="dk1"/>
              </a:buClr>
              <a:buSzPts val="1100"/>
              <a:buFont typeface="Arial"/>
              <a:buNone/>
            </a:pPr>
            <a:r>
              <a:t/>
            </a:r>
            <a:endParaRPr b="1" sz="4800">
              <a:solidFill>
                <a:srgbClr val="FF0000"/>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ph type="title"/>
          </p:nvPr>
        </p:nvSpPr>
        <p:spPr>
          <a:xfrm>
            <a:off x="311700" y="829950"/>
            <a:ext cx="8520600" cy="3483600"/>
          </a:xfrm>
          <a:prstGeom prst="rect">
            <a:avLst/>
          </a:prstGeom>
        </p:spPr>
        <p:txBody>
          <a:bodyPr anchorCtr="0" anchor="t" bIns="91425" lIns="91425" spcFirstLastPara="1" rIns="91425" wrap="square" tIns="91425">
            <a:noAutofit/>
          </a:bodyPr>
          <a:lstStyle/>
          <a:p>
            <a:pPr indent="0" lvl="0" marL="0" rtl="0" algn="ctr">
              <a:lnSpc>
                <a:spcPct val="150000"/>
              </a:lnSpc>
              <a:spcBef>
                <a:spcPts val="1000"/>
              </a:spcBef>
              <a:spcAft>
                <a:spcPts val="0"/>
              </a:spcAft>
              <a:buClr>
                <a:schemeClr val="dk1"/>
              </a:buClr>
              <a:buSzPts val="1100"/>
              <a:buFont typeface="Arial"/>
              <a:buNone/>
            </a:pPr>
            <a:r>
              <a:rPr b="1" lang="en" sz="4000">
                <a:solidFill>
                  <a:srgbClr val="FF0000"/>
                </a:solidFill>
                <a:latin typeface="Open Sans"/>
                <a:ea typeface="Open Sans"/>
                <a:cs typeface="Open Sans"/>
                <a:sym typeface="Open Sans"/>
              </a:rPr>
              <a:t>API is the acronym for</a:t>
            </a:r>
            <a:endParaRPr b="1" sz="4000">
              <a:solidFill>
                <a:srgbClr val="FF0000"/>
              </a:solidFill>
              <a:latin typeface="Open Sans"/>
              <a:ea typeface="Open Sans"/>
              <a:cs typeface="Open Sans"/>
              <a:sym typeface="Open Sans"/>
            </a:endParaRPr>
          </a:p>
          <a:p>
            <a:pPr indent="0" lvl="0" marL="0" rtl="0" algn="ctr">
              <a:lnSpc>
                <a:spcPct val="150000"/>
              </a:lnSpc>
              <a:spcBef>
                <a:spcPts val="1000"/>
              </a:spcBef>
              <a:spcAft>
                <a:spcPts val="0"/>
              </a:spcAft>
              <a:buClr>
                <a:schemeClr val="dk1"/>
              </a:buClr>
              <a:buSzPts val="1100"/>
              <a:buFont typeface="Arial"/>
              <a:buNone/>
            </a:pPr>
            <a:r>
              <a:rPr b="1" lang="en" sz="4000">
                <a:solidFill>
                  <a:srgbClr val="FF0000"/>
                </a:solidFill>
                <a:latin typeface="Open Sans"/>
                <a:ea typeface="Open Sans"/>
                <a:cs typeface="Open Sans"/>
                <a:sym typeface="Open Sans"/>
              </a:rPr>
              <a:t>Application Programming Interface</a:t>
            </a:r>
            <a:endParaRPr b="1" sz="4000">
              <a:solidFill>
                <a:srgbClr val="FF0000"/>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6"/>
          <p:cNvSpPr txBox="1"/>
          <p:nvPr>
            <p:ph type="title"/>
          </p:nvPr>
        </p:nvSpPr>
        <p:spPr>
          <a:xfrm>
            <a:off x="311700" y="301650"/>
            <a:ext cx="8520600" cy="572700"/>
          </a:xfrm>
          <a:prstGeom prst="rect">
            <a:avLst/>
          </a:prstGeom>
        </p:spPr>
        <p:txBody>
          <a:bodyPr anchorCtr="0" anchor="t" bIns="91425" lIns="91425" spcFirstLastPara="1" rIns="91425" wrap="square" tIns="91425">
            <a:noAutofit/>
          </a:bodyPr>
          <a:lstStyle/>
          <a:p>
            <a:pPr indent="0" lvl="0" marL="0" rtl="0" algn="ctr">
              <a:lnSpc>
                <a:spcPct val="150000"/>
              </a:lnSpc>
              <a:spcBef>
                <a:spcPts val="1000"/>
              </a:spcBef>
              <a:spcAft>
                <a:spcPts val="0"/>
              </a:spcAft>
              <a:buClr>
                <a:schemeClr val="dk1"/>
              </a:buClr>
              <a:buSzPts val="1100"/>
              <a:buFont typeface="Arial"/>
              <a:buNone/>
            </a:pPr>
            <a:r>
              <a:rPr b="1" lang="en" sz="2400">
                <a:solidFill>
                  <a:srgbClr val="FF0000"/>
                </a:solidFill>
                <a:latin typeface="Montserrat"/>
                <a:ea typeface="Montserrat"/>
                <a:cs typeface="Montserrat"/>
                <a:sym typeface="Montserrat"/>
              </a:rPr>
              <a:t>APIs</a:t>
            </a:r>
            <a:endParaRPr b="1" sz="2400">
              <a:solidFill>
                <a:srgbClr val="FF0000"/>
              </a:solidFill>
              <a:latin typeface="Montserrat"/>
              <a:ea typeface="Montserrat"/>
              <a:cs typeface="Montserrat"/>
              <a:sym typeface="Montserrat"/>
            </a:endParaRPr>
          </a:p>
          <a:p>
            <a:pPr indent="0" lvl="0" marL="0" rtl="0" algn="just">
              <a:lnSpc>
                <a:spcPct val="150000"/>
              </a:lnSpc>
              <a:spcBef>
                <a:spcPts val="1000"/>
              </a:spcBef>
              <a:spcAft>
                <a:spcPts val="0"/>
              </a:spcAft>
              <a:buClr>
                <a:schemeClr val="dk1"/>
              </a:buClr>
              <a:buSzPts val="1100"/>
              <a:buFont typeface="Arial"/>
              <a:buNone/>
            </a:pPr>
            <a:r>
              <a:t/>
            </a:r>
            <a:endParaRPr b="1" sz="2400">
              <a:solidFill>
                <a:srgbClr val="FF0000"/>
              </a:solidFill>
              <a:latin typeface="Montserrat"/>
              <a:ea typeface="Montserrat"/>
              <a:cs typeface="Montserrat"/>
              <a:sym typeface="Montserrat"/>
            </a:endParaRPr>
          </a:p>
        </p:txBody>
      </p:sp>
      <p:sp>
        <p:nvSpPr>
          <p:cNvPr id="70" name="Google Shape;70;p16"/>
          <p:cNvSpPr txBox="1"/>
          <p:nvPr>
            <p:ph idx="1" type="body"/>
          </p:nvPr>
        </p:nvSpPr>
        <p:spPr>
          <a:xfrm>
            <a:off x="311700" y="993825"/>
            <a:ext cx="8728200" cy="4004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Montserrat"/>
              <a:buChar char="●"/>
            </a:pPr>
            <a:r>
              <a:rPr lang="en">
                <a:solidFill>
                  <a:schemeClr val="dk1"/>
                </a:solidFill>
                <a:latin typeface="Montserrat"/>
                <a:ea typeface="Montserrat"/>
                <a:cs typeface="Montserrat"/>
                <a:sym typeface="Montserrat"/>
              </a:rPr>
              <a:t>APIs are a set of functions and procedures that allow applications to access features or data of an operating system, another application and/or a service .</a:t>
            </a:r>
            <a:endParaRPr>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a:solidFill>
                <a:schemeClr val="dk1"/>
              </a:solidFill>
              <a:latin typeface="Montserrat"/>
              <a:ea typeface="Montserrat"/>
              <a:cs typeface="Montserrat"/>
              <a:sym typeface="Montserrat"/>
            </a:endParaRPr>
          </a:p>
          <a:p>
            <a:pPr indent="-342900" lvl="0" marL="457200" rtl="0" algn="l">
              <a:spcBef>
                <a:spcPts val="0"/>
              </a:spcBef>
              <a:spcAft>
                <a:spcPts val="0"/>
              </a:spcAft>
              <a:buClr>
                <a:schemeClr val="dk1"/>
              </a:buClr>
              <a:buSzPts val="1800"/>
              <a:buFont typeface="Montserrat"/>
              <a:buChar char="●"/>
            </a:pPr>
            <a:r>
              <a:rPr lang="en">
                <a:solidFill>
                  <a:schemeClr val="dk1"/>
                </a:solidFill>
                <a:latin typeface="Montserrat"/>
                <a:ea typeface="Montserrat"/>
                <a:cs typeface="Montserrat"/>
                <a:sym typeface="Montserrat"/>
              </a:rPr>
              <a:t>In simplicity it allows the interaction between two different applications using a set of rules.</a:t>
            </a:r>
            <a:endParaRPr>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a:solidFill>
                <a:schemeClr val="dk1"/>
              </a:solidFill>
              <a:latin typeface="Montserrat"/>
              <a:ea typeface="Montserrat"/>
              <a:cs typeface="Montserrat"/>
              <a:sym typeface="Montserrat"/>
            </a:endParaRPr>
          </a:p>
          <a:p>
            <a:pPr indent="-342900" lvl="0" marL="457200" rtl="0" algn="l">
              <a:spcBef>
                <a:spcPts val="0"/>
              </a:spcBef>
              <a:spcAft>
                <a:spcPts val="0"/>
              </a:spcAft>
              <a:buClr>
                <a:schemeClr val="dk1"/>
              </a:buClr>
              <a:buSzPts val="1800"/>
              <a:buFont typeface="Montserrat"/>
              <a:buChar char="●"/>
            </a:pPr>
            <a:r>
              <a:rPr lang="en">
                <a:solidFill>
                  <a:schemeClr val="dk1"/>
                </a:solidFill>
                <a:latin typeface="Montserrat"/>
                <a:ea typeface="Montserrat"/>
                <a:cs typeface="Montserrat"/>
                <a:sym typeface="Montserrat"/>
              </a:rPr>
              <a:t>APIs are beneficial because they allow developers to add specific functionality to an application, without having to write all of the code themselves. APIs also allow developers to access data from other applications. For example, when bloggers put their Twitter handle on their blog’s sidebar</a:t>
            </a:r>
            <a:endParaRPr>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a:solidFill>
                <a:schemeClr val="dk1"/>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7"/>
          <p:cNvSpPr txBox="1"/>
          <p:nvPr>
            <p:ph type="title"/>
          </p:nvPr>
        </p:nvSpPr>
        <p:spPr>
          <a:xfrm>
            <a:off x="311700" y="112325"/>
            <a:ext cx="8520600" cy="572700"/>
          </a:xfrm>
          <a:prstGeom prst="rect">
            <a:avLst/>
          </a:prstGeom>
        </p:spPr>
        <p:txBody>
          <a:bodyPr anchorCtr="0" anchor="t" bIns="91425" lIns="91425" spcFirstLastPara="1" rIns="91425" wrap="square" tIns="91425">
            <a:noAutofit/>
          </a:bodyPr>
          <a:lstStyle/>
          <a:p>
            <a:pPr indent="0" lvl="0" marL="0" rtl="0" algn="ctr">
              <a:lnSpc>
                <a:spcPct val="150000"/>
              </a:lnSpc>
              <a:spcBef>
                <a:spcPts val="1000"/>
              </a:spcBef>
              <a:spcAft>
                <a:spcPts val="0"/>
              </a:spcAft>
              <a:buClr>
                <a:schemeClr val="dk1"/>
              </a:buClr>
              <a:buSzPts val="1100"/>
              <a:buFont typeface="Arial"/>
              <a:buNone/>
            </a:pPr>
            <a:r>
              <a:rPr b="1" lang="en" sz="2400">
                <a:solidFill>
                  <a:srgbClr val="FF0000"/>
                </a:solidFill>
                <a:latin typeface="Montserrat"/>
                <a:ea typeface="Montserrat"/>
                <a:cs typeface="Montserrat"/>
                <a:sym typeface="Montserrat"/>
              </a:rPr>
              <a:t>Uses of APIs</a:t>
            </a:r>
            <a:endParaRPr b="1" sz="2400">
              <a:solidFill>
                <a:srgbClr val="FF0000"/>
              </a:solidFill>
              <a:latin typeface="Montserrat"/>
              <a:ea typeface="Montserrat"/>
              <a:cs typeface="Montserrat"/>
              <a:sym typeface="Montserrat"/>
            </a:endParaRPr>
          </a:p>
          <a:p>
            <a:pPr indent="0" lvl="0" marL="0" rtl="0" algn="just">
              <a:lnSpc>
                <a:spcPct val="150000"/>
              </a:lnSpc>
              <a:spcBef>
                <a:spcPts val="1000"/>
              </a:spcBef>
              <a:spcAft>
                <a:spcPts val="0"/>
              </a:spcAft>
              <a:buClr>
                <a:schemeClr val="dk1"/>
              </a:buClr>
              <a:buSzPts val="1100"/>
              <a:buFont typeface="Arial"/>
              <a:buNone/>
            </a:pPr>
            <a:r>
              <a:t/>
            </a:r>
            <a:endParaRPr b="1" sz="2400">
              <a:solidFill>
                <a:srgbClr val="FF0000"/>
              </a:solidFill>
              <a:latin typeface="Montserrat"/>
              <a:ea typeface="Montserrat"/>
              <a:cs typeface="Montserrat"/>
              <a:sym typeface="Montserrat"/>
            </a:endParaRPr>
          </a:p>
        </p:txBody>
      </p:sp>
      <p:sp>
        <p:nvSpPr>
          <p:cNvPr id="76" name="Google Shape;76;p17"/>
          <p:cNvSpPr txBox="1"/>
          <p:nvPr>
            <p:ph idx="1" type="body"/>
          </p:nvPr>
        </p:nvSpPr>
        <p:spPr>
          <a:xfrm>
            <a:off x="311700" y="802875"/>
            <a:ext cx="8728200" cy="4198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Montserrat"/>
              <a:buChar char="●"/>
            </a:pPr>
            <a:r>
              <a:rPr lang="en">
                <a:solidFill>
                  <a:schemeClr val="dk1"/>
                </a:solidFill>
                <a:latin typeface="Montserrat"/>
                <a:ea typeface="Montserrat"/>
                <a:cs typeface="Montserrat"/>
                <a:sym typeface="Montserrat"/>
              </a:rPr>
              <a:t>API can be used to get access to data from a third party</a:t>
            </a:r>
            <a:endParaRPr>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a:solidFill>
                <a:schemeClr val="dk1"/>
              </a:solidFill>
              <a:latin typeface="Montserrat"/>
              <a:ea typeface="Montserrat"/>
              <a:cs typeface="Montserrat"/>
              <a:sym typeface="Montserrat"/>
            </a:endParaRPr>
          </a:p>
          <a:p>
            <a:pPr indent="-342900" lvl="0" marL="457200" rtl="0" algn="l">
              <a:spcBef>
                <a:spcPts val="0"/>
              </a:spcBef>
              <a:spcAft>
                <a:spcPts val="0"/>
              </a:spcAft>
              <a:buClr>
                <a:schemeClr val="dk1"/>
              </a:buClr>
              <a:buSzPts val="1800"/>
              <a:buFont typeface="Montserrat"/>
              <a:buChar char="●"/>
            </a:pPr>
            <a:r>
              <a:rPr lang="en">
                <a:solidFill>
                  <a:schemeClr val="dk1"/>
                </a:solidFill>
                <a:latin typeface="Montserrat"/>
                <a:ea typeface="Montserrat"/>
                <a:cs typeface="Montserrat"/>
                <a:sym typeface="Montserrat"/>
              </a:rPr>
              <a:t>Extend the functionality  of an app</a:t>
            </a:r>
            <a:endParaRPr>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a:solidFill>
                <a:schemeClr val="dk1"/>
              </a:solidFill>
              <a:latin typeface="Montserrat"/>
              <a:ea typeface="Montserrat"/>
              <a:cs typeface="Montserrat"/>
              <a:sym typeface="Montserrat"/>
            </a:endParaRPr>
          </a:p>
          <a:p>
            <a:pPr indent="-342900" lvl="0" marL="457200" rtl="0" algn="l">
              <a:spcBef>
                <a:spcPts val="0"/>
              </a:spcBef>
              <a:spcAft>
                <a:spcPts val="0"/>
              </a:spcAft>
              <a:buClr>
                <a:schemeClr val="dk1"/>
              </a:buClr>
              <a:buSzPts val="1800"/>
              <a:buFont typeface="Montserrat"/>
              <a:buChar char="●"/>
            </a:pPr>
            <a:r>
              <a:rPr lang="en">
                <a:solidFill>
                  <a:schemeClr val="dk1"/>
                </a:solidFill>
                <a:latin typeface="Montserrat"/>
                <a:ea typeface="Montserrat"/>
                <a:cs typeface="Montserrat"/>
                <a:sym typeface="Montserrat"/>
              </a:rPr>
              <a:t>Hide Complexity of functionality from another developer</a:t>
            </a:r>
            <a:endParaRPr>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a:solidFill>
                <a:schemeClr val="dk1"/>
              </a:solidFill>
              <a:latin typeface="Montserrat"/>
              <a:ea typeface="Montserrat"/>
              <a:cs typeface="Montserrat"/>
              <a:sym typeface="Montserrat"/>
            </a:endParaRPr>
          </a:p>
          <a:p>
            <a:pPr indent="-342900" lvl="0" marL="457200" rtl="0" algn="l">
              <a:spcBef>
                <a:spcPts val="0"/>
              </a:spcBef>
              <a:spcAft>
                <a:spcPts val="0"/>
              </a:spcAft>
              <a:buClr>
                <a:schemeClr val="dk1"/>
              </a:buClr>
              <a:buSzPts val="1800"/>
              <a:buFont typeface="Montserrat"/>
              <a:buChar char="●"/>
            </a:pPr>
            <a:r>
              <a:rPr lang="en">
                <a:solidFill>
                  <a:schemeClr val="dk1"/>
                </a:solidFill>
                <a:latin typeface="Montserrat"/>
                <a:ea typeface="Montserrat"/>
                <a:cs typeface="Montserrat"/>
                <a:sym typeface="Montserrat"/>
              </a:rPr>
              <a:t>APIs are everywhere!!!!!!! </a:t>
            </a:r>
            <a:endParaRPr>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a:solidFill>
                <a:schemeClr val="dk1"/>
              </a:solidFill>
              <a:latin typeface="Montserrat"/>
              <a:ea typeface="Montserrat"/>
              <a:cs typeface="Montserrat"/>
              <a:sym typeface="Montserrat"/>
            </a:endParaRPr>
          </a:p>
          <a:p>
            <a:pPr indent="-342900" lvl="0" marL="457200" rtl="0" algn="l">
              <a:spcBef>
                <a:spcPts val="0"/>
              </a:spcBef>
              <a:spcAft>
                <a:spcPts val="0"/>
              </a:spcAft>
              <a:buClr>
                <a:schemeClr val="dk1"/>
              </a:buClr>
              <a:buSzPts val="1800"/>
              <a:buFont typeface="Montserrat"/>
              <a:buChar char="●"/>
            </a:pPr>
            <a:r>
              <a:rPr lang="en">
                <a:solidFill>
                  <a:schemeClr val="dk1"/>
                </a:solidFill>
                <a:latin typeface="Montserrat"/>
                <a:ea typeface="Montserrat"/>
                <a:cs typeface="Montserrat"/>
                <a:sym typeface="Montserrat"/>
              </a:rPr>
              <a:t>There are APIs in your browser, smart phone, operating system and the list goes on.</a:t>
            </a:r>
            <a:endParaRPr>
              <a:solidFill>
                <a:schemeClr val="dk1"/>
              </a:solidFill>
              <a:latin typeface="Montserrat"/>
              <a:ea typeface="Montserrat"/>
              <a:cs typeface="Montserrat"/>
              <a:sym typeface="Montserrat"/>
            </a:endParaRPr>
          </a:p>
          <a:p>
            <a:pPr indent="-342900" lvl="0" marL="457200" rtl="0" algn="l">
              <a:spcBef>
                <a:spcPts val="0"/>
              </a:spcBef>
              <a:spcAft>
                <a:spcPts val="0"/>
              </a:spcAft>
              <a:buClr>
                <a:schemeClr val="dk1"/>
              </a:buClr>
              <a:buSzPts val="1800"/>
              <a:buFont typeface="Montserrat"/>
              <a:buChar char="●"/>
            </a:pPr>
            <a:r>
              <a:t/>
            </a:r>
            <a:endParaRPr>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a:solidFill>
                <a:schemeClr val="dk1"/>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8"/>
          <p:cNvSpPr txBox="1"/>
          <p:nvPr>
            <p:ph type="title"/>
          </p:nvPr>
        </p:nvSpPr>
        <p:spPr>
          <a:xfrm>
            <a:off x="311700" y="112325"/>
            <a:ext cx="8520600" cy="572700"/>
          </a:xfrm>
          <a:prstGeom prst="rect">
            <a:avLst/>
          </a:prstGeom>
        </p:spPr>
        <p:txBody>
          <a:bodyPr anchorCtr="0" anchor="t" bIns="91425" lIns="91425" spcFirstLastPara="1" rIns="91425" wrap="square" tIns="91425">
            <a:noAutofit/>
          </a:bodyPr>
          <a:lstStyle/>
          <a:p>
            <a:pPr indent="0" lvl="0" marL="0" rtl="0" algn="ctr">
              <a:lnSpc>
                <a:spcPct val="150000"/>
              </a:lnSpc>
              <a:spcBef>
                <a:spcPts val="1000"/>
              </a:spcBef>
              <a:spcAft>
                <a:spcPts val="0"/>
              </a:spcAft>
              <a:buClr>
                <a:schemeClr val="dk1"/>
              </a:buClr>
              <a:buSzPts val="1100"/>
              <a:buFont typeface="Arial"/>
              <a:buNone/>
            </a:pPr>
            <a:r>
              <a:rPr b="1" lang="en" sz="2400">
                <a:solidFill>
                  <a:srgbClr val="FF0000"/>
                </a:solidFill>
                <a:latin typeface="Montserrat"/>
                <a:ea typeface="Montserrat"/>
                <a:cs typeface="Montserrat"/>
                <a:sym typeface="Montserrat"/>
              </a:rPr>
              <a:t>Uses of APIs</a:t>
            </a:r>
            <a:endParaRPr b="1" sz="2400">
              <a:solidFill>
                <a:srgbClr val="FF0000"/>
              </a:solidFill>
              <a:latin typeface="Montserrat"/>
              <a:ea typeface="Montserrat"/>
              <a:cs typeface="Montserrat"/>
              <a:sym typeface="Montserrat"/>
            </a:endParaRPr>
          </a:p>
          <a:p>
            <a:pPr indent="0" lvl="0" marL="0" rtl="0" algn="just">
              <a:lnSpc>
                <a:spcPct val="150000"/>
              </a:lnSpc>
              <a:spcBef>
                <a:spcPts val="1000"/>
              </a:spcBef>
              <a:spcAft>
                <a:spcPts val="0"/>
              </a:spcAft>
              <a:buClr>
                <a:schemeClr val="dk1"/>
              </a:buClr>
              <a:buSzPts val="1100"/>
              <a:buFont typeface="Arial"/>
              <a:buNone/>
            </a:pPr>
            <a:r>
              <a:t/>
            </a:r>
            <a:endParaRPr b="1" sz="2400">
              <a:solidFill>
                <a:srgbClr val="FF0000"/>
              </a:solidFill>
              <a:latin typeface="Montserrat"/>
              <a:ea typeface="Montserrat"/>
              <a:cs typeface="Montserrat"/>
              <a:sym typeface="Montserrat"/>
            </a:endParaRPr>
          </a:p>
        </p:txBody>
      </p:sp>
      <p:sp>
        <p:nvSpPr>
          <p:cNvPr id="82" name="Google Shape;82;p18"/>
          <p:cNvSpPr txBox="1"/>
          <p:nvPr>
            <p:ph idx="1" type="body"/>
          </p:nvPr>
        </p:nvSpPr>
        <p:spPr>
          <a:xfrm>
            <a:off x="311700" y="802875"/>
            <a:ext cx="8728200" cy="41985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a:solidFill>
                <a:schemeClr val="dk1"/>
              </a:solidFill>
              <a:latin typeface="Montserrat"/>
              <a:ea typeface="Montserrat"/>
              <a:cs typeface="Montserrat"/>
              <a:sym typeface="Montserrat"/>
            </a:endParaRPr>
          </a:p>
        </p:txBody>
      </p:sp>
      <p:pic>
        <p:nvPicPr>
          <p:cNvPr id="83" name="Google Shape;83;p18"/>
          <p:cNvPicPr preferRelativeResize="0"/>
          <p:nvPr/>
        </p:nvPicPr>
        <p:blipFill>
          <a:blip r:embed="rId3">
            <a:alphaModFix/>
          </a:blip>
          <a:stretch>
            <a:fillRect/>
          </a:stretch>
        </p:blipFill>
        <p:spPr>
          <a:xfrm>
            <a:off x="142000" y="3380352"/>
            <a:ext cx="3512226" cy="1621025"/>
          </a:xfrm>
          <a:prstGeom prst="rect">
            <a:avLst/>
          </a:prstGeom>
          <a:noFill/>
          <a:ln>
            <a:noFill/>
          </a:ln>
        </p:spPr>
      </p:pic>
      <p:pic>
        <p:nvPicPr>
          <p:cNvPr id="84" name="Google Shape;84;p18"/>
          <p:cNvPicPr preferRelativeResize="0"/>
          <p:nvPr/>
        </p:nvPicPr>
        <p:blipFill>
          <a:blip r:embed="rId4">
            <a:alphaModFix/>
          </a:blip>
          <a:stretch>
            <a:fillRect/>
          </a:stretch>
        </p:blipFill>
        <p:spPr>
          <a:xfrm>
            <a:off x="4128350" y="3260776"/>
            <a:ext cx="3409936" cy="1621024"/>
          </a:xfrm>
          <a:prstGeom prst="rect">
            <a:avLst/>
          </a:prstGeom>
          <a:noFill/>
          <a:ln>
            <a:noFill/>
          </a:ln>
        </p:spPr>
      </p:pic>
      <p:pic>
        <p:nvPicPr>
          <p:cNvPr id="85" name="Google Shape;85;p18"/>
          <p:cNvPicPr preferRelativeResize="0"/>
          <p:nvPr/>
        </p:nvPicPr>
        <p:blipFill>
          <a:blip r:embed="rId5">
            <a:alphaModFix/>
          </a:blip>
          <a:stretch>
            <a:fillRect/>
          </a:stretch>
        </p:blipFill>
        <p:spPr>
          <a:xfrm>
            <a:off x="311700" y="1004063"/>
            <a:ext cx="4133850" cy="1390650"/>
          </a:xfrm>
          <a:prstGeom prst="rect">
            <a:avLst/>
          </a:prstGeom>
          <a:noFill/>
          <a:ln>
            <a:noFill/>
          </a:ln>
        </p:spPr>
      </p:pic>
      <p:pic>
        <p:nvPicPr>
          <p:cNvPr id="86" name="Google Shape;86;p18"/>
          <p:cNvPicPr preferRelativeResize="0"/>
          <p:nvPr/>
        </p:nvPicPr>
        <p:blipFill>
          <a:blip r:embed="rId6">
            <a:alphaModFix/>
          </a:blip>
          <a:stretch>
            <a:fillRect/>
          </a:stretch>
        </p:blipFill>
        <p:spPr>
          <a:xfrm>
            <a:off x="4445550" y="1480083"/>
            <a:ext cx="3729052" cy="985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1477900"/>
            <a:ext cx="8520600" cy="1437600"/>
          </a:xfrm>
          <a:prstGeom prst="rect">
            <a:avLst/>
          </a:prstGeom>
        </p:spPr>
        <p:txBody>
          <a:bodyPr anchorCtr="0" anchor="t" bIns="91425" lIns="91425" spcFirstLastPara="1" rIns="91425" wrap="square" tIns="91425">
            <a:noAutofit/>
          </a:bodyPr>
          <a:lstStyle/>
          <a:p>
            <a:pPr indent="0" lvl="0" marL="0" rtl="0" algn="ctr">
              <a:lnSpc>
                <a:spcPct val="150000"/>
              </a:lnSpc>
              <a:spcBef>
                <a:spcPts val="1000"/>
              </a:spcBef>
              <a:spcAft>
                <a:spcPts val="0"/>
              </a:spcAft>
              <a:buClr>
                <a:schemeClr val="dk1"/>
              </a:buClr>
              <a:buSzPts val="1100"/>
              <a:buFont typeface="Arial"/>
              <a:buNone/>
            </a:pPr>
            <a:r>
              <a:rPr b="1" lang="en" sz="4800">
                <a:solidFill>
                  <a:srgbClr val="FF0000"/>
                </a:solidFill>
                <a:latin typeface="Open Sans"/>
                <a:ea typeface="Open Sans"/>
                <a:cs typeface="Open Sans"/>
                <a:sym typeface="Open Sans"/>
              </a:rPr>
              <a:t>REST API</a:t>
            </a:r>
            <a:endParaRPr b="1" sz="4800">
              <a:solidFill>
                <a:srgbClr val="FF0000"/>
              </a:solidFill>
              <a:latin typeface="Open Sans"/>
              <a:ea typeface="Open Sans"/>
              <a:cs typeface="Open Sans"/>
              <a:sym typeface="Open Sans"/>
            </a:endParaRPr>
          </a:p>
          <a:p>
            <a:pPr indent="0" lvl="0" marL="0" rtl="0" algn="ctr">
              <a:lnSpc>
                <a:spcPct val="150000"/>
              </a:lnSpc>
              <a:spcBef>
                <a:spcPts val="1000"/>
              </a:spcBef>
              <a:spcAft>
                <a:spcPts val="0"/>
              </a:spcAft>
              <a:buClr>
                <a:schemeClr val="dk1"/>
              </a:buClr>
              <a:buSzPts val="1100"/>
              <a:buFont typeface="Arial"/>
              <a:buNone/>
            </a:pPr>
            <a:r>
              <a:t/>
            </a:r>
            <a:endParaRPr b="1" sz="4800">
              <a:solidFill>
                <a:srgbClr val="FF0000"/>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20"/>
          <p:cNvPicPr preferRelativeResize="0"/>
          <p:nvPr/>
        </p:nvPicPr>
        <p:blipFill>
          <a:blip r:embed="rId3">
            <a:alphaModFix/>
          </a:blip>
          <a:stretch>
            <a:fillRect/>
          </a:stretch>
        </p:blipFill>
        <p:spPr>
          <a:xfrm>
            <a:off x="793275" y="152400"/>
            <a:ext cx="7216387" cy="48387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21"/>
          <p:cNvPicPr preferRelativeResize="0"/>
          <p:nvPr/>
        </p:nvPicPr>
        <p:blipFill>
          <a:blip r:embed="rId3">
            <a:alphaModFix/>
          </a:blip>
          <a:stretch>
            <a:fillRect/>
          </a:stretch>
        </p:blipFill>
        <p:spPr>
          <a:xfrm>
            <a:off x="1121950" y="723825"/>
            <a:ext cx="6607199" cy="4419675"/>
          </a:xfrm>
          <a:prstGeom prst="rect">
            <a:avLst/>
          </a:prstGeom>
          <a:noFill/>
          <a:ln>
            <a:noFill/>
          </a:ln>
        </p:spPr>
      </p:pic>
      <p:sp>
        <p:nvSpPr>
          <p:cNvPr id="102" name="Google Shape;102;p21"/>
          <p:cNvSpPr txBox="1"/>
          <p:nvPr/>
        </p:nvSpPr>
        <p:spPr>
          <a:xfrm>
            <a:off x="3106075" y="247425"/>
            <a:ext cx="2464800" cy="47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Expedia.com (API Example)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