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68" r:id="rId4"/>
    <p:sldId id="276" r:id="rId5"/>
    <p:sldId id="277" r:id="rId6"/>
    <p:sldId id="257" r:id="rId7"/>
    <p:sldId id="258" r:id="rId8"/>
    <p:sldId id="260" r:id="rId9"/>
    <p:sldId id="261" r:id="rId10"/>
    <p:sldId id="271" r:id="rId11"/>
    <p:sldId id="262" r:id="rId12"/>
    <p:sldId id="272" r:id="rId13"/>
    <p:sldId id="264" r:id="rId14"/>
    <p:sldId id="269" r:id="rId15"/>
    <p:sldId id="273" r:id="rId16"/>
    <p:sldId id="265" r:id="rId17"/>
    <p:sldId id="274" r:id="rId18"/>
    <p:sldId id="266" r:id="rId1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804" autoAdjust="0"/>
  </p:normalViewPr>
  <p:slideViewPr>
    <p:cSldViewPr snapToGrid="0">
      <p:cViewPr varScale="1">
        <p:scale>
          <a:sx n="93" d="100"/>
          <a:sy n="93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CB68832F-E1A6-4BEB-9AE6-21AB4B474CD2}"/>
    <pc:docChg chg="custSel modSld">
      <pc:chgData name="Nicholas Romanidis" userId="f29e2cf6a91c20a6" providerId="LiveId" clId="{CB68832F-E1A6-4BEB-9AE6-21AB4B474CD2}" dt="2021-01-06T20:57:24.314" v="65" actId="6549"/>
      <pc:docMkLst>
        <pc:docMk/>
      </pc:docMkLst>
      <pc:sldChg chg="modSp mod">
        <pc:chgData name="Nicholas Romanidis" userId="f29e2cf6a91c20a6" providerId="LiveId" clId="{CB68832F-E1A6-4BEB-9AE6-21AB4B474CD2}" dt="2021-01-06T20:55:35.544" v="54" actId="20577"/>
        <pc:sldMkLst>
          <pc:docMk/>
          <pc:sldMk cId="542067436" sldId="264"/>
        </pc:sldMkLst>
        <pc:spChg chg="mod">
          <ac:chgData name="Nicholas Romanidis" userId="f29e2cf6a91c20a6" providerId="LiveId" clId="{CB68832F-E1A6-4BEB-9AE6-21AB4B474CD2}" dt="2021-01-06T20:55:35.544" v="54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CB68832F-E1A6-4BEB-9AE6-21AB4B474CD2}" dt="2021-01-06T20:56:51.400" v="64" actId="6549"/>
        <pc:sldMkLst>
          <pc:docMk/>
          <pc:sldMk cId="530623812" sldId="269"/>
        </pc:sldMkLst>
        <pc:spChg chg="mod">
          <ac:chgData name="Nicholas Romanidis" userId="f29e2cf6a91c20a6" providerId="LiveId" clId="{CB68832F-E1A6-4BEB-9AE6-21AB4B474CD2}" dt="2021-01-06T20:56:51.400" v="64" actId="6549"/>
          <ac:spMkLst>
            <pc:docMk/>
            <pc:sldMk cId="530623812" sldId="269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CB68832F-E1A6-4BEB-9AE6-21AB4B474CD2}" dt="2021-01-06T20:57:24.314" v="65" actId="6549"/>
        <pc:sldMkLst>
          <pc:docMk/>
          <pc:sldMk cId="1212831329" sldId="274"/>
        </pc:sldMkLst>
        <pc:spChg chg="mod">
          <ac:chgData name="Nicholas Romanidis" userId="f29e2cf6a91c20a6" providerId="LiveId" clId="{CB68832F-E1A6-4BEB-9AE6-21AB4B474CD2}" dt="2021-01-06T20:57:24.314" v="65" actId="6549"/>
          <ac:spMkLst>
            <pc:docMk/>
            <pc:sldMk cId="1212831329" sldId="274"/>
            <ac:spMk id="3" creationId="{56D7F0B0-6F96-4A83-A999-3C3E220BA4ED}"/>
          </ac:spMkLst>
        </pc:spChg>
      </pc:sldChg>
    </pc:docChg>
  </pc:docChgLst>
  <pc:docChgLst>
    <pc:chgData name="Nicholas Romanidis" userId="f29e2cf6a91c20a6" providerId="LiveId" clId="{C2388921-A0B0-4978-ACB3-EF4659FDDC5E}"/>
    <pc:docChg chg="custSel delSld modSld">
      <pc:chgData name="Nicholas Romanidis" userId="f29e2cf6a91c20a6" providerId="LiveId" clId="{C2388921-A0B0-4978-ACB3-EF4659FDDC5E}" dt="2020-09-13T19:04:17.111" v="498" actId="20577"/>
      <pc:docMkLst>
        <pc:docMk/>
      </pc:docMkLst>
      <pc:sldChg chg="modSp mod">
        <pc:chgData name="Nicholas Romanidis" userId="f29e2cf6a91c20a6" providerId="LiveId" clId="{C2388921-A0B0-4978-ACB3-EF4659FDDC5E}" dt="2020-09-13T18:48:01.694" v="3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</pc:sldChg>
      <pc:sldChg chg="modSp mod">
        <pc:chgData name="Nicholas Romanidis" userId="f29e2cf6a91c20a6" providerId="LiveId" clId="{C2388921-A0B0-4978-ACB3-EF4659FDDC5E}" dt="2020-09-13T18:50:06.035" v="48" actId="2057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mod">
        <pc:chgData name="Nicholas Romanidis" userId="f29e2cf6a91c20a6" providerId="LiveId" clId="{C2388921-A0B0-4978-ACB3-EF4659FDDC5E}" dt="2020-09-13T18:51:15.829" v="56" actId="2057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mod">
        <pc:chgData name="Nicholas Romanidis" userId="f29e2cf6a91c20a6" providerId="LiveId" clId="{C2388921-A0B0-4978-ACB3-EF4659FDDC5E}" dt="2020-09-13T18:53:13.120" v="58" actId="2057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modSp mod">
        <pc:chgData name="Nicholas Romanidis" userId="f29e2cf6a91c20a6" providerId="LiveId" clId="{C2388921-A0B0-4978-ACB3-EF4659FDDC5E}" dt="2020-09-13T18:54:28.439" v="82" actId="2057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mod">
        <pc:chgData name="Nicholas Romanidis" userId="f29e2cf6a91c20a6" providerId="LiveId" clId="{C2388921-A0B0-4978-ACB3-EF4659FDDC5E}" dt="2020-09-13T18:58:44.891" v="167" actId="6549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C2388921-A0B0-4978-ACB3-EF4659FDDC5E}" dt="2020-09-13T19:03:04.420" v="433" actId="27636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C2388921-A0B0-4978-ACB3-EF4659FDDC5E}" dt="2020-09-13T19:04:17.111" v="498" actId="2057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modSp mod">
        <pc:chgData name="Nicholas Romanidis" userId="f29e2cf6a91c20a6" providerId="LiveId" clId="{C2388921-A0B0-4978-ACB3-EF4659FDDC5E}" dt="2020-09-13T19:01:07.585" v="368" actId="2057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modSp mod">
        <pc:chgData name="Nicholas Romanidis" userId="f29e2cf6a91c20a6" providerId="LiveId" clId="{C2388921-A0B0-4978-ACB3-EF4659FDDC5E}" dt="2020-09-13T19:02:16.837" v="416" actId="2057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624C-971D-4419-842E-5AA970D53A8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6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Course Introduction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Course Introduction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Course Introduction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necacollege.ca/about/policies/academic-integrity-policy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ick.romanidis@senecacollege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8107-E04B-4A3A-AC32-4CB57CE9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Expectations – 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6DBB-B9A2-41CB-A89E-59ADB2CA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Don't fall behind.</a:t>
            </a:r>
          </a:p>
          <a:p>
            <a:r>
              <a:rPr lang="en-CA" dirty="0"/>
              <a:t>Don’t procrastinate on your assignments:</a:t>
            </a:r>
          </a:p>
          <a:p>
            <a:pPr lvl="1"/>
            <a:r>
              <a:rPr lang="en-CA" dirty="0"/>
              <a:t>Read and try to understand the current assignment.</a:t>
            </a:r>
          </a:p>
          <a:p>
            <a:pPr lvl="1"/>
            <a:r>
              <a:rPr lang="en-CA" dirty="0"/>
              <a:t>Get started on assignments as early as possible.</a:t>
            </a:r>
          </a:p>
          <a:p>
            <a:pPr lvl="1"/>
            <a:r>
              <a:rPr lang="en-CA" dirty="0"/>
              <a:t>If you’re stuck, ask for help.</a:t>
            </a:r>
          </a:p>
          <a:p>
            <a:endParaRPr lang="en-C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44D96-E84A-430C-949B-221F9618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Course Introduction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A0C6B-9AF2-4071-8340-4C2BF517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37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05C-28CD-46DD-9A1E-68F1CAD4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you’re stuck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245F-F14E-4D5E-859F-B6DD26EC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You </a:t>
            </a:r>
            <a:r>
              <a:rPr lang="en-CA" u="sng" dirty="0"/>
              <a:t>will</a:t>
            </a:r>
            <a:r>
              <a:rPr lang="en-CA" dirty="0"/>
              <a:t> encounter problems and delays while coding.  When you do, here are a few tips that may help: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If you can’t solve the problem within 20 to 30 minutes, then stop and set it aside.  Grab a coffee, take a walk, clear your mind, then come back to the problem again later.</a:t>
            </a:r>
          </a:p>
          <a:p>
            <a:pPr lvl="1"/>
            <a:r>
              <a:rPr lang="en-CA" dirty="0"/>
              <a:t>Chances are, others have seen your problem.  Search on Google, Stack Overflow and other online forums.</a:t>
            </a:r>
          </a:p>
          <a:p>
            <a:pPr lvl="1"/>
            <a:r>
              <a:rPr lang="en-CA" dirty="0"/>
              <a:t>Ask your professor or a classmate, post a question on the MS Teams channel.  Don’t thrash or attempt to ‘wrestle the problem to the ground’. Others will not think any less of you when you ask for help.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40C01-1EA2-4559-9897-9EB1775F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9F84-4E0E-473A-B4BB-12197314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85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6118-E19B-45D5-86A0-70D15424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Online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9719-3E8B-4026-AAF7-683241D8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>
            <a:normAutofit/>
          </a:bodyPr>
          <a:lstStyle/>
          <a:p>
            <a:r>
              <a:rPr lang="en-CA" dirty="0"/>
              <a:t>Each week, material will be provided in the form of links, whitepapers, and code walkthroughs.</a:t>
            </a:r>
          </a:p>
          <a:p>
            <a:r>
              <a:rPr lang="en-CA" dirty="0"/>
              <a:t>Students are expected to use these materials extensively during the semester.</a:t>
            </a:r>
          </a:p>
          <a:p>
            <a:r>
              <a:rPr lang="en-CA" dirty="0"/>
              <a:t>If you need more, the internet is a great resource.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E2322-1F27-4C68-B50A-EBB09131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C816E-0F5B-4291-8C85-E80A570C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92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A2D7-AAE9-472B-9F10-FA4CDF27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Grading Overview -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925B-2CC7-4FC2-844B-B6CE39A1F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There will be 6 tests.</a:t>
            </a:r>
          </a:p>
          <a:p>
            <a:r>
              <a:rPr lang="en-CA" dirty="0"/>
              <a:t>Your top 5 quizzes will be counted toward 50% of your final grade.</a:t>
            </a:r>
          </a:p>
          <a:p>
            <a:r>
              <a:rPr lang="en-CA" dirty="0"/>
              <a:t>Tests will be written on Fridays during weeks 3, 5, 7, 9, 11 and 13.</a:t>
            </a:r>
          </a:p>
          <a:p>
            <a:r>
              <a:rPr lang="en-CA" dirty="0"/>
              <a:t>You may begin your test starting at 12:00 PM (Eastern Time) on Friday and must complete the test by 12:00 PM on the following day.</a:t>
            </a:r>
          </a:p>
          <a:p>
            <a:r>
              <a:rPr lang="en-CA" dirty="0"/>
              <a:t>Once you start a quiz, you will be allowed a specific amount of time to complete it.</a:t>
            </a:r>
          </a:p>
          <a:p>
            <a:r>
              <a:rPr lang="en-CA" dirty="0"/>
              <a:t>Tests may include any material covered since the start of the semester however there will be a greater emphasis on the material covered more recently.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BF85B-1965-4AF0-996A-3AB7668F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162B4-7107-4F15-83E7-7B2DFCDF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06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A2D7-AAE9-472B-9F10-FA4CDF27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Grading Overview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925B-2CC7-4FC2-844B-B6CE39A1F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</a:t>
            </a:r>
          </a:p>
          <a:p>
            <a:pPr lvl="1"/>
            <a:r>
              <a:rPr lang="en-CA" dirty="0"/>
              <a:t>The project is broken into 6 assignments, worth 50% of your grade.</a:t>
            </a:r>
          </a:p>
          <a:p>
            <a:pPr lvl="1"/>
            <a:r>
              <a:rPr lang="en-CA" dirty="0"/>
              <a:t>Assignments will be posted on the course website as they become available.</a:t>
            </a:r>
          </a:p>
          <a:p>
            <a:pPr lvl="1"/>
            <a:r>
              <a:rPr lang="en-CA" dirty="0"/>
              <a:t>Assignments handed in late will receive a 50% deduction.</a:t>
            </a:r>
          </a:p>
          <a:p>
            <a:pPr lvl="1"/>
            <a:r>
              <a:rPr lang="en-CA" dirty="0"/>
              <a:t>Assignments more than seven days late will receive a mark of zero.</a:t>
            </a:r>
          </a:p>
          <a:p>
            <a:pPr lvl="1"/>
            <a:r>
              <a:rPr lang="en-US" dirty="0"/>
              <a:t>Submissions that do not meet specifications may be returned to the student for revision and resubmission.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A972C-76FB-4BE0-8340-57DB9A82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49326-CCE0-46AD-A1E1-36548C76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2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A2D7-AAE9-472B-9F10-FA4CDF27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Grading Overview – Midterm/Final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925B-2CC7-4FC2-844B-B6CE39A1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688"/>
            <a:ext cx="10515600" cy="4192839"/>
          </a:xfrm>
        </p:spPr>
        <p:txBody>
          <a:bodyPr>
            <a:normAutofit/>
          </a:bodyPr>
          <a:lstStyle/>
          <a:p>
            <a:r>
              <a:rPr lang="en-CA" dirty="0"/>
              <a:t>Midterm exam</a:t>
            </a:r>
          </a:p>
          <a:p>
            <a:pPr lvl="1"/>
            <a:r>
              <a:rPr lang="en-CA" dirty="0"/>
              <a:t>There is no midterm exam for this course.</a:t>
            </a:r>
          </a:p>
          <a:p>
            <a:r>
              <a:rPr lang="en-CA" dirty="0"/>
              <a:t>Final exam</a:t>
            </a:r>
          </a:p>
          <a:p>
            <a:pPr lvl="1"/>
            <a:r>
              <a:rPr lang="en-CA" dirty="0"/>
              <a:t>There is no final exam for this course.</a:t>
            </a:r>
          </a:p>
          <a:p>
            <a:r>
              <a:rPr lang="en-CA" dirty="0"/>
              <a:t>Grades</a:t>
            </a:r>
          </a:p>
          <a:p>
            <a:pPr lvl="1"/>
            <a:r>
              <a:rPr lang="en-CA" dirty="0"/>
              <a:t>Your grades will be posted on Blackboard.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A972C-76FB-4BE0-8340-57DB9A82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49326-CCE0-46AD-A1E1-36548C76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77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8D9C-D42F-40ED-8BE2-4663FBFB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EC81-FACB-4E75-B3BD-BDAFF49D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Project                 50%</a:t>
            </a: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Tests (Top 5)           50%</a:t>
            </a: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</a:t>
            </a: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Total                  100%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Promotion Policy: To obtain a credit in this subject, a student must:</a:t>
            </a:r>
          </a:p>
          <a:p>
            <a:pPr lvl="1"/>
            <a:r>
              <a:rPr lang="en-CA" dirty="0"/>
              <a:t>Achieve a passing grade on the overall course.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i="1" dirty="0"/>
              <a:t>For more information, please review the course addendum posted on Blackboard.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A6BFF-0377-4FA9-B3FD-BEF401CF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EEA76-2FA4-423D-AB08-C56C8184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69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E21E-A00B-4C8D-AD40-2BE30E35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F0B0-6F96-4A83-A999-3C3E220B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Please read the Academic Integrity Policy available at:</a:t>
            </a:r>
            <a:br>
              <a:rPr lang="en-CA" dirty="0"/>
            </a:br>
            <a:r>
              <a:rPr lang="en-CA" dirty="0">
                <a:hlinkClick r:id="rId2"/>
              </a:rPr>
              <a:t>www.senecacollege.ca/about/policies/academic-integrity-policy.html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Help each other by answering questions but don’t copy and paste.</a:t>
            </a:r>
          </a:p>
          <a:p>
            <a:r>
              <a:rPr lang="en-CA" dirty="0"/>
              <a:t>Never share your code with others</a:t>
            </a:r>
          </a:p>
          <a:p>
            <a:r>
              <a:rPr lang="en-CA" dirty="0"/>
              <a:t>Hands off someone else’s mouse and keyboard / screen share.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127FF-33C8-43DF-8915-15034360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Course Introduction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C3D10-BD0E-4770-9BFD-CF2079C0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83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4EDB-357E-43C5-B2CE-03DE6DF2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42D8-CCBA-472F-A801-8EE411FC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Familiarize yourself with the course website (on </a:t>
            </a:r>
            <a:r>
              <a:rPr lang="en-CA" dirty="0" err="1"/>
              <a:t>BlackBoard</a:t>
            </a:r>
            <a:r>
              <a:rPr lang="en-CA" dirty="0"/>
              <a:t>).  The website contains the professor’s contact information, important announcements, lecture notes, assignments, and your grades.</a:t>
            </a:r>
          </a:p>
          <a:p>
            <a:r>
              <a:rPr lang="en-CA" dirty="0"/>
              <a:t>Set up your development environment.  Please see the Getting Started page on Blackboard.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C1DEB-8030-4502-A8DE-94CB4820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8CD6C-FEE4-4131-B742-3CC18BB1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2C2-490E-4FFB-A62A-912FB7E7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is your Professor?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D0DC-9EA5-4D89-A954-AF715F29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Nick Romanidis</a:t>
            </a:r>
          </a:p>
          <a:p>
            <a:r>
              <a:rPr lang="en-CA" dirty="0"/>
              <a:t>School of Software Design and Data Science (SDDS)</a:t>
            </a:r>
          </a:p>
          <a:p>
            <a:r>
              <a:rPr lang="en-CA" dirty="0">
                <a:hlinkClick r:id="rId2"/>
              </a:rPr>
              <a:t>nick.romanidis@senecacollege.ca</a:t>
            </a:r>
            <a:endParaRPr lang="en-CA" dirty="0"/>
          </a:p>
          <a:p>
            <a:endParaRPr lang="en-CA" dirty="0"/>
          </a:p>
          <a:p>
            <a:r>
              <a:rPr lang="en-CA" dirty="0"/>
              <a:t>Available: Monday – Fridays, 8 AM to 4 PM</a:t>
            </a:r>
          </a:p>
          <a:p>
            <a:r>
              <a:rPr lang="en-CA" dirty="0"/>
              <a:t>Please email your professor to set up office hours.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CB05B-8098-4264-8CEC-CD61E892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Course Introduction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B6465-6A31-4258-B4BB-2E30FFBD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62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7FC2-3FBF-4206-9697-504AA0DE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Contacting Your 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97F7-3BAE-442C-9189-54CC5B74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emailing your professor, </a:t>
            </a:r>
            <a:r>
              <a:rPr lang="en-CA" u="sng" dirty="0"/>
              <a:t>you will not receive a response unless you use your Seneca College email address</a:t>
            </a:r>
            <a:r>
              <a:rPr lang="en-CA" dirty="0"/>
              <a:t>.</a:t>
            </a:r>
          </a:p>
          <a:p>
            <a:r>
              <a:rPr lang="en-CA" dirty="0"/>
              <a:t>Please include the course code and section code in the email subject line.</a:t>
            </a:r>
          </a:p>
          <a:p>
            <a:r>
              <a:rPr lang="en-CA" dirty="0"/>
              <a:t>Please allow sufficient time for a response.</a:t>
            </a:r>
          </a:p>
          <a:p>
            <a:r>
              <a:rPr lang="en-CA" dirty="0"/>
              <a:t>Consider posting to the MS Teams channel so your peers can also see your question and my answer.  I invite students to answer questions when they can.</a:t>
            </a:r>
          </a:p>
          <a:p>
            <a:r>
              <a:rPr lang="en-CA" dirty="0"/>
              <a:t>Be careful if posting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3C1D7-6B31-4609-A085-C68CBEB4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2FC4C-BA2B-44FA-AC9B-35B62D10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63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B6D7-6B8D-4D34-A07D-C99E72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Virtual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03DC-5E26-42C0-81DE-97A39677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will be held as a mixture of synchronous and asynchronous methodologies.</a:t>
            </a:r>
          </a:p>
          <a:p>
            <a:r>
              <a:rPr lang="en-US" dirty="0"/>
              <a:t>Synchronous sessions will be held in a Virtual Classroom using </a:t>
            </a:r>
            <a:r>
              <a:rPr lang="en-US"/>
              <a:t>MS Teams.</a:t>
            </a: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18045-5A55-4C95-B9AB-10BD32B6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Course Introduction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34725-0171-4F3A-9D43-8E33903B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F9CB3E-E325-4281-8D8D-C36B10305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677" y="3922044"/>
            <a:ext cx="3879700" cy="19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50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FF55-E48F-4E44-B9F4-AABC894F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Virtual Classroom Etiquette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AECBC-4A48-4668-8824-50BE40DB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Course Introduction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0B03A-6AFE-44AC-979F-95FBA7C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17EE57-2662-421F-AD43-48066126E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32" y="1825625"/>
            <a:ext cx="8917935" cy="41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8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A9BB-0D5B-42E5-92B8-335152F4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289D-EA40-45F9-A6FD-E2E86C91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teaches students to design and create server-based web applications and services using JavaScript and other widely-used and powerful tools/frameworks. 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C8A04-739A-4E98-9539-B62816A0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CF15-79AF-467F-AD09-CC4CC405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21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420B-7B44-4148-969E-FA8D273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5AE0-23F4-4461-A210-2D08B4EB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By the end of the course, you will have exposure to several key technologies:</a:t>
            </a:r>
          </a:p>
          <a:p>
            <a:pPr lvl="1"/>
            <a:r>
              <a:rPr lang="en-CA" dirty="0"/>
              <a:t>Overview of Modern JavaScript Syntax (ES6+)</a:t>
            </a:r>
          </a:p>
          <a:p>
            <a:pPr lvl="1"/>
            <a:r>
              <a:rPr lang="en-CA" dirty="0"/>
              <a:t>Git and </a:t>
            </a:r>
            <a:r>
              <a:rPr lang="en-CA" dirty="0" err="1"/>
              <a:t>Github</a:t>
            </a:r>
            <a:endParaRPr lang="en-CA" dirty="0"/>
          </a:p>
          <a:p>
            <a:pPr lvl="1"/>
            <a:r>
              <a:rPr lang="en-CA" dirty="0"/>
              <a:t>Heroku</a:t>
            </a:r>
          </a:p>
          <a:p>
            <a:pPr lvl="1"/>
            <a:r>
              <a:rPr lang="en-CA" dirty="0"/>
              <a:t>Node.js</a:t>
            </a:r>
          </a:p>
          <a:p>
            <a:pPr lvl="1"/>
            <a:r>
              <a:rPr lang="en-CA" dirty="0"/>
              <a:t>NPM</a:t>
            </a:r>
          </a:p>
          <a:p>
            <a:pPr lvl="1"/>
            <a:r>
              <a:rPr lang="en-CA" dirty="0"/>
              <a:t>Express</a:t>
            </a:r>
          </a:p>
          <a:p>
            <a:pPr lvl="1"/>
            <a:r>
              <a:rPr lang="en-CA" dirty="0"/>
              <a:t>Handlebars</a:t>
            </a:r>
          </a:p>
          <a:p>
            <a:pPr lvl="1"/>
            <a:r>
              <a:rPr lang="en-CA" dirty="0"/>
              <a:t>MongoDB</a:t>
            </a:r>
          </a:p>
          <a:p>
            <a:pPr lvl="1"/>
            <a:r>
              <a:rPr lang="en-CA" dirty="0"/>
              <a:t>Mongoose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4C586-5342-47A6-B1D5-0A8AA3F9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A4489-9DE2-4C77-8DDC-2A33B935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92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E2FA-2238-4FB4-93F7-F0569018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2E06-7BEC-4A9C-8F37-96253D97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Every week, your professor will post new lessons.</a:t>
            </a:r>
          </a:p>
          <a:p>
            <a:r>
              <a:rPr lang="en-CA" dirty="0"/>
              <a:t>You are expected to listen to, read and study the topics covered in the notes.  Make your own notes as you follow through the lessons.</a:t>
            </a:r>
          </a:p>
          <a:p>
            <a:r>
              <a:rPr lang="en-CA" dirty="0"/>
              <a:t>During class time, you are expected to ask questions if any topics are unclear.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39DA7-B940-436C-A0E0-58EF6CBB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A85A1-D3EC-4EF7-BD36-61CAA866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3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0A17-59C4-4BC6-8A36-DF672DF7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Expectations – 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E362-4539-40CC-AD13-54DFB7F4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must be able to learn a significant amount of material quickly and effectively by watching, listening, reading, doing, and helping others.</a:t>
            </a:r>
          </a:p>
          <a:p>
            <a:endParaRPr lang="en-CA" dirty="0"/>
          </a:p>
          <a:p>
            <a:r>
              <a:rPr lang="en-CA" dirty="0"/>
              <a:t>What do I expect from you?</a:t>
            </a:r>
          </a:p>
          <a:p>
            <a:pPr lvl="1"/>
            <a:r>
              <a:rPr lang="en-CA" dirty="0"/>
              <a:t>Come to and participate during the online sessions, </a:t>
            </a:r>
            <a:r>
              <a:rPr lang="en-CA" i="1" dirty="0"/>
              <a:t>if possible</a:t>
            </a:r>
            <a:r>
              <a:rPr lang="en-CA" dirty="0"/>
              <a:t>.  </a:t>
            </a:r>
          </a:p>
          <a:p>
            <a:pPr lvl="1"/>
            <a:r>
              <a:rPr lang="en-CA" dirty="0"/>
              <a:t>Participate - ask and answer questions.</a:t>
            </a:r>
          </a:p>
          <a:p>
            <a:pPr lvl="1"/>
            <a:r>
              <a:rPr lang="en-CA" dirty="0"/>
              <a:t>Be organized.</a:t>
            </a:r>
          </a:p>
          <a:p>
            <a:pPr lvl="1"/>
            <a:r>
              <a:rPr lang="en-CA" dirty="0"/>
              <a:t>Be prepared for class:</a:t>
            </a:r>
          </a:p>
          <a:p>
            <a:pPr lvl="2"/>
            <a:r>
              <a:rPr lang="en-CA" dirty="0"/>
              <a:t>Read the class notes and links.  They are provided ahead of the class.</a:t>
            </a:r>
          </a:p>
          <a:p>
            <a:pPr lvl="2"/>
            <a:r>
              <a:rPr lang="en-CA" dirty="0"/>
              <a:t>Make your own notes, including any questions that you may have.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7FBC-BB32-4CAF-B14F-1DD99E3D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</p:spPr>
        <p:txBody>
          <a:bodyPr/>
          <a:lstStyle/>
          <a:p>
            <a:r>
              <a:rPr lang="en-US"/>
              <a:t>WEB322 - Course Introduction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F40D6-5C18-45E4-ACB8-A3121D29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</p:spPr>
        <p:txBody>
          <a:bodyPr/>
          <a:lstStyle/>
          <a:p>
            <a:fld id="{8EA89E5F-593A-478B-8992-236FB4D0359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534415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682</TotalTime>
  <Words>1058</Words>
  <Application>Microsoft Office PowerPoint</Application>
  <PresentationFormat>Widescreen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Seneca College Theme</vt:lpstr>
      <vt:lpstr>WEB 322 WEB PROGRAMMING TOOLS AND FRAMEWORKS </vt:lpstr>
      <vt:lpstr>Who is your Professor?</vt:lpstr>
      <vt:lpstr>Contacting Your Professor</vt:lpstr>
      <vt:lpstr>Virtual Classroom</vt:lpstr>
      <vt:lpstr>Virtual Classroom Etiquette</vt:lpstr>
      <vt:lpstr>Course Overview</vt:lpstr>
      <vt:lpstr>Course Overview</vt:lpstr>
      <vt:lpstr>Course Notes</vt:lpstr>
      <vt:lpstr>Expectations – Do’s</vt:lpstr>
      <vt:lpstr>Expectations – Don’ts</vt:lpstr>
      <vt:lpstr>If you’re stuck</vt:lpstr>
      <vt:lpstr>Online References</vt:lpstr>
      <vt:lpstr>Grading Overview - Tests</vt:lpstr>
      <vt:lpstr>Grading Overview - Project</vt:lpstr>
      <vt:lpstr>Grading Overview – Midterm/Final Exam</vt:lpstr>
      <vt:lpstr>Evaluation</vt:lpstr>
      <vt:lpstr>Academic Integrity</vt:lpstr>
      <vt:lpstr>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2021-01-06T20:57:32Z</dcterms:modified>
</cp:coreProperties>
</file>