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7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D061-4589-4AE5-AF04-93583BE5D4C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2BCF-263D-4541-9C22-2D426802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888/notebooks/Desktop/shreyas/Upgrad/Case_study-1/LendingClubCaseStudy_v4.ipynb#Higher-grades-(%3EC)-are-likely-to-have-more-number-of-charge-off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/>
          <a:lstStyle/>
          <a:p>
            <a:r>
              <a:rPr lang="en-US" dirty="0" smtClean="0"/>
              <a:t>09-Feb-2020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Varsha</a:t>
            </a:r>
            <a:r>
              <a:rPr lang="en-US" sz="1600" b="1" dirty="0" smtClean="0"/>
              <a:t> R</a:t>
            </a:r>
            <a:r>
              <a:rPr lang="en-US" sz="1600" b="1" smtClean="0"/>
              <a:t>, Shreyas P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2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Problem statement: </a:t>
            </a:r>
          </a:p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understand the </a:t>
            </a:r>
            <a:r>
              <a:rPr lang="en-US" sz="1800" b="1" dirty="0"/>
              <a:t>driving factors (or driver variables) </a:t>
            </a:r>
            <a:r>
              <a:rPr lang="en-US" sz="1800" dirty="0"/>
              <a:t>behind loan default, i.e. the variables which are strong indicators of </a:t>
            </a:r>
            <a:r>
              <a:rPr lang="en-US" sz="1800" dirty="0" smtClean="0"/>
              <a:t>default</a:t>
            </a:r>
            <a:r>
              <a:rPr lang="en-US" sz="1800" dirty="0"/>
              <a:t> </a:t>
            </a:r>
            <a:r>
              <a:rPr lang="en-US" sz="1800" dirty="0" smtClean="0"/>
              <a:t>which would help in better management of company portfolio and risk assessment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600" b="1" dirty="0" smtClean="0"/>
              <a:t>Analysis approach:</a:t>
            </a:r>
          </a:p>
          <a:p>
            <a:pPr marL="0" indent="0">
              <a:buNone/>
            </a:pPr>
            <a:r>
              <a:rPr lang="en-US" sz="1800" dirty="0" smtClean="0"/>
              <a:t>We carried out our analysis using the following approach: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Initial data understanding: Go through the data and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get an understanding of the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level of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identifying categorical and numerical values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distinct values present in the categorical columns and the range of values in the numerical variables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Data cleaning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Removing columns with &gt;50% of null values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Removing columns which have information about customer behavior and which are irrelevant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Removing highly correlated columns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Standardizing the values of columns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Creating box plots to remove the outliers in numerical columns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81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304800"/>
            <a:ext cx="8229600" cy="48307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300" dirty="0"/>
          </a:p>
          <a:p>
            <a:pPr marL="514350" indent="-514350">
              <a:buFont typeface="+mj-lt"/>
              <a:buAutoNum type="arabicPeriod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err="1" smtClean="0"/>
              <a:t>Univariate</a:t>
            </a:r>
            <a:r>
              <a:rPr lang="en-US" sz="1500" dirty="0" smtClean="0"/>
              <a:t> analysis  for unordered categorical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Creating log frequency rank plots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  <a:p>
            <a:pPr marL="514350" indent="-514350">
              <a:buFont typeface="+mj-lt"/>
              <a:buAutoNum type="arabicPeriod"/>
            </a:pPr>
            <a:endParaRPr lang="en-US" sz="1500" dirty="0" smtClean="0"/>
          </a:p>
          <a:p>
            <a:pPr>
              <a:buFont typeface="Wingdings" pitchFamily="2" charset="2"/>
              <a:buChar char="Ø"/>
            </a:pPr>
            <a:r>
              <a:rPr lang="en-US" sz="1500" dirty="0" err="1" smtClean="0"/>
              <a:t>Univariate</a:t>
            </a:r>
            <a:r>
              <a:rPr lang="en-US" sz="1500" dirty="0" smtClean="0"/>
              <a:t> analysis  for ordered categorical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Creating bar plots  across variable – one bar plot for charged off members and the other one for fully paid members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Creating histograms by considering bins for numerical variables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/>
          </a:p>
          <a:p>
            <a:pPr>
              <a:buFont typeface="Wingdings" pitchFamily="2" charset="2"/>
              <a:buChar char="Ø"/>
            </a:pPr>
            <a:r>
              <a:rPr lang="en-US" sz="1500" dirty="0" smtClean="0"/>
              <a:t>Bivariate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Creating bar plots by plotting 2 variables against each other and also creating labels for </a:t>
            </a:r>
            <a:r>
              <a:rPr lang="en-US" sz="1500" dirty="0" err="1" smtClean="0"/>
              <a:t>chaarge</a:t>
            </a:r>
            <a:r>
              <a:rPr lang="en-US" sz="1500" dirty="0" smtClean="0"/>
              <a:t> offs and fully paid for </a:t>
            </a:r>
            <a:r>
              <a:rPr lang="en-US" sz="1500" dirty="0" err="1" smtClean="0"/>
              <a:t>comarison</a:t>
            </a:r>
            <a:endParaRPr lang="en-US" sz="1500" dirty="0" smtClean="0"/>
          </a:p>
          <a:p>
            <a:pPr marL="457200" lvl="1" indent="0">
              <a:buNone/>
            </a:pPr>
            <a:endParaRPr lang="en-US" sz="1300" dirty="0" smtClean="0"/>
          </a:p>
          <a:p>
            <a:pPr marL="457200" lvl="1" indent="0">
              <a:buNone/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40831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Results</a:t>
            </a:r>
          </a:p>
          <a:p>
            <a:r>
              <a:rPr lang="en-US" sz="1800" b="1" dirty="0" err="1" smtClean="0"/>
              <a:t>Univariate</a:t>
            </a:r>
            <a:r>
              <a:rPr lang="en-US" sz="1800" b="1" dirty="0" smtClean="0"/>
              <a:t> analysis on unordered categorical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 smtClean="0"/>
              <a:t>Based on the log frequency rank plot for loan purpose and state, it  doesn’t give us clear insights on whether charge offs would happen or not </a:t>
            </a:r>
          </a:p>
          <a:p>
            <a:endParaRPr lang="en-US" sz="1500" dirty="0"/>
          </a:p>
          <a:p>
            <a:r>
              <a:rPr lang="en-US" sz="1800" b="1" dirty="0" err="1" smtClean="0"/>
              <a:t>Univariate</a:t>
            </a:r>
            <a:r>
              <a:rPr lang="en-US" sz="1800" b="1" dirty="0" smtClean="0"/>
              <a:t> analysis on ordered categorical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500" dirty="0"/>
              <a:t>Except for </a:t>
            </a:r>
            <a:r>
              <a:rPr lang="en-US" sz="1500" dirty="0" err="1"/>
              <a:t>corrrelation</a:t>
            </a:r>
            <a:r>
              <a:rPr lang="en-US" sz="1500" dirty="0"/>
              <a:t> between funded amount </a:t>
            </a:r>
            <a:r>
              <a:rPr lang="en-US" sz="1500" dirty="0" err="1"/>
              <a:t>inv</a:t>
            </a:r>
            <a:r>
              <a:rPr lang="en-US" sz="1500" dirty="0"/>
              <a:t> and installment, </a:t>
            </a:r>
            <a:r>
              <a:rPr lang="en-US" sz="1500" dirty="0" err="1"/>
              <a:t>pub_rec</a:t>
            </a:r>
            <a:r>
              <a:rPr lang="en-US" sz="1500" dirty="0"/>
              <a:t> and </a:t>
            </a:r>
            <a:r>
              <a:rPr lang="en-US" sz="1500" dirty="0" err="1"/>
              <a:t>pub_rec_bankrutcies</a:t>
            </a:r>
            <a:r>
              <a:rPr lang="en-US" sz="1500" dirty="0"/>
              <a:t>, no significant positive or negative correlation found between other </a:t>
            </a:r>
            <a:r>
              <a:rPr lang="en-US" sz="1500" dirty="0" smtClean="0"/>
              <a:t>variables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234112" cy="360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37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/>
              <a:t>Univariate</a:t>
            </a:r>
            <a:r>
              <a:rPr lang="en-US" sz="1800" b="1" dirty="0" smtClean="0"/>
              <a:t> analysis on ordered categorical variables</a:t>
            </a:r>
          </a:p>
          <a:p>
            <a:endParaRPr lang="en-US" sz="1500" dirty="0" smtClean="0"/>
          </a:p>
          <a:p>
            <a:r>
              <a:rPr lang="en-US" sz="1500" dirty="0" smtClean="0"/>
              <a:t>Income distribution: T</a:t>
            </a:r>
            <a:r>
              <a:rPr lang="en-US" sz="1500" i="1" dirty="0"/>
              <a:t>he probability of defaulters in </a:t>
            </a:r>
            <a:r>
              <a:rPr lang="en-US" sz="1500" i="1" dirty="0" smtClean="0"/>
              <a:t>lower </a:t>
            </a:r>
            <a:r>
              <a:rPr lang="en-US" sz="1500" i="1" dirty="0"/>
              <a:t>income range (&lt;50K) is </a:t>
            </a:r>
            <a:r>
              <a:rPr lang="en-US" sz="1500" i="1" dirty="0" smtClean="0"/>
              <a:t>higher</a:t>
            </a:r>
          </a:p>
          <a:p>
            <a:endParaRPr lang="en-US" sz="1500" i="1" dirty="0"/>
          </a:p>
          <a:p>
            <a:endParaRPr lang="en-US" sz="1500" i="1" dirty="0" smtClean="0"/>
          </a:p>
          <a:p>
            <a:endParaRPr lang="en-US" sz="1500" i="1" dirty="0"/>
          </a:p>
          <a:p>
            <a:endParaRPr lang="en-US" sz="1500" i="1" dirty="0" smtClean="0"/>
          </a:p>
          <a:p>
            <a:endParaRPr lang="en-US" sz="1500" i="1" dirty="0"/>
          </a:p>
          <a:p>
            <a:endParaRPr lang="en-US" sz="1500" i="1" dirty="0" smtClean="0"/>
          </a:p>
          <a:p>
            <a:endParaRPr lang="en-US" sz="1500" i="1" dirty="0"/>
          </a:p>
          <a:p>
            <a:endParaRPr lang="en-US" sz="1500" i="1" dirty="0" smtClean="0"/>
          </a:p>
          <a:p>
            <a:r>
              <a:rPr lang="en-US" sz="1500" i="1" dirty="0" smtClean="0"/>
              <a:t>Interest rate:  </a:t>
            </a:r>
            <a:r>
              <a:rPr lang="en-US" sz="1500" dirty="0"/>
              <a:t>For lower interest rates, loans are more likely to be fully paid whereas higher interest rates (&gt;15%) saw higher number of </a:t>
            </a:r>
            <a:r>
              <a:rPr lang="en-US" sz="1500" dirty="0" smtClean="0"/>
              <a:t>defaulters</a:t>
            </a:r>
          </a:p>
          <a:p>
            <a:endParaRPr lang="en-US" sz="1500" dirty="0"/>
          </a:p>
          <a:p>
            <a:endParaRPr lang="en-US" sz="1500" i="1" dirty="0" smtClean="0"/>
          </a:p>
          <a:p>
            <a:endParaRPr lang="en-US" sz="1500" i="1" dirty="0"/>
          </a:p>
          <a:p>
            <a:endParaRPr lang="en-US" sz="1800" b="1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7745"/>
            <a:ext cx="67056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3962400"/>
            <a:ext cx="7391400" cy="196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47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1500" b="1" dirty="0" smtClean="0"/>
              <a:t>Employment length distribution: </a:t>
            </a:r>
            <a:r>
              <a:rPr lang="en-US" sz="1500" dirty="0" smtClean="0"/>
              <a:t>T</a:t>
            </a:r>
            <a:r>
              <a:rPr lang="en-US" sz="1500" dirty="0"/>
              <a:t>he number of </a:t>
            </a:r>
            <a:r>
              <a:rPr lang="en-US" sz="1500" dirty="0" smtClean="0"/>
              <a:t>employment </a:t>
            </a:r>
            <a:r>
              <a:rPr lang="en-US" sz="1500" dirty="0"/>
              <a:t>years do not differ much for fully paid and </a:t>
            </a:r>
            <a:r>
              <a:rPr lang="en-US" sz="1500" dirty="0" smtClean="0"/>
              <a:t>defaulters. </a:t>
            </a:r>
            <a:r>
              <a:rPr lang="en-US" sz="1500" dirty="0"/>
              <a:t>Max probability of defaulters are seen in 10+ years of experience and deep diving into loan purpose among these members, it was observed that small business have a slightly higher probability of </a:t>
            </a:r>
            <a:r>
              <a:rPr lang="en-US" sz="1500" dirty="0" smtClean="0"/>
              <a:t>defaulting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600" b="1" i="1" dirty="0"/>
          </a:p>
          <a:p>
            <a:endParaRPr lang="en-US" sz="1500" dirty="0"/>
          </a:p>
          <a:p>
            <a:endParaRPr lang="en-US" sz="1500" i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1600201"/>
            <a:ext cx="7916574" cy="40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sz="1500" b="1" dirty="0" smtClean="0"/>
          </a:p>
          <a:p>
            <a:r>
              <a:rPr lang="en-US" sz="1500" b="1" dirty="0" smtClean="0"/>
              <a:t>Credit line distribution among members having 10+ years of employment and have </a:t>
            </a:r>
            <a:r>
              <a:rPr lang="en-US" sz="1600" b="1" dirty="0"/>
              <a:t>debt </a:t>
            </a:r>
            <a:r>
              <a:rPr lang="en-US" sz="1600" b="1" dirty="0" smtClean="0"/>
              <a:t>consolidation as loan purpose:  </a:t>
            </a:r>
            <a:r>
              <a:rPr lang="en-US" sz="1500" dirty="0" smtClean="0"/>
              <a:t>Me</a:t>
            </a:r>
            <a:r>
              <a:rPr lang="en-US" sz="1500" dirty="0" smtClean="0"/>
              <a:t>mbers </a:t>
            </a:r>
            <a:r>
              <a:rPr lang="en-US" sz="1500" dirty="0"/>
              <a:t>having 10+ years of </a:t>
            </a:r>
            <a:r>
              <a:rPr lang="en-US" sz="1500" dirty="0" err="1"/>
              <a:t>emp</a:t>
            </a:r>
            <a:r>
              <a:rPr lang="en-US" sz="1500" dirty="0"/>
              <a:t> length who have taken the loan for debt consolidation and having higher credit lines are more likely to get a charge off</a:t>
            </a:r>
          </a:p>
          <a:p>
            <a:endParaRPr lang="en-US" sz="1500" b="1" dirty="0"/>
          </a:p>
          <a:p>
            <a:endParaRPr lang="en-US" sz="1500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endParaRPr lang="en-US" sz="1500" b="1" dirty="0"/>
          </a:p>
          <a:p>
            <a:endParaRPr lang="en-US" sz="1500" b="1" dirty="0" smtClean="0"/>
          </a:p>
          <a:p>
            <a:r>
              <a:rPr lang="en-US" sz="1500" b="1" dirty="0" smtClean="0"/>
              <a:t>Grade distribution: </a:t>
            </a:r>
            <a:r>
              <a:rPr lang="en-US" sz="1500" dirty="0" smtClean="0"/>
              <a:t>H</a:t>
            </a:r>
            <a:r>
              <a:rPr lang="en-US" sz="1500" dirty="0"/>
              <a:t>igher grades (&gt;C) are likely to have more number of charge offs</a:t>
            </a:r>
            <a:r>
              <a:rPr lang="en-US" sz="1500" dirty="0">
                <a:hlinkClick r:id="rId2"/>
              </a:rPr>
              <a:t>¶</a:t>
            </a:r>
            <a:endParaRPr lang="en-US" sz="1500" dirty="0"/>
          </a:p>
          <a:p>
            <a:endParaRPr lang="en-US" sz="1500" b="1" dirty="0"/>
          </a:p>
          <a:p>
            <a:endParaRPr lang="en-US" sz="1500" b="1" dirty="0" smtClean="0"/>
          </a:p>
          <a:p>
            <a:endParaRPr lang="en-US" sz="1500" b="1" dirty="0"/>
          </a:p>
          <a:p>
            <a:r>
              <a:rPr lang="en-US" sz="1500" b="1" dirty="0" smtClean="0"/>
              <a:t>Loan grade distribution: </a:t>
            </a:r>
            <a:r>
              <a:rPr lang="en-US" sz="1500" dirty="0" smtClean="0"/>
              <a:t> H</a:t>
            </a:r>
            <a:r>
              <a:rPr lang="en-US" sz="1500" dirty="0"/>
              <a:t>igher grades (&gt;C) are likely to have more number of charge offs</a:t>
            </a:r>
          </a:p>
          <a:p>
            <a:endParaRPr lang="en-US" sz="1500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4572000"/>
            <a:ext cx="8458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00200"/>
            <a:ext cx="84391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37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Bivariate analysis</a:t>
            </a:r>
          </a:p>
          <a:p>
            <a:r>
              <a:rPr lang="en-US" sz="1500" b="1" dirty="0" smtClean="0"/>
              <a:t>Funded amount  across months </a:t>
            </a:r>
            <a:r>
              <a:rPr lang="en-US" sz="1500" dirty="0" smtClean="0"/>
              <a:t>– box plot comparison between charged off and fully paid members</a:t>
            </a:r>
            <a:endParaRPr lang="en-US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31739" cy="345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2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9889"/>
            <a:ext cx="8229600" cy="37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838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Funded amount  across purpose during </a:t>
            </a:r>
            <a:r>
              <a:rPr lang="en-US" b="1" dirty="0" err="1" smtClean="0"/>
              <a:t>december</a:t>
            </a:r>
            <a:r>
              <a:rPr lang="en-US" b="1" dirty="0" smtClean="0"/>
              <a:t> month</a:t>
            </a:r>
            <a:r>
              <a:rPr lang="en-US" dirty="0" smtClean="0"/>
              <a:t>– box plot comparison between charged off and fully paid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5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345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Lending club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p</dc:creator>
  <cp:lastModifiedBy>shreyas p</cp:lastModifiedBy>
  <cp:revision>10</cp:revision>
  <dcterms:created xsi:type="dcterms:W3CDTF">2022-02-09T16:47:17Z</dcterms:created>
  <dcterms:modified xsi:type="dcterms:W3CDTF">2022-02-09T18:30:13Z</dcterms:modified>
</cp:coreProperties>
</file>