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2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0025" y="1047750"/>
            <a:ext cx="1378585" cy="19869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cs typeface="+mn-lt"/>
                <a:sym typeface="+mn-ea"/>
              </a:rPr>
              <a:t>Inside index there are 100 documents</a:t>
            </a:r>
            <a:endParaRPr lang="en-US">
              <a:cs typeface="+mn-lt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613660" y="579120"/>
            <a:ext cx="171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cs typeface="+mn-lt"/>
              </a:rPr>
              <a:t>Vehicles (Index)</a:t>
            </a:r>
            <a:endParaRPr lang="" altLang="en-US"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6480" y="2176145"/>
            <a:ext cx="933450" cy="892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1</a:t>
            </a:r>
            <a:endParaRPr lang="" altLang="en-US"/>
          </a:p>
          <a:p>
            <a:pPr algn="ctr"/>
            <a:r>
              <a:rPr lang="" altLang="en-US"/>
              <a:t>51-100</a:t>
            </a:r>
            <a:endParaRPr lang="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4920615" y="579120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cs typeface="+mn-lt"/>
              </a:rPr>
              <a:t>Shards</a:t>
            </a:r>
            <a:endParaRPr lang="" altLang="en-US">
              <a:cs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6480" y="1082040"/>
            <a:ext cx="933450" cy="892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0</a:t>
            </a:r>
            <a:endParaRPr lang="" altLang="en-US"/>
          </a:p>
          <a:p>
            <a:pPr algn="ctr"/>
            <a:r>
              <a:rPr lang="" altLang="en-US"/>
              <a:t>1-50</a:t>
            </a:r>
            <a:endParaRPr lang="" altLang="en-US"/>
          </a:p>
        </p:txBody>
      </p:sp>
      <p:sp>
        <p:nvSpPr>
          <p:cNvPr id="11" name="Rectangle 10"/>
          <p:cNvSpPr/>
          <p:nvPr/>
        </p:nvSpPr>
        <p:spPr>
          <a:xfrm>
            <a:off x="2740025" y="3639820"/>
            <a:ext cx="1294765" cy="140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11345" y="3639820"/>
            <a:ext cx="1294765" cy="140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3033395" y="319468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cs typeface="+mn-lt"/>
              </a:rPr>
              <a:t>Node1</a:t>
            </a:r>
            <a:endParaRPr lang="" altLang="en-US">
              <a:cs typeface="+mn-lt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4655820" y="319468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cs typeface="+mn-lt"/>
              </a:rPr>
              <a:t>Node</a:t>
            </a:r>
            <a:r>
              <a:rPr lang="" altLang="en-US">
                <a:cs typeface="+mn-lt"/>
              </a:rPr>
              <a:t>2</a:t>
            </a:r>
            <a:endParaRPr lang="en-US" altLang="en-US">
              <a:cs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5820" y="3806190"/>
            <a:ext cx="74549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P0</a:t>
            </a:r>
            <a:endParaRPr lang="" altLang="en-US"/>
          </a:p>
        </p:txBody>
      </p:sp>
      <p:sp>
        <p:nvSpPr>
          <p:cNvPr id="17" name="Rectangle 16"/>
          <p:cNvSpPr/>
          <p:nvPr/>
        </p:nvSpPr>
        <p:spPr>
          <a:xfrm>
            <a:off x="3014345" y="3806190"/>
            <a:ext cx="74549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</a:t>
            </a:r>
            <a:r>
              <a:rPr lang="" altLang="en-US"/>
              <a:t>1</a:t>
            </a:r>
            <a:endParaRPr lang="" altLang="en-US"/>
          </a:p>
        </p:txBody>
      </p:sp>
      <p:sp>
        <p:nvSpPr>
          <p:cNvPr id="18" name="Rectangle 17"/>
          <p:cNvSpPr/>
          <p:nvPr/>
        </p:nvSpPr>
        <p:spPr>
          <a:xfrm>
            <a:off x="4655820" y="4460240"/>
            <a:ext cx="74549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R1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3014345" y="4460240"/>
            <a:ext cx="74549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</a:t>
            </a:r>
            <a:r>
              <a:rPr lang="" altLang="en-US"/>
              <a:t>0</a:t>
            </a:r>
            <a:endParaRPr lang="" altLang="en-US"/>
          </a:p>
        </p:txBody>
      </p:sp>
      <p:sp>
        <p:nvSpPr>
          <p:cNvPr id="20" name="Text Box 19"/>
          <p:cNvSpPr txBox="true"/>
          <p:nvPr/>
        </p:nvSpPr>
        <p:spPr>
          <a:xfrm>
            <a:off x="6226175" y="3759200"/>
            <a:ext cx="1838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/>
              <a:t>P - Primary Shards</a:t>
            </a:r>
            <a:endParaRPr lang="" altLang="en-US" sz="1600"/>
          </a:p>
          <a:p>
            <a:r>
              <a:rPr lang="" altLang="en-US" sz="1600"/>
              <a:t>R - Replica Shards</a:t>
            </a:r>
            <a:endParaRPr lang="" altLang="en-US" sz="1600"/>
          </a:p>
        </p:txBody>
      </p:sp>
      <p:sp>
        <p:nvSpPr>
          <p:cNvPr id="21" name="Can 20"/>
          <p:cNvSpPr/>
          <p:nvPr/>
        </p:nvSpPr>
        <p:spPr>
          <a:xfrm>
            <a:off x="6464300" y="1116965"/>
            <a:ext cx="683260" cy="82359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R0</a:t>
            </a:r>
            <a:endParaRPr lang="" alt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6025515" y="579120"/>
            <a:ext cx="1560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cs typeface="+mn-lt"/>
              </a:rPr>
              <a:t>Replica Shards</a:t>
            </a:r>
            <a:endParaRPr lang="" altLang="en-US">
              <a:cs typeface="+mn-lt"/>
            </a:endParaRPr>
          </a:p>
        </p:txBody>
      </p:sp>
      <p:cxnSp>
        <p:nvCxnSpPr>
          <p:cNvPr id="23" name="Straight Connector 22"/>
          <p:cNvCxnSpPr>
            <a:stCxn id="4" idx="3"/>
            <a:endCxn id="10" idx="1"/>
          </p:cNvCxnSpPr>
          <p:nvPr/>
        </p:nvCxnSpPr>
        <p:spPr>
          <a:xfrm flipV="true">
            <a:off x="4118610" y="1528445"/>
            <a:ext cx="737870" cy="51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8" idx="1"/>
          </p:cNvCxnSpPr>
          <p:nvPr/>
        </p:nvCxnSpPr>
        <p:spPr>
          <a:xfrm>
            <a:off x="4118610" y="2041525"/>
            <a:ext cx="737870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3"/>
            <a:endCxn id="21" idx="2"/>
          </p:cNvCxnSpPr>
          <p:nvPr/>
        </p:nvCxnSpPr>
        <p:spPr>
          <a:xfrm>
            <a:off x="5789930" y="1528445"/>
            <a:ext cx="67437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6464300" y="2211705"/>
            <a:ext cx="683260" cy="82359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R1</a:t>
            </a:r>
            <a:endParaRPr lang="" altLang="en-US"/>
          </a:p>
        </p:txBody>
      </p:sp>
      <p:cxnSp>
        <p:nvCxnSpPr>
          <p:cNvPr id="28" name="Straight Connector 27"/>
          <p:cNvCxnSpPr>
            <a:stCxn id="8" idx="3"/>
            <a:endCxn id="27" idx="2"/>
          </p:cNvCxnSpPr>
          <p:nvPr/>
        </p:nvCxnSpPr>
        <p:spPr>
          <a:xfrm>
            <a:off x="5789930" y="2622550"/>
            <a:ext cx="6743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6226175" y="4373880"/>
            <a:ext cx="4777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600" b="1">
                <a:cs typeface="+mn-lt"/>
              </a:rPr>
              <a:t>Shards</a:t>
            </a:r>
            <a:r>
              <a:rPr lang="en-US" altLang="en-US" sz="1600">
                <a:cs typeface="+mn-lt"/>
              </a:rPr>
              <a:t> - is the exact copy of the Primary Shard</a:t>
            </a:r>
            <a:endParaRPr lang="en-US" altLang="en-US" sz="1600">
              <a:cs typeface="+mn-lt"/>
            </a:endParaRPr>
          </a:p>
          <a:p>
            <a:pPr algn="l"/>
            <a:r>
              <a:rPr lang="en-US" altLang="en-US" sz="1600" b="1">
                <a:cs typeface="+mn-lt"/>
                <a:sym typeface="+mn-ea"/>
              </a:rPr>
              <a:t>Replica Shards</a:t>
            </a:r>
            <a:r>
              <a:rPr lang="en-US" altLang="en-US" sz="1600">
                <a:cs typeface="+mn-lt"/>
                <a:sym typeface="+mn-ea"/>
              </a:rPr>
              <a:t> - is the exact copy of the Primary Shard</a:t>
            </a:r>
            <a:endParaRPr lang="en-US" altLang="en-US" sz="1600">
              <a:cs typeface="+mn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92755" y="5727065"/>
            <a:ext cx="833120" cy="862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Client</a:t>
            </a:r>
            <a:endParaRPr lang="" altLang="en-US" sz="1200"/>
          </a:p>
        </p:txBody>
      </p:sp>
      <p:cxnSp>
        <p:nvCxnSpPr>
          <p:cNvPr id="34" name="Straight Arrow Connector 33"/>
          <p:cNvCxnSpPr/>
          <p:nvPr/>
        </p:nvCxnSpPr>
        <p:spPr>
          <a:xfrm flipV="true">
            <a:off x="3689985" y="5045075"/>
            <a:ext cx="1355090" cy="8083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1"/>
            <a:endCxn id="17" idx="3"/>
          </p:cNvCxnSpPr>
          <p:nvPr/>
        </p:nvCxnSpPr>
        <p:spPr>
          <a:xfrm flipH="true" flipV="true">
            <a:off x="3759835" y="4011930"/>
            <a:ext cx="651510" cy="3308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18" idx="1"/>
          </p:cNvCxnSpPr>
          <p:nvPr/>
        </p:nvCxnSpPr>
        <p:spPr>
          <a:xfrm>
            <a:off x="3387090" y="4217670"/>
            <a:ext cx="1268730" cy="4483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true"/>
          <p:nvPr/>
        </p:nvSpPr>
        <p:spPr>
          <a:xfrm rot="19680000">
            <a:off x="4074160" y="5494655"/>
            <a:ext cx="5873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/>
              <a:t>Index</a:t>
            </a:r>
            <a:endParaRPr lang="" altLang="en-US" sz="1400"/>
          </a:p>
        </p:txBody>
      </p:sp>
      <p:sp>
        <p:nvSpPr>
          <p:cNvPr id="39" name="Text Box 38"/>
          <p:cNvSpPr txBox="true"/>
          <p:nvPr/>
        </p:nvSpPr>
        <p:spPr>
          <a:xfrm>
            <a:off x="5904865" y="5293360"/>
            <a:ext cx="42125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Note: </a:t>
            </a:r>
            <a:endParaRPr lang="" altLang="en-US" sz="14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" altLang="en-US" sz="1400"/>
              <a:t>Index and Delete process goes to the Primary Shards First then replicate it in the Replica Shards.  </a:t>
            </a:r>
            <a:endParaRPr lang="" altLang="en-US" sz="14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" altLang="en-US" sz="1400"/>
              <a:t>Get process use round robin method</a:t>
            </a:r>
            <a:endParaRPr lang="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407920" y="1029970"/>
            <a:ext cx="1575435" cy="163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2030730" y="458470"/>
            <a:ext cx="245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cs typeface="+mn-lt"/>
              </a:rPr>
              <a:t>Shards</a:t>
            </a:r>
            <a:r>
              <a:rPr lang="" altLang="en-US">
                <a:cs typeface="+mn-lt"/>
              </a:rPr>
              <a:t> (Lucene Indexes)</a:t>
            </a:r>
            <a:endParaRPr lang="" altLang="en-US">
              <a:cs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2855" y="1189990"/>
            <a:ext cx="230505" cy="133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7505" y="1190625"/>
            <a:ext cx="230505" cy="133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1520" y="1189990"/>
            <a:ext cx="230505" cy="133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46170" y="1190625"/>
            <a:ext cx="230505" cy="133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4486910" y="112395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cs typeface="+mn-lt"/>
              </a:rPr>
              <a:t>Segments (Inverted Index)</a:t>
            </a:r>
            <a:endParaRPr lang="" altLang="en-US">
              <a:cs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true">
            <a:off x="3876675" y="1492250"/>
            <a:ext cx="1662430" cy="3562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4486910" y="2063750"/>
            <a:ext cx="321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Indexing - is the slowest process.</a:t>
            </a:r>
            <a:endParaRPr lang="" altLang="en-US"/>
          </a:p>
        </p:txBody>
      </p:sp>
      <p:sp>
        <p:nvSpPr>
          <p:cNvPr id="13" name="Horizontal Scroll 12"/>
          <p:cNvSpPr/>
          <p:nvPr/>
        </p:nvSpPr>
        <p:spPr>
          <a:xfrm>
            <a:off x="2150745" y="4211955"/>
            <a:ext cx="1505585" cy="122428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Document</a:t>
            </a:r>
            <a:endParaRPr lang="" altLang="en-US"/>
          </a:p>
        </p:txBody>
      </p:sp>
      <p:sp>
        <p:nvSpPr>
          <p:cNvPr id="14" name="Flowchart: Document 13"/>
          <p:cNvSpPr/>
          <p:nvPr/>
        </p:nvSpPr>
        <p:spPr>
          <a:xfrm>
            <a:off x="4606925" y="4272280"/>
            <a:ext cx="1614170" cy="110363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Elasticsearch</a:t>
            </a:r>
            <a:endParaRPr lang="" alt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6572885" y="50076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Analysis</a:t>
            </a:r>
            <a:endParaRPr lang="" alt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63010" y="4773295"/>
            <a:ext cx="70231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05880" y="4773295"/>
            <a:ext cx="86931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>
            <a:off x="1493520" y="3097530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cs typeface="+mn-lt"/>
              </a:rPr>
              <a:t>Immutable </a:t>
            </a:r>
            <a:r>
              <a:rPr lang="en-US" altLang="en-US">
                <a:cs typeface="+mn-lt"/>
              </a:rPr>
              <a:t>Inverted Index</a:t>
            </a:r>
            <a:endParaRPr lang="en-US" altLang="en-US">
              <a:cs typeface="+mn-lt"/>
            </a:endParaRPr>
          </a:p>
        </p:txBody>
      </p:sp>
      <p:cxnSp>
        <p:nvCxnSpPr>
          <p:cNvPr id="23" name="Straight Arrow Connector 22"/>
          <p:cNvCxnSpPr>
            <a:stCxn id="5" idx="2"/>
          </p:cNvCxnSpPr>
          <p:nvPr/>
        </p:nvCxnSpPr>
        <p:spPr>
          <a:xfrm>
            <a:off x="2638425" y="2524125"/>
            <a:ext cx="0" cy="5734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377180" y="2866390"/>
            <a:ext cx="1814830" cy="532130"/>
            <a:chOff x="6729" y="4403"/>
            <a:chExt cx="2858" cy="838"/>
          </a:xfrm>
        </p:grpSpPr>
        <p:sp>
          <p:nvSpPr>
            <p:cNvPr id="24" name="Flowchart: Terminator 23"/>
            <p:cNvSpPr/>
            <p:nvPr/>
          </p:nvSpPr>
          <p:spPr>
            <a:xfrm>
              <a:off x="6729" y="4403"/>
              <a:ext cx="2859" cy="838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21" y="4645"/>
              <a:ext cx="347" cy="3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676" y="4661"/>
              <a:ext cx="347" cy="3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163" y="4624"/>
              <a:ext cx="347" cy="3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618" y="4640"/>
              <a:ext cx="347" cy="3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0" name="Text Box 29"/>
          <p:cNvSpPr txBox="true"/>
          <p:nvPr/>
        </p:nvSpPr>
        <p:spPr>
          <a:xfrm>
            <a:off x="9058275" y="3261360"/>
            <a:ext cx="152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Inverted Index</a:t>
            </a:r>
            <a:endParaRPr lang="" altLang="en-US"/>
          </a:p>
        </p:txBody>
      </p:sp>
      <p:cxnSp>
        <p:nvCxnSpPr>
          <p:cNvPr id="31" name="Curved Connector 30"/>
          <p:cNvCxnSpPr>
            <a:stCxn id="34" idx="0"/>
          </p:cNvCxnSpPr>
          <p:nvPr/>
        </p:nvCxnSpPr>
        <p:spPr>
          <a:xfrm rot="16200000" flipV="true">
            <a:off x="7795895" y="2539365"/>
            <a:ext cx="530860" cy="1737995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4" idx="1"/>
            <a:endCxn id="5" idx="3"/>
          </p:cNvCxnSpPr>
          <p:nvPr/>
        </p:nvCxnSpPr>
        <p:spPr>
          <a:xfrm rot="10800000">
            <a:off x="2753360" y="1857375"/>
            <a:ext cx="2623820" cy="127508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true"/>
          </p:cNvPicPr>
          <p:nvPr/>
        </p:nvPicPr>
        <p:blipFill>
          <a:blip r:embed="rId1"/>
          <a:srcRect l="67059"/>
          <a:stretch>
            <a:fillRect/>
          </a:stretch>
        </p:blipFill>
        <p:spPr>
          <a:xfrm>
            <a:off x="7705090" y="3674110"/>
            <a:ext cx="24511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463550"/>
            <a:ext cx="5097780" cy="267652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430530" y="4361815"/>
            <a:ext cx="9589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Analysis Steps:</a:t>
            </a:r>
            <a:br>
              <a:rPr lang="" altLang="en-US" b="1"/>
            </a:br>
            <a:r>
              <a:rPr lang="" altLang="en-US" b="1"/>
              <a:t>1. Tokenizing </a:t>
            </a:r>
            <a:r>
              <a:rPr lang="" altLang="en-US"/>
              <a:t>- splitting the words</a:t>
            </a:r>
            <a:endParaRPr lang="" altLang="en-US"/>
          </a:p>
          <a:p>
            <a:r>
              <a:rPr lang="" altLang="en-US" b="1"/>
              <a:t>2. Filtering</a:t>
            </a:r>
            <a:endParaRPr lang="" altLang="en-US" b="1"/>
          </a:p>
          <a:p>
            <a:pPr marL="800100" lvl="1" indent="-342900">
              <a:buFont typeface="+mj-lt"/>
              <a:buAutoNum type="alphaLcPeriod"/>
            </a:pPr>
            <a:r>
              <a:rPr lang="" altLang="en-US" b="1"/>
              <a:t>Remove Stop Words</a:t>
            </a:r>
            <a:r>
              <a:rPr lang="" altLang="en-US"/>
              <a:t> - removing words that are not really important. Ex. the word “the”</a:t>
            </a:r>
            <a:endParaRPr lang="" altLang="en-US"/>
          </a:p>
          <a:p>
            <a:pPr marL="800100" lvl="1" indent="-342900">
              <a:buFont typeface="+mj-lt"/>
              <a:buAutoNum type="alphaLcPeriod"/>
            </a:pPr>
            <a:r>
              <a:rPr lang="" altLang="en-US" b="1"/>
              <a:t>Lowercasing</a:t>
            </a:r>
            <a:r>
              <a:rPr lang="" altLang="en-US"/>
              <a:t> - case insensitivity</a:t>
            </a:r>
            <a:endParaRPr lang="" altLang="en-US"/>
          </a:p>
          <a:p>
            <a:pPr marL="800100" lvl="1" indent="-342900">
              <a:buFont typeface="+mj-lt"/>
              <a:buAutoNum type="alphaLcPeriod"/>
            </a:pPr>
            <a:r>
              <a:rPr lang="" altLang="en-US" b="1"/>
              <a:t>Stemming</a:t>
            </a:r>
            <a:r>
              <a:rPr lang="" altLang="en-US"/>
              <a:t> - get into the root of the word. Ex. swimming and swimmers root word is “swim”</a:t>
            </a:r>
            <a:endParaRPr lang="" altLang="en-US"/>
          </a:p>
          <a:p>
            <a:pPr marL="800100" lvl="1" indent="-342900">
              <a:buFont typeface="+mj-lt"/>
              <a:buAutoNum type="alphaLcPeriod"/>
            </a:pPr>
            <a:r>
              <a:rPr lang="" altLang="en-US" b="1"/>
              <a:t>Synonyms</a:t>
            </a:r>
            <a:r>
              <a:rPr lang="" altLang="en-US"/>
              <a:t> - Ex. “thin” is same meaning a “skinny”</a:t>
            </a:r>
            <a:endParaRPr lang="" altLang="en-US"/>
          </a:p>
          <a:p>
            <a:endParaRPr lang="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0" y="463550"/>
            <a:ext cx="5838190" cy="2676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Presentation</Application>
  <PresentationFormat>宽屏</PresentationFormat>
  <Paragraphs>68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Droid Sans Fallback</vt:lpstr>
      <vt:lpstr>SimSun</vt:lpstr>
      <vt:lpstr>Standard Symbols PS</vt:lpstr>
      <vt:lpstr>Century Schoolbook L</vt:lpstr>
      <vt:lpstr>Chandas</vt:lpstr>
      <vt:lpstr>Gargi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sherwinowen</dc:creator>
  <cp:lastModifiedBy>sherwinowen</cp:lastModifiedBy>
  <cp:revision>19</cp:revision>
  <dcterms:created xsi:type="dcterms:W3CDTF">2020-12-29T06:00:02Z</dcterms:created>
  <dcterms:modified xsi:type="dcterms:W3CDTF">2020-12-29T06:00:02Z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