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0" r:id="rId3"/>
    <p:sldId id="271" r:id="rId4"/>
    <p:sldId id="258" r:id="rId5"/>
    <p:sldId id="259" r:id="rId6"/>
    <p:sldId id="260" r:id="rId7"/>
    <p:sldId id="261" r:id="rId8"/>
    <p:sldId id="263" r:id="rId9"/>
    <p:sldId id="272" r:id="rId10"/>
    <p:sldId id="264" r:id="rId11"/>
    <p:sldId id="268" r:id="rId12"/>
    <p:sldId id="273" r:id="rId13"/>
    <p:sldId id="274" r:id="rId14"/>
    <p:sldId id="275" r:id="rId15"/>
    <p:sldId id="282" r:id="rId16"/>
    <p:sldId id="286" r:id="rId17"/>
    <p:sldId id="257" r:id="rId18"/>
    <p:sldId id="287" r:id="rId19"/>
    <p:sldId id="288" r:id="rId20"/>
    <p:sldId id="289" r:id="rId21"/>
    <p:sldId id="290" r:id="rId22"/>
    <p:sldId id="291" r:id="rId23"/>
    <p:sldId id="292" r:id="rId24"/>
    <p:sldId id="262" r:id="rId25"/>
    <p:sldId id="293" r:id="rId26"/>
    <p:sldId id="294" r:id="rId27"/>
    <p:sldId id="285" r:id="rId28"/>
    <p:sldId id="265" r:id="rId29"/>
    <p:sldId id="295" r:id="rId30"/>
    <p:sldId id="266" r:id="rId31"/>
    <p:sldId id="284" r:id="rId32"/>
    <p:sldId id="267" r:id="rId33"/>
    <p:sldId id="296" r:id="rId34"/>
    <p:sldId id="269" r:id="rId35"/>
    <p:sldId id="297" r:id="rId36"/>
    <p:sldId id="298" r:id="rId37"/>
    <p:sldId id="304" r:id="rId38"/>
    <p:sldId id="305" r:id="rId39"/>
    <p:sldId id="306" r:id="rId40"/>
    <p:sldId id="307" r:id="rId41"/>
    <p:sldId id="311" r:id="rId42"/>
    <p:sldId id="308" r:id="rId43"/>
    <p:sldId id="310" r:id="rId44"/>
    <p:sldId id="309" r:id="rId45"/>
    <p:sldId id="31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5"/>
    <p:restoredTop sz="94630"/>
  </p:normalViewPr>
  <p:slideViewPr>
    <p:cSldViewPr snapToGrid="0" snapToObjects="1">
      <p:cViewPr varScale="1">
        <p:scale>
          <a:sx n="130" d="100"/>
          <a:sy n="13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4A11-E386-A341-98A2-4787D3B246E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2044-B3C6-3A4B-9719-6ECD9F82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C092-EE23-E44A-8DB2-32017A84B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1D8F0-3ADC-5844-8E41-D7F99774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D0D-8ED3-6146-AB88-29E250E0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C31-6D20-D240-A2D8-A6448EB78127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2D54-71AE-5942-8269-D15A1065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16CE-7949-984B-86BB-8FE14A85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F6C9-8C27-7640-9B34-AE7BED4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C287-1F5A-9340-A971-3BAA46B9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C70A-4447-4547-88AC-422D82F6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4549-B5CF-4649-B8A8-5C9D32A099F3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18B1-3230-C541-B651-9CED083B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D9C8-997E-8944-B20E-371F774D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6EFFB-0A6D-A344-B70C-4938BD46D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84D61-3D67-D447-9640-C5B53FC1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631B-E8E7-AC4D-8CBC-08D9DAA3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FCDE-126D-E74E-A0CC-63DD0C4E601E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8BE5-ADF0-CD41-B719-66B168C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61B3-AD87-B946-8FDE-E2123C1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67FB-84FE-9143-8B5F-1C89D66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CBC4-8577-6148-8E0C-BE7AABE7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7A6-EA8F-A74D-9FD4-1BB3BC6D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7118-2794-1A42-8D4C-64BE644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6ACF-497B-324F-95DA-0212B736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2840-7CAB-3C43-B56F-470331F2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173D-651D-0C4A-B0B2-1540F95B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45D5-3DB4-CD4B-BD81-64E03E4F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E2EA-DE7B-F24E-957B-FCFF173182AC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2471-0E91-9B43-B97F-18FA091F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0E4-23DF-B046-9057-D8E17DEA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710-D34F-1445-926C-F38329E6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FF54-CFF7-9B42-8206-4C12FD9A8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583B-4B45-CA46-B783-0A8AFAF9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2856-713B-AF41-B69E-B6541FA3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3FFB-8723-E64E-BCF0-6AC581A48979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8566A-0A0A-D24C-A89A-8F0B3504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FC1C-4253-DA44-9825-0D70B7A7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28CB-0B46-1D44-97DC-D9BFCDCE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10D2-E0C7-FA42-B0B8-EE2D884A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60E3-7744-184F-A436-89015152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63610-12B9-F34A-BCB3-5C813C3E1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A3BF-D660-AF47-8EDF-191E2521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475D6-1B99-2249-B264-BBCB0F8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A2-8F72-E846-80F3-A1E6CAACB717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804E-83D9-854F-B57E-01F4A79B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DEA1-B48C-FC4B-9D6B-AD288A54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E707-ADD6-124B-B36D-4CEEAB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ED850-7560-F548-A91E-9831346F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B88-1597-F541-95BF-B7CA218F1B86}" type="datetime1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2701-3244-134E-BD65-DC1AB37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C09C9-4A6F-1245-8573-EED76D2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E0B5F-9BFD-794F-9F01-E5CF8986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3113-5E50-3F48-A9D5-F14D67138B78}" type="datetime1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75F66-3B6A-3E47-8B6B-5DF8F44C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039D-E9CD-CE47-8CAD-C491A51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6650-921C-1445-913E-3BF7406A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1F87-78E0-2446-8701-18C91AFE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AAD3E-AA02-BA4D-86D1-CE5C40E0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6A42F-2259-8340-BF65-95E15769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0DB-F6AF-744D-BBA8-6C3A85821261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3A8DD-2441-9C44-897C-6D8D5F29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9A4F-E0F5-F446-A914-9A2F0A16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A04-D935-B249-96F1-986C316F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CE9E-B11E-E041-909A-A303038ED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4465C-1175-334D-9A94-A1D4E2CB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C803-9A4C-7348-AD2C-19A6507A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2900-8DC5-FF47-9C5C-348640163F2E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841A-851B-BA4F-A9F9-44B00D1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8247-0E5A-B542-9C05-0E04C03F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60776-93C3-A04F-9981-871C940C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4127-C4A1-A042-9629-5B69847B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0B1F-1B0F-3742-9F7A-80ABEB1C4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F94A-0A95-C346-9FE5-0EF90AE30D48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CE6-C4E8-4543-B3D3-2E277A667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CB7C-69A1-DA42-BFA0-BA81F16E1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9EA6-B1CE-F740-893B-0B0EE368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hyperlink" Target="https://www.python.org/doc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using/index.html" TargetMode="External"/><Relationship Id="rId5" Type="http://schemas.openxmlformats.org/officeDocument/2006/relationships/hyperlink" Target="https://docs.python.org/2/" TargetMode="External"/><Relationship Id="rId4" Type="http://schemas.openxmlformats.org/officeDocument/2006/relationships/hyperlink" Target="https://docs.python.org/3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ED8B-BADF-104E-B751-761514AC4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CS596 Machine Learning</a:t>
            </a:r>
            <a:br>
              <a:rPr lang="en-US" sz="4800" dirty="0"/>
            </a:br>
            <a:r>
              <a:rPr lang="en-US" sz="4800" dirty="0"/>
              <a:t>Lecture 2: Programming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FF4D-C674-7842-8540-1F3A60F0A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Yang Xu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FCF3-6026-9147-A98E-EA9D20CB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5FBA-B792-7B45-BE91-EB1AE425D1FD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2916-967D-FA4C-8D17-DDCB611D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DDF5-A512-9845-94A0-4899B8A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0A072-E1F5-5C40-B1A3-5FC12D61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3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407"/>
            <a:ext cx="10515600" cy="1325563"/>
          </a:xfrm>
        </p:spPr>
        <p:txBody>
          <a:bodyPr/>
          <a:lstStyle/>
          <a:p>
            <a:r>
              <a:rPr lang="en-US" dirty="0"/>
              <a:t>Install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3058680"/>
          </a:xfrm>
        </p:spPr>
        <p:txBody>
          <a:bodyPr/>
          <a:lstStyle/>
          <a:p>
            <a:r>
              <a:rPr lang="en-US" dirty="0"/>
              <a:t>Fro Mac/Linux</a:t>
            </a:r>
          </a:p>
          <a:p>
            <a:pPr lvl="1"/>
            <a:r>
              <a:rPr lang="en-US" dirty="0"/>
              <a:t>Open terminal</a:t>
            </a:r>
          </a:p>
          <a:p>
            <a:pPr lvl="1"/>
            <a:r>
              <a:rPr lang="en-US" dirty="0"/>
              <a:t>Run: 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pip install </a:t>
            </a:r>
            <a:r>
              <a:rPr lang="mr-IN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U </a:t>
            </a:r>
            <a:r>
              <a:rPr lang="en-US" sz="20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jupyter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check if the installation is successful</a:t>
            </a:r>
          </a:p>
          <a:p>
            <a:pPr lvl="2"/>
            <a:r>
              <a:rPr lang="en-US" dirty="0"/>
              <a:t>Type </a:t>
            </a:r>
            <a:r>
              <a:rPr lang="en-US" dirty="0" err="1"/>
              <a:t>ipython</a:t>
            </a:r>
            <a:r>
              <a:rPr lang="en-US" dirty="0"/>
              <a:t> (or python) in terminal.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4074-1D8C-C64D-BEED-FC6874AC476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57D954-4883-D34D-9EFA-779B689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EB5E7-0E37-6C42-BC2B-BE4B6A2A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049799"/>
            <a:ext cx="62103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99107-9213-B349-BE84-82DE4E19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 to any folder you would like: $ cd ~/projects/cs596/lecture2</a:t>
            </a:r>
          </a:p>
          <a:p>
            <a:r>
              <a:rPr lang="en-US" sz="2000" dirty="0"/>
              <a:t>type “</a:t>
            </a:r>
            <a:r>
              <a:rPr lang="en-US" sz="2000" dirty="0" err="1"/>
              <a:t>jupyter</a:t>
            </a:r>
            <a:r>
              <a:rPr lang="en-US" sz="2000" dirty="0"/>
              <a:t> notebook”</a:t>
            </a:r>
          </a:p>
          <a:p>
            <a:r>
              <a:rPr lang="en-US" sz="2000" dirty="0"/>
              <a:t>Open a browser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5B4C-3B0B-4644-9492-B7628E89701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38DC0C-4C2B-DC44-88D1-ADF29BB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F92C6-A593-994A-83B9-C53D9AC0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3035643"/>
            <a:ext cx="10047316" cy="323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CD82C-342D-1840-BEE7-22662A62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8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A8C3-D795-7347-A20B-C675D03B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sz="3600" dirty="0"/>
              <a:t>Create a new Python3 notebook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3A85D2-86BE-9240-9DAD-BCD816DE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204" y="1690688"/>
            <a:ext cx="92719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9D8E-33D6-EB4E-BDC5-5AC467FD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3972-D9D6-CC4C-BEE5-D3339A31C9BD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4DA6-E897-E044-95DC-B5870C4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F527-B96F-F641-95EC-12026EAE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D8322-072C-4042-8AA1-7477313A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07B1-86E0-9247-B54B-B6550C2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sz="3600" dirty="0"/>
              <a:t>Save the notebook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976C90-7426-C443-9F8F-CA10D0D5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964" y="1842250"/>
            <a:ext cx="92719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37CC-34F0-F946-9CF8-C061D118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83E-7212-1A4C-B957-76AEA3235DC5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A8E9-0F6C-4140-9DB0-A6F8321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8559-4A8F-9E46-BE35-9726933F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13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AE652-82D7-C142-B05A-BD7AD1569DAC}"/>
              </a:ext>
            </a:extLst>
          </p:cNvPr>
          <p:cNvSpPr/>
          <p:nvPr/>
        </p:nvSpPr>
        <p:spPr>
          <a:xfrm>
            <a:off x="3125585" y="2410690"/>
            <a:ext cx="623455" cy="399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5857D-5496-A143-8CB4-961608F2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EB8131-A14C-4947-9D3D-0E6256CF2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55" y="1325563"/>
            <a:ext cx="92719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ED9D-2233-0845-8C72-279ED91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FDAA-A5EB-1D46-AC72-0B53D138A97C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77A8-562E-AD48-8E99-15B76C9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8B97-C2C3-A841-8B7C-AD70EB09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474FE8-32C5-D842-92D8-8446BCF6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sz="3600" dirty="0"/>
              <a:t>Save the notebook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0439-22D5-3140-BEB0-EBAA3833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B1E70-2A02-2547-AA64-DAACB1650970}"/>
              </a:ext>
            </a:extLst>
          </p:cNvPr>
          <p:cNvSpPr txBox="1"/>
          <p:nvPr/>
        </p:nvSpPr>
        <p:spPr>
          <a:xfrm>
            <a:off x="1604682" y="5889812"/>
            <a:ext cx="818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 is saved as “assignment1.ipynb” under folder ~/projects/cs596/lecture2</a:t>
            </a:r>
          </a:p>
        </p:txBody>
      </p:sp>
    </p:spTree>
    <p:extLst>
      <p:ext uri="{BB962C8B-B14F-4D97-AF65-F5344CB8AC3E}">
        <p14:creationId xmlns:p14="http://schemas.microsoft.com/office/powerpoint/2010/main" val="223766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assignment &amp; Built-in data types</a:t>
            </a:r>
          </a:p>
          <a:p>
            <a:endParaRPr lang="en-US" dirty="0"/>
          </a:p>
          <a:p>
            <a:r>
              <a:rPr lang="en-US" dirty="0"/>
              <a:t>Common operations on built-in types</a:t>
            </a:r>
          </a:p>
          <a:p>
            <a:endParaRPr lang="en-US" dirty="0"/>
          </a:p>
          <a:p>
            <a:r>
              <a:rPr lang="en-US" dirty="0"/>
              <a:t>Simple control flow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4D67-713B-4442-9501-EA49C9B9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B6C-1DDE-9649-A881-116A2C7F05D7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31A9-0F43-BE4E-8973-EF935FC9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4BEC-2DD2-F144-ABA4-AB61304E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62F447-0F26-8947-A654-D5C24AC7C4F0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Python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A1A785-0DEF-3747-B3F6-01BC6CE6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Name of places to hold data (temporarily) for processing.</a:t>
            </a:r>
          </a:p>
          <a:p>
            <a:r>
              <a:rPr lang="en-US" sz="2400" dirty="0"/>
              <a:t>Name of variables are Unique</a:t>
            </a:r>
          </a:p>
          <a:p>
            <a:pPr lvl="1"/>
            <a:r>
              <a:rPr lang="en-US" dirty="0"/>
              <a:t>Same name refers to the same place </a:t>
            </a:r>
          </a:p>
          <a:p>
            <a:pPr lvl="1"/>
            <a:r>
              <a:rPr lang="en-US" dirty="0"/>
              <a:t>Different name refers to different places for holding data</a:t>
            </a:r>
          </a:p>
          <a:p>
            <a:pPr lvl="1"/>
            <a:endParaRPr lang="en-US" dirty="0"/>
          </a:p>
          <a:p>
            <a:r>
              <a:rPr lang="en-US" sz="2400" dirty="0"/>
              <a:t>The “assignment” statement assigns data to a variable as its “value”.</a:t>
            </a:r>
          </a:p>
          <a:p>
            <a:r>
              <a:rPr lang="en-US" sz="2400" dirty="0"/>
              <a:t>Each variable takes only one value.</a:t>
            </a:r>
          </a:p>
          <a:p>
            <a:r>
              <a:rPr lang="en-US" sz="2400" dirty="0"/>
              <a:t>Each assignment replaces the old value of the variable with the new value.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2620-5771-8E4D-A384-3008142B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AB43-CF3A-5F41-98B1-ABC9B34AD373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3111-5CCE-6B4E-8DBC-A500A679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A138-BD3B-3A48-BA17-46D9EFA1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9ED86-28A9-0B4F-8719-6085623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93"/>
            <a:ext cx="10515600" cy="1154166"/>
          </a:xfrm>
        </p:spPr>
        <p:txBody>
          <a:bodyPr/>
          <a:lstStyle/>
          <a:p>
            <a:r>
              <a:rPr lang="en-US" dirty="0"/>
              <a:t>Variables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58"/>
            <a:ext cx="10515600" cy="5304842"/>
          </a:xfrm>
        </p:spPr>
        <p:txBody>
          <a:bodyPr>
            <a:noAutofit/>
          </a:bodyPr>
          <a:lstStyle/>
          <a:p>
            <a:r>
              <a:rPr lang="en-US" sz="2000" dirty="0"/>
              <a:t>a = 10</a:t>
            </a:r>
          </a:p>
          <a:p>
            <a:r>
              <a:rPr lang="en-US" sz="2000" dirty="0"/>
              <a:t>b = 20</a:t>
            </a:r>
          </a:p>
          <a:p>
            <a:r>
              <a:rPr lang="en-US" sz="2000" dirty="0"/>
              <a:t>c = a + b</a:t>
            </a:r>
          </a:p>
          <a:p>
            <a:endParaRPr lang="en-US" sz="2000" dirty="0"/>
          </a:p>
          <a:p>
            <a:r>
              <a:rPr lang="en-US" sz="2000" dirty="0"/>
              <a:t>s1 = ‘he’</a:t>
            </a:r>
          </a:p>
          <a:p>
            <a:r>
              <a:rPr lang="en-US" sz="2000" dirty="0"/>
              <a:t>s2 = ‘likes’</a:t>
            </a:r>
          </a:p>
          <a:p>
            <a:r>
              <a:rPr lang="en-US" sz="2000" dirty="0"/>
              <a:t>s3 = s1 + s2</a:t>
            </a:r>
          </a:p>
          <a:p>
            <a:endParaRPr lang="en-US" sz="2000" dirty="0"/>
          </a:p>
          <a:p>
            <a:r>
              <a:rPr lang="en-US" sz="2000" dirty="0"/>
              <a:t>Variables names must start with a letter or an underscore, e.g., a, _a</a:t>
            </a:r>
          </a:p>
          <a:p>
            <a:r>
              <a:rPr lang="en-US" sz="2000" dirty="0"/>
              <a:t>The remainder may consist of letters, numbers and underscores, e.g., a_1</a:t>
            </a:r>
          </a:p>
          <a:p>
            <a:r>
              <a:rPr lang="en-US" sz="2000" dirty="0"/>
              <a:t>Variable Names in Python are </a:t>
            </a:r>
            <a:r>
              <a:rPr lang="en-US" sz="2000" b="1" dirty="0"/>
              <a:t>case sensitive</a:t>
            </a:r>
            <a:r>
              <a:rPr lang="en-US" sz="2000" dirty="0"/>
              <a:t>, (i.e., </a:t>
            </a:r>
            <a:r>
              <a:rPr lang="en-US" sz="2000" dirty="0" err="1"/>
              <a:t>my_var</a:t>
            </a:r>
            <a:r>
              <a:rPr lang="en-US" sz="2000" dirty="0"/>
              <a:t>, </a:t>
            </a:r>
            <a:r>
              <a:rPr lang="en-US" sz="2000" dirty="0" err="1"/>
              <a:t>My_Var</a:t>
            </a:r>
            <a:r>
              <a:rPr lang="en-US" sz="2000" dirty="0"/>
              <a:t>, MY_VAR are all DIFFERENT in Python).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505A-A5ED-954C-8646-7AB1E1E5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46F-D378-5B48-99FF-0EEAF055F90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A052-D38C-E641-A48E-0550C530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D5ED-0A52-9344-AED4-EFB74CDC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9B755-0F93-CE4E-B77D-7559A019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types of data require different ways to “code” them in binary form.  </a:t>
            </a:r>
          </a:p>
          <a:p>
            <a:pPr lvl="1"/>
            <a:r>
              <a:rPr lang="en-US" dirty="0"/>
              <a:t>Characters can be represented by “ASCII” code</a:t>
            </a:r>
          </a:p>
          <a:p>
            <a:pPr lvl="1"/>
            <a:r>
              <a:rPr lang="en-US" dirty="0"/>
              <a:t>Integer and real number also need to be represented differently.</a:t>
            </a:r>
          </a:p>
          <a:p>
            <a:endParaRPr lang="en-US" sz="2400" dirty="0"/>
          </a:p>
          <a:p>
            <a:r>
              <a:rPr lang="en-US" sz="2400" dirty="0"/>
              <a:t>“Types” of data supported by a programming language are called “built-in”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AE75-F9D7-2F48-B862-0CAF5F7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66FC-35C2-AE4F-AFEF-776704AD7DC0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4B95-F6AB-CF47-975F-45C9A6D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F6DC-70E3-6A4E-917E-2612C3D6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9E033-F2B3-D840-9D87-7D387BA2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err="1"/>
              <a:t>int</a:t>
            </a:r>
            <a:r>
              <a:rPr lang="en-US" sz="2400" dirty="0"/>
              <a:t>: Integers, e.g., 1, 2, 3, 100</a:t>
            </a:r>
          </a:p>
          <a:p>
            <a:endParaRPr lang="en-US" sz="2400" dirty="0"/>
          </a:p>
          <a:p>
            <a:r>
              <a:rPr lang="en-US" sz="2400" b="1" i="1" dirty="0"/>
              <a:t>float</a:t>
            </a:r>
            <a:r>
              <a:rPr lang="en-US" sz="2400" dirty="0"/>
              <a:t>: Floating-point numbers, e.g., 1.5, 2.6, 3.1416, 2000.2</a:t>
            </a:r>
          </a:p>
          <a:p>
            <a:endParaRPr lang="en-US" sz="2400" dirty="0"/>
          </a:p>
          <a:p>
            <a:r>
              <a:rPr lang="en-US" sz="2400" b="1" i="1" dirty="0" err="1"/>
              <a:t>boolean</a:t>
            </a:r>
            <a:r>
              <a:rPr lang="en-US" sz="2400" dirty="0"/>
              <a:t>: True, or False </a:t>
            </a:r>
          </a:p>
          <a:p>
            <a:endParaRPr lang="en-US" sz="2400" dirty="0"/>
          </a:p>
          <a:p>
            <a:r>
              <a:rPr lang="en-US" sz="2400" b="1" i="1" dirty="0" err="1"/>
              <a:t>str</a:t>
            </a:r>
            <a:r>
              <a:rPr lang="en-US" sz="2400" dirty="0"/>
              <a:t>: (String data type) A sequence of Unicode characters (in the range of U+0000 - U+10FFFF) in Python 3.x</a:t>
            </a:r>
            <a:br>
              <a:rPr lang="en-US" sz="2400" dirty="0"/>
            </a:br>
            <a:r>
              <a:rPr lang="en-US" sz="2400" dirty="0"/>
              <a:t>E.g., ‘I love Python!’, ‘</a:t>
            </a:r>
            <a:r>
              <a:rPr lang="zh-CN" altLang="en-US" sz="2400" dirty="0"/>
              <a:t>我爱</a:t>
            </a:r>
            <a:r>
              <a:rPr lang="en-US" altLang="zh-CN" sz="2400" dirty="0"/>
              <a:t>Python!</a:t>
            </a:r>
            <a:r>
              <a:rPr lang="en-US" sz="2400" dirty="0"/>
              <a:t>’, ‘</a:t>
            </a:r>
            <a:r>
              <a:rPr lang="ja-JP" altLang="en-US" sz="2400" dirty="0"/>
              <a:t>私は</a:t>
            </a:r>
            <a:r>
              <a:rPr lang="en-US" altLang="ja-JP" sz="2400" dirty="0"/>
              <a:t>Python</a:t>
            </a:r>
            <a:r>
              <a:rPr lang="ja-JP" altLang="en-US" sz="2400" dirty="0"/>
              <a:t>が大好き</a:t>
            </a:r>
            <a:r>
              <a:rPr lang="en-US" sz="2400" dirty="0"/>
              <a:t>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7654-60CE-9648-B953-94684E4A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C5F1-5C71-8047-A730-96DEC2D5A0F0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6B4D-106A-B44E-B243-1B5BBA20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03AD-1911-F349-A9B1-AF8B7759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0362A-F7C6-0C42-BBF0-715BCB9E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Install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432"/>
            <a:ext cx="10515600" cy="33921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Windows (starting at slide 4)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Mac/Linux (starting at slide 8)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Install Python through Anaconda (recommended, slide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84A6-92C2-A646-8064-C943B70CB6BA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5F388-B781-0340-A72D-DF46FD77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30E9B-8178-6B47-B1B9-B64BD285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is mutable if it can be modified in-place (at the same location).</a:t>
            </a:r>
          </a:p>
          <a:p>
            <a:endParaRPr lang="en-US" dirty="0"/>
          </a:p>
          <a:p>
            <a:r>
              <a:rPr lang="en-US" dirty="0"/>
              <a:t>A type is not immutable if it can NOT be modified in-place.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0DC9-8DAE-D04C-A126-B44ADF6C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F465-30BE-1A48-84EE-97593505C8A1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AB72-392B-C547-8721-7B42F08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E448-E870-3748-B6FB-BAEBC651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18383-05F7-AE4C-A2D7-B25F7C1E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list</a:t>
            </a:r>
            <a:r>
              <a:rPr lang="en-US" dirty="0"/>
              <a:t>: A sequence of objects (of same or different types)</a:t>
            </a:r>
            <a:br>
              <a:rPr lang="en-US" dirty="0"/>
            </a:br>
            <a:r>
              <a:rPr lang="en-US" dirty="0"/>
              <a:t>E.g., list1 = [1, 2, 3, 4]    list2 = [‘I’, ‘love’, ‘Python’]</a:t>
            </a:r>
            <a:br>
              <a:rPr lang="en-US" dirty="0"/>
            </a:br>
            <a:r>
              <a:rPr lang="en-US" dirty="0"/>
              <a:t>         list3 = [‘I’, ‘love’, ‘Python’, 3]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List is mutable, </a:t>
            </a:r>
            <a:r>
              <a:rPr lang="en-US" dirty="0"/>
              <a:t>e.g., list1.append(5) changes list1 to [1, 2, 3, 4, 5]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b="1" i="1" dirty="0"/>
              <a:t>tuple</a:t>
            </a:r>
            <a:r>
              <a:rPr lang="en-US" dirty="0"/>
              <a:t>: a sequence of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E.g., tup1 = (1, 2, 3, 4), tup2 = (‘I’, ‘love’, ‘Python’, 3)</a:t>
            </a:r>
          </a:p>
          <a:p>
            <a:pPr lvl="1"/>
            <a:r>
              <a:rPr lang="en-US" dirty="0"/>
              <a:t>“append” cannot be applied to tup1 or tup2</a:t>
            </a:r>
          </a:p>
          <a:p>
            <a:pPr lvl="1"/>
            <a:r>
              <a:rPr lang="en-US" dirty="0"/>
              <a:t>Operations on tuple are ALL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E4FE-BE6E-2B4F-BD3C-2ECA2966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49E-B7A7-5541-A1AC-B493AF78E0C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C7D0-6B7A-B54A-BCB5-A7AC9A22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B71A-F023-874A-AECE-5F2A53E1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5E7DE-39A1-C441-BD9F-E5E3F6F3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and arithmetic operations on </a:t>
            </a:r>
            <a:r>
              <a:rPr lang="en-US" b="1" i="1" dirty="0" err="1"/>
              <a:t>int</a:t>
            </a:r>
            <a:r>
              <a:rPr lang="en-US" dirty="0"/>
              <a:t> and </a:t>
            </a:r>
            <a:r>
              <a:rPr lang="en-US" b="1" i="1" dirty="0"/>
              <a:t>float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x + y,   x - y,   x * y,   x / y</a:t>
            </a:r>
          </a:p>
          <a:p>
            <a:endParaRPr lang="en-US" dirty="0"/>
          </a:p>
          <a:p>
            <a:r>
              <a:rPr lang="en-US" dirty="0"/>
              <a:t>x // y   floored quotient of x and y</a:t>
            </a:r>
          </a:p>
          <a:p>
            <a:r>
              <a:rPr lang="en-US" dirty="0"/>
              <a:t>x % y   remainder of x / y</a:t>
            </a:r>
          </a:p>
          <a:p>
            <a:endParaRPr lang="en-US" dirty="0"/>
          </a:p>
          <a:p>
            <a:r>
              <a:rPr lang="en-US" dirty="0"/>
              <a:t>x ** y, or pow(x, y)   x to the power of 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734733"/>
            <a:ext cx="17907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5" y="3813175"/>
            <a:ext cx="1828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4" y="3787775"/>
            <a:ext cx="1790700" cy="838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95FA-A380-B84A-AB09-4E91A7D8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09B-3C93-C444-8473-2AAA6E860C01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E6A2-B7FF-E64D-B06F-5CFFEC6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AD638-7C3F-E74E-9F0D-6B580257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040FA-9DEA-FD4D-8252-4AB7AD540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b="1" i="1" dirty="0" err="1"/>
              <a:t>int</a:t>
            </a:r>
            <a:r>
              <a:rPr lang="en-US" dirty="0"/>
              <a:t> and </a:t>
            </a:r>
            <a:r>
              <a:rPr lang="en-US" b="1" i="1" dirty="0"/>
              <a:t>float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x &lt; y   strictly less than</a:t>
            </a:r>
          </a:p>
          <a:p>
            <a:r>
              <a:rPr lang="en-US" dirty="0"/>
              <a:t>x &lt;= y   less than or equal</a:t>
            </a:r>
          </a:p>
          <a:p>
            <a:r>
              <a:rPr lang="en-US" dirty="0"/>
              <a:t>x &gt; y   strictly greater than</a:t>
            </a:r>
          </a:p>
          <a:p>
            <a:r>
              <a:rPr lang="en-US" dirty="0"/>
              <a:t>x &gt;= y   greater than or equal</a:t>
            </a:r>
          </a:p>
          <a:p>
            <a:r>
              <a:rPr lang="en-US" dirty="0"/>
              <a:t>x != y   not equal</a:t>
            </a:r>
          </a:p>
          <a:p>
            <a:r>
              <a:rPr lang="en-US" dirty="0"/>
              <a:t>x == y   equal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09FF-CE7D-1649-9F28-DEA7A1E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02-985E-1A43-89B2-B9469A69EA1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879A-A22A-4C43-B993-7AD3F936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CE80-BEE7-FE4E-B8EE-83F56168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8FB60-DCE4-504B-9394-7FD8B1A0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Boolean </a:t>
            </a:r>
            <a:r>
              <a:rPr lang="en-US" dirty="0"/>
              <a:t>operations</a:t>
            </a:r>
          </a:p>
          <a:p>
            <a:endParaRPr lang="en-US" dirty="0"/>
          </a:p>
          <a:p>
            <a:r>
              <a:rPr lang="en-US" dirty="0"/>
              <a:t>x </a:t>
            </a:r>
            <a:r>
              <a:rPr lang="en-US" b="1" dirty="0"/>
              <a:t>or</a:t>
            </a:r>
            <a:r>
              <a:rPr lang="en-US" dirty="0"/>
              <a:t> y   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i="1" dirty="0"/>
              <a:t>y</a:t>
            </a:r>
            <a:r>
              <a:rPr lang="en-US" dirty="0"/>
              <a:t>, else </a:t>
            </a:r>
            <a:r>
              <a:rPr lang="en-US" i="1" dirty="0"/>
              <a:t>x</a:t>
            </a:r>
          </a:p>
          <a:p>
            <a:r>
              <a:rPr lang="en-US" dirty="0"/>
              <a:t>x </a:t>
            </a:r>
            <a:r>
              <a:rPr lang="en-US" b="1" dirty="0"/>
              <a:t>and</a:t>
            </a:r>
            <a:r>
              <a:rPr lang="en-US" dirty="0"/>
              <a:t> y   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i="1" dirty="0"/>
              <a:t>y</a:t>
            </a:r>
            <a:endParaRPr lang="en-US" dirty="0"/>
          </a:p>
          <a:p>
            <a:r>
              <a:rPr lang="en-US" b="1" dirty="0"/>
              <a:t>not</a:t>
            </a:r>
            <a:r>
              <a:rPr lang="en-US" dirty="0"/>
              <a:t> x   if </a:t>
            </a:r>
            <a:r>
              <a:rPr lang="en-US" i="1" dirty="0"/>
              <a:t>x</a:t>
            </a:r>
            <a:r>
              <a:rPr lang="en-US" dirty="0"/>
              <a:t> is false, then </a:t>
            </a:r>
            <a:r>
              <a:rPr lang="en-US" dirty="0">
                <a:effectLst/>
              </a:rPr>
              <a:t>True</a:t>
            </a:r>
            <a:r>
              <a:rPr lang="en-US" dirty="0"/>
              <a:t>, else </a:t>
            </a:r>
            <a:r>
              <a:rPr lang="en-US" dirty="0">
                <a:effectLst/>
              </a:rPr>
              <a:t>False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625A-C9B7-BC45-804A-6EF17146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31B-9F05-CC49-9402-F9F5BFF841DC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CE17-63B4-F749-8824-16B74B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7F26-85D1-EF4D-AFAA-819A5849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73697-AE15-7148-BA01-0EC54A98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 operations, on </a:t>
            </a:r>
            <a:r>
              <a:rPr lang="en-US" b="1" dirty="0" err="1"/>
              <a:t>str</a:t>
            </a:r>
            <a:r>
              <a:rPr lang="en-US" dirty="0"/>
              <a:t>, </a:t>
            </a:r>
            <a:r>
              <a:rPr lang="en-US" b="1" dirty="0"/>
              <a:t>list</a:t>
            </a:r>
            <a:r>
              <a:rPr lang="en-US" dirty="0"/>
              <a:t>, and </a:t>
            </a:r>
            <a:r>
              <a:rPr lang="en-US" b="1" dirty="0"/>
              <a:t>tuple</a:t>
            </a:r>
          </a:p>
          <a:p>
            <a:endParaRPr lang="en-US" b="1" dirty="0"/>
          </a:p>
          <a:p>
            <a:r>
              <a:rPr lang="en-US" dirty="0"/>
              <a:t>x </a:t>
            </a:r>
            <a:r>
              <a:rPr lang="en-US" b="1" dirty="0"/>
              <a:t>in</a:t>
            </a:r>
            <a:r>
              <a:rPr lang="en-US" dirty="0"/>
              <a:t> s   </a:t>
            </a:r>
            <a:r>
              <a:rPr lang="en-US" dirty="0">
                <a:effectLst/>
              </a:rPr>
              <a:t>True</a:t>
            </a:r>
            <a:r>
              <a:rPr lang="en-US" dirty="0"/>
              <a:t> if an item of </a:t>
            </a:r>
            <a:r>
              <a:rPr lang="en-US" i="1" dirty="0"/>
              <a:t>s</a:t>
            </a:r>
            <a:r>
              <a:rPr lang="en-US" dirty="0"/>
              <a:t> is equal to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dirty="0">
                <a:effectLst/>
              </a:rPr>
              <a:t>False</a:t>
            </a:r>
          </a:p>
          <a:p>
            <a:r>
              <a:rPr lang="en-US" dirty="0"/>
              <a:t>x </a:t>
            </a:r>
            <a:r>
              <a:rPr lang="en-US" b="1" dirty="0"/>
              <a:t>not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s   </a:t>
            </a:r>
            <a:r>
              <a:rPr lang="en-US" dirty="0">
                <a:effectLst/>
              </a:rPr>
              <a:t>False</a:t>
            </a:r>
            <a:r>
              <a:rPr lang="en-US" dirty="0"/>
              <a:t> if an item of </a:t>
            </a:r>
            <a:r>
              <a:rPr lang="en-US" i="1" dirty="0"/>
              <a:t>s</a:t>
            </a:r>
            <a:r>
              <a:rPr lang="en-US" dirty="0"/>
              <a:t> is equal to </a:t>
            </a:r>
            <a:r>
              <a:rPr lang="en-US" i="1" dirty="0"/>
              <a:t>x</a:t>
            </a:r>
            <a:r>
              <a:rPr lang="en-US" dirty="0"/>
              <a:t>, else </a:t>
            </a:r>
            <a:r>
              <a:rPr lang="en-US" dirty="0">
                <a:effectLst/>
              </a:rPr>
              <a:t>True</a:t>
            </a:r>
          </a:p>
          <a:p>
            <a:endParaRPr lang="en-US" dirty="0"/>
          </a:p>
          <a:p>
            <a:r>
              <a:rPr lang="en-US" dirty="0"/>
              <a:t>s + t   the concatenation of </a:t>
            </a:r>
            <a:r>
              <a:rPr lang="en-US" i="1" dirty="0"/>
              <a:t>s</a:t>
            </a:r>
            <a:r>
              <a:rPr lang="en-US" dirty="0"/>
              <a:t> and </a:t>
            </a:r>
            <a:r>
              <a:rPr lang="en-US" i="1" dirty="0"/>
              <a:t>t</a:t>
            </a:r>
          </a:p>
          <a:p>
            <a:r>
              <a:rPr lang="en-US" dirty="0" err="1"/>
              <a:t>len</a:t>
            </a:r>
            <a:r>
              <a:rPr lang="en-US" dirty="0"/>
              <a:t>(s)   the length of s</a:t>
            </a:r>
          </a:p>
          <a:p>
            <a:r>
              <a:rPr lang="en-US" b="1" dirty="0"/>
              <a:t>s[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 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of s, </a:t>
            </a:r>
            <a:r>
              <a:rPr lang="en-US" b="1" dirty="0"/>
              <a:t>start from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47634"/>
            <a:ext cx="22352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4330701"/>
            <a:ext cx="2235200" cy="23114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B8C07F-AF37-6749-9CB8-1013B010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7775-A45A-CC46-B4F7-4774C61B0F73}" type="datetime1">
              <a:rPr lang="en-US" smtClean="0"/>
              <a:t>8/29/19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4C23A-67A0-8F43-B924-3781D385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F95272-7364-AB43-9795-994B2A9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3DF77-3084-B446-91C4-65C92392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 sequence operations (cont.)</a:t>
            </a:r>
          </a:p>
          <a:p>
            <a:endParaRPr lang="en-US" dirty="0"/>
          </a:p>
          <a:p>
            <a:r>
              <a:rPr lang="en-US" dirty="0"/>
              <a:t>s = [1, 2, 3, 4, 5]</a:t>
            </a:r>
          </a:p>
          <a:p>
            <a:r>
              <a:rPr lang="pt-BR" b="1" dirty="0" err="1"/>
              <a:t>s</a:t>
            </a:r>
            <a:r>
              <a:rPr lang="pt-BR" b="1" dirty="0"/>
              <a:t>[</a:t>
            </a:r>
            <a:r>
              <a:rPr lang="pt-BR" b="1" dirty="0" err="1"/>
              <a:t>i:j</a:t>
            </a:r>
            <a:r>
              <a:rPr lang="pt-BR" b="1" dirty="0"/>
              <a:t>]</a:t>
            </a:r>
            <a:r>
              <a:rPr lang="pt-BR" dirty="0"/>
              <a:t>   </a:t>
            </a:r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i="1" dirty="0" err="1"/>
              <a:t>i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i="1" dirty="0" err="1"/>
              <a:t>j</a:t>
            </a:r>
            <a:r>
              <a:rPr lang="pt-BR" dirty="0"/>
              <a:t>, </a:t>
            </a:r>
            <a:r>
              <a:rPr lang="pt-BR" b="1" i="1" u="sng" dirty="0" err="1"/>
              <a:t>i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included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i="1" dirty="0" err="1"/>
              <a:t>j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br>
              <a:rPr lang="pt-BR" b="1" dirty="0"/>
            </a:br>
            <a:r>
              <a:rPr lang="pt-BR" b="1" dirty="0"/>
              <a:t>	</a:t>
            </a:r>
            <a:r>
              <a:rPr lang="pt-BR" dirty="0"/>
              <a:t>E.g., </a:t>
            </a:r>
            <a:r>
              <a:rPr lang="pt-BR" dirty="0" err="1"/>
              <a:t>s</a:t>
            </a:r>
            <a:r>
              <a:rPr lang="pt-BR" dirty="0"/>
              <a:t>[0:3] = [1,2,3], </a:t>
            </a:r>
            <a:r>
              <a:rPr lang="pt-BR" dirty="0" err="1"/>
              <a:t>s</a:t>
            </a:r>
            <a:r>
              <a:rPr lang="pt-BR" dirty="0"/>
              <a:t>[1:4] = [2,3,4]</a:t>
            </a:r>
          </a:p>
          <a:p>
            <a:r>
              <a:rPr lang="pt-BR" b="1" dirty="0" err="1"/>
              <a:t>s</a:t>
            </a:r>
            <a:r>
              <a:rPr lang="pt-BR" b="1" dirty="0"/>
              <a:t>[</a:t>
            </a:r>
            <a:r>
              <a:rPr lang="pt-BR" b="1" dirty="0" err="1"/>
              <a:t>i</a:t>
            </a:r>
            <a:r>
              <a:rPr lang="pt-BR" b="1" dirty="0"/>
              <a:t>:]   </a:t>
            </a:r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i="1" dirty="0" err="1"/>
              <a:t>i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E.g., s[2:] = [3,4,5]</a:t>
            </a:r>
          </a:p>
          <a:p>
            <a:endParaRPr lang="pt-BR" dirty="0"/>
          </a:p>
          <a:p>
            <a:r>
              <a:rPr lang="pt-BR" b="1" dirty="0" err="1"/>
              <a:t>s.append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)   </a:t>
            </a:r>
            <a:r>
              <a:rPr lang="pt-BR" dirty="0" err="1"/>
              <a:t>append</a:t>
            </a:r>
            <a:r>
              <a:rPr lang="pt-BR" dirty="0"/>
              <a:t> </a:t>
            </a:r>
            <a:r>
              <a:rPr lang="pt-BR" i="1" dirty="0" err="1"/>
              <a:t>x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i="1" dirty="0" err="1"/>
              <a:t>s</a:t>
            </a:r>
            <a:endParaRPr lang="pt-BR" i="1" dirty="0"/>
          </a:p>
          <a:p>
            <a:r>
              <a:rPr lang="pt-BR" b="1" dirty="0" err="1"/>
              <a:t>s.count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)</a:t>
            </a:r>
            <a:r>
              <a:rPr lang="pt-BR" dirty="0"/>
              <a:t>   total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occurrences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i="1" dirty="0" err="1"/>
              <a:t>x</a:t>
            </a:r>
            <a:r>
              <a:rPr lang="pt-BR" dirty="0"/>
              <a:t> in </a:t>
            </a:r>
            <a:r>
              <a:rPr lang="pt-BR" i="1" dirty="0" err="1"/>
              <a:t>s</a:t>
            </a:r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9" y="4334935"/>
            <a:ext cx="27051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9" y="5544345"/>
            <a:ext cx="34671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49" y="2242080"/>
            <a:ext cx="1676400" cy="16764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6397B-FD1F-3B42-80EF-BC961D2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9FBE-682E-324E-BE67-E9ACF5A58370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4066E-7DFD-2F48-9653-E01AEFEA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1753D-9DD4-7A41-93D9-4FEDFEA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6F384-1222-7E4A-B367-8B98E8F20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5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 operations (cont.)</a:t>
            </a:r>
          </a:p>
          <a:p>
            <a:endParaRPr lang="en-US" dirty="0"/>
          </a:p>
          <a:p>
            <a:r>
              <a:rPr lang="en-US" b="1" dirty="0"/>
              <a:t>sorted(</a:t>
            </a:r>
            <a:r>
              <a:rPr lang="en-US" b="1" i="1" dirty="0" err="1"/>
              <a:t>iterable</a:t>
            </a:r>
            <a:r>
              <a:rPr lang="en-US" b="1" dirty="0"/>
              <a:t>)   </a:t>
            </a:r>
            <a:r>
              <a:rPr lang="en-US" dirty="0"/>
              <a:t>Return a new sorted </a:t>
            </a:r>
            <a:r>
              <a:rPr lang="en-US" i="1" dirty="0"/>
              <a:t>list</a:t>
            </a:r>
            <a:r>
              <a:rPr lang="en-US" dirty="0"/>
              <a:t> from </a:t>
            </a:r>
            <a:r>
              <a:rPr lang="en-US" i="1" dirty="0" err="1"/>
              <a:t>iterable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3531393"/>
            <a:ext cx="3251200" cy="104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4" y="3514460"/>
            <a:ext cx="35306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5105931"/>
            <a:ext cx="4991100" cy="9906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41A8C-A1B8-B84B-80CB-2C356D31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8D2D-F903-F547-A5FA-EBF7AF580697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A9B1-1D9A-254F-A503-C3940B82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E5B4-249A-C242-B235-DB4FF4D0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C5F51-9995-B94A-964D-079D3A71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String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str.split</a:t>
            </a:r>
            <a:r>
              <a:rPr lang="en-US" b="1" dirty="0"/>
              <a:t>(</a:t>
            </a:r>
            <a:r>
              <a:rPr lang="en-US" b="1" dirty="0" err="1"/>
              <a:t>sep</a:t>
            </a:r>
            <a:r>
              <a:rPr lang="en-US" b="1" dirty="0"/>
              <a:t>)</a:t>
            </a:r>
            <a:r>
              <a:rPr lang="en-US" dirty="0"/>
              <a:t>   Return 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of substrings (e.g., words) in the string, resulted from using </a:t>
            </a:r>
            <a:r>
              <a:rPr lang="en-US" i="1" dirty="0" err="1"/>
              <a:t>sep</a:t>
            </a:r>
            <a:r>
              <a:rPr lang="en-US" dirty="0"/>
              <a:t> as the delimiter.      The default separator is space ‘ ‘.</a:t>
            </a:r>
            <a:br>
              <a:rPr lang="en-US" dirty="0"/>
            </a:br>
            <a:r>
              <a:rPr lang="en-US" dirty="0"/>
              <a:t>E.g., ‘I love </a:t>
            </a:r>
            <a:r>
              <a:rPr lang="en-US" dirty="0" err="1"/>
              <a:t>Python’.split</a:t>
            </a:r>
            <a:r>
              <a:rPr lang="en-US" dirty="0"/>
              <a:t>() = ['I', 'love', 'Python']</a:t>
            </a:r>
          </a:p>
          <a:p>
            <a:pPr marL="0" indent="0">
              <a:buNone/>
            </a:pPr>
            <a:r>
              <a:rPr lang="en-US" dirty="0"/>
              <a:t>            ‘I love </a:t>
            </a:r>
            <a:r>
              <a:rPr lang="en-US" dirty="0" err="1"/>
              <a:t>Python’.split</a:t>
            </a:r>
            <a:r>
              <a:rPr lang="en-US" dirty="0"/>
              <a:t>(‘ ‘) = ['I', 'love', 'Python']</a:t>
            </a:r>
            <a:br>
              <a:rPr lang="en-US" dirty="0"/>
            </a:br>
            <a:r>
              <a:rPr lang="en-US" dirty="0"/>
              <a:t>	‘144.182.67.1’.split(‘.’) = </a:t>
            </a:r>
            <a:r>
              <a:rPr lang="mr-IN" dirty="0"/>
              <a:t>[‘</a:t>
            </a:r>
            <a:r>
              <a:rPr lang="en-US" dirty="0"/>
              <a:t>144</a:t>
            </a:r>
            <a:r>
              <a:rPr lang="mr-IN" dirty="0"/>
              <a:t>', ‘</a:t>
            </a:r>
            <a:r>
              <a:rPr lang="en-US" dirty="0"/>
              <a:t>182</a:t>
            </a:r>
            <a:r>
              <a:rPr lang="mr-IN" dirty="0"/>
              <a:t>', ‘</a:t>
            </a:r>
            <a:r>
              <a:rPr lang="en-US" dirty="0"/>
              <a:t>67</a:t>
            </a:r>
            <a:r>
              <a:rPr lang="mr-IN" dirty="0"/>
              <a:t>‘</a:t>
            </a:r>
            <a:r>
              <a:rPr lang="en-US" dirty="0"/>
              <a:t>, ‘1’</a:t>
            </a:r>
            <a:r>
              <a:rPr lang="mr-IN" dirty="0"/>
              <a:t>]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str.upper</a:t>
            </a:r>
            <a:r>
              <a:rPr lang="en-US" b="1" dirty="0"/>
              <a:t>()</a:t>
            </a:r>
            <a:r>
              <a:rPr lang="en-US" dirty="0"/>
              <a:t>    Return a copy of the string with all the cased 				characters converted to uppercase</a:t>
            </a:r>
          </a:p>
          <a:p>
            <a:r>
              <a:rPr lang="en-US" b="1" dirty="0" err="1"/>
              <a:t>str.lower</a:t>
            </a:r>
            <a:r>
              <a:rPr lang="en-US" b="1" dirty="0"/>
              <a:t>()</a:t>
            </a:r>
            <a:r>
              <a:rPr lang="en-US" dirty="0"/>
              <a:t>   Return a copy of the string with all the cased 				characters converted to lowercase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A543-305D-E84C-B279-EA0CBA85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0823-8D29-F845-A460-482862ED340E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BF96-A188-9747-9C64-841C0675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9CA5-E9CF-F843-897B-261BDB61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7AA62-DF3E-854C-BB77-57F9BB7B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73"/>
            <a:ext cx="10515600" cy="1325563"/>
          </a:xfrm>
        </p:spPr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6945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Operations on string do NOT change the value of the string.</a:t>
            </a:r>
          </a:p>
          <a:p>
            <a:pPr marL="0" indent="0">
              <a:buNone/>
            </a:pPr>
            <a:r>
              <a:rPr lang="en-US" dirty="0"/>
              <a:t>S1= “WE ARE! PENN STATE!”</a:t>
            </a:r>
          </a:p>
          <a:p>
            <a:pPr marL="0" indent="0">
              <a:buNone/>
            </a:pPr>
            <a:r>
              <a:rPr lang="en-US" dirty="0"/>
              <a:t>S1.split(‘ ‘)</a:t>
            </a:r>
          </a:p>
          <a:p>
            <a:pPr marL="0" indent="0">
              <a:buNone/>
            </a:pPr>
            <a:r>
              <a:rPr lang="en-US" dirty="0"/>
              <a:t>What does Python return?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S1 now?</a:t>
            </a:r>
          </a:p>
          <a:p>
            <a:pPr marL="0" indent="0">
              <a:buNone/>
            </a:pPr>
            <a:r>
              <a:rPr lang="en-US" dirty="0"/>
              <a:t>S2=S1.split(‘ ‘)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S1 now?</a:t>
            </a:r>
          </a:p>
          <a:p>
            <a:pPr marL="0" indent="0">
              <a:buNone/>
            </a:pPr>
            <a:r>
              <a:rPr lang="en-US" dirty="0"/>
              <a:t>What is the value of S2 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S1=S1.split(‘ ‘)</a:t>
            </a:r>
          </a:p>
          <a:p>
            <a:pPr marL="0" indent="0">
              <a:buNone/>
            </a:pPr>
            <a:r>
              <a:rPr lang="en-US" dirty="0"/>
              <a:t>What is the value of S1 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E1C7-36FA-A046-B755-B414AAE1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0524-3FAE-0D4F-BC9E-3FA7EE5D5F1A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F772-5582-6A42-A880-6CCA81FB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08C9-BEDA-F949-8D86-280C937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B8FCF-B29E-6445-9A5F-6304316B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website</a:t>
            </a:r>
          </a:p>
          <a:p>
            <a:pPr lvl="1"/>
            <a:r>
              <a:rPr lang="en-US" dirty="0">
                <a:hlinkClick r:id="rId2"/>
              </a:rPr>
              <a:t>https://www.python.org/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Official documentation</a:t>
            </a:r>
          </a:p>
          <a:p>
            <a:pPr lvl="1"/>
            <a:r>
              <a:rPr lang="en-US" dirty="0">
                <a:hlinkClick r:id="rId3"/>
              </a:rPr>
              <a:t>https://www.python.org/doc/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Python 3.x</a:t>
            </a:r>
            <a:endParaRPr lang="en-US" dirty="0"/>
          </a:p>
          <a:p>
            <a:pPr lvl="2"/>
            <a:r>
              <a:rPr lang="en-US" strike="sngStrike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2.x</a:t>
            </a:r>
            <a:r>
              <a:rPr lang="en-US" strike="sngStrike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(official support to Python 2 ends in 2020!) So, don’t use it!</a:t>
            </a:r>
          </a:p>
          <a:p>
            <a:endParaRPr lang="en-US" dirty="0"/>
          </a:p>
          <a:p>
            <a:r>
              <a:rPr lang="en-US" dirty="0"/>
              <a:t>Python setup and usage</a:t>
            </a:r>
          </a:p>
          <a:p>
            <a:pPr lvl="1"/>
            <a:r>
              <a:rPr lang="en-US" dirty="0">
                <a:hlinkClick r:id="rId6"/>
              </a:rPr>
              <a:t>https://docs.python.org/3/using/index.html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30" y="574201"/>
            <a:ext cx="3305462" cy="11164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1AB8-D78F-B645-BFBA-A6056FED64D2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285C27-EA47-7749-8EE6-98FD8468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98BF3-9B7B-AC40-B859-6F481D369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String (</a:t>
            </a:r>
            <a:r>
              <a:rPr lang="en-US" dirty="0" err="1"/>
              <a:t>str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str.strip</a:t>
            </a:r>
            <a:r>
              <a:rPr lang="en-US" b="1" dirty="0"/>
              <a:t>()</a:t>
            </a:r>
            <a:r>
              <a:rPr lang="en-US" dirty="0"/>
              <a:t>   Returns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the string with the leading and trailing 	characters removed</a:t>
            </a:r>
            <a:br>
              <a:rPr lang="en-US" dirty="0"/>
            </a:br>
            <a:r>
              <a:rPr lang="en-US" dirty="0"/>
              <a:t>	E.g., ‘  hello\n  ’.strip() = ‘hello’</a:t>
            </a:r>
          </a:p>
          <a:p>
            <a:endParaRPr lang="en-US" dirty="0"/>
          </a:p>
          <a:p>
            <a:r>
              <a:rPr lang="en-US" b="1" dirty="0" err="1"/>
              <a:t>str.startswith</a:t>
            </a:r>
            <a:r>
              <a:rPr lang="en-US" b="1" dirty="0"/>
              <a:t>(prefix)</a:t>
            </a:r>
            <a:r>
              <a:rPr lang="en-US" dirty="0"/>
              <a:t> Returns </a:t>
            </a:r>
            <a:r>
              <a:rPr lang="en-US" dirty="0">
                <a:effectLst/>
              </a:rPr>
              <a:t>True</a:t>
            </a:r>
            <a:r>
              <a:rPr lang="en-US" dirty="0"/>
              <a:t> if string starts with the </a:t>
            </a:r>
            <a:r>
              <a:rPr lang="en-US" i="1" dirty="0"/>
              <a:t>prefix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E.g., ‘Python’.</a:t>
            </a:r>
            <a:r>
              <a:rPr lang="en-US" dirty="0" err="1"/>
              <a:t>startswith</a:t>
            </a:r>
            <a:r>
              <a:rPr lang="en-US" dirty="0"/>
              <a:t>(‘P’) = True</a:t>
            </a:r>
          </a:p>
          <a:p>
            <a:r>
              <a:rPr lang="en-US" b="1" dirty="0" err="1"/>
              <a:t>str.endswith</a:t>
            </a:r>
            <a:r>
              <a:rPr lang="en-US" b="1" dirty="0"/>
              <a:t>(suffix)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DA43-05D9-4449-9437-DF6FA2F0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D2E8-B668-864B-AB4F-131E8A32FA26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F2DF-F325-7C4A-BA18-2E178EE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1548-C3AD-6645-9757-2394205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A23CE-E39F-5F47-8F0C-6008E69B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str.replace</a:t>
            </a:r>
            <a:r>
              <a:rPr lang="en-US" b="1" dirty="0"/>
              <a:t>(</a:t>
            </a:r>
            <a:r>
              <a:rPr lang="en-US" b="1" i="1" dirty="0"/>
              <a:t>old</a:t>
            </a:r>
            <a:r>
              <a:rPr lang="en-US" b="1" dirty="0"/>
              <a:t>, </a:t>
            </a:r>
            <a:r>
              <a:rPr lang="en-US" b="1" i="1" dirty="0"/>
              <a:t>new</a:t>
            </a:r>
            <a:r>
              <a:rPr lang="en-US" b="1" dirty="0"/>
              <a:t>)</a:t>
            </a:r>
            <a:r>
              <a:rPr lang="en-US" dirty="0"/>
              <a:t>   Return a copy of the string with all occurrences of substring </a:t>
            </a:r>
            <a:r>
              <a:rPr lang="en-US" i="1" dirty="0"/>
              <a:t>old</a:t>
            </a:r>
            <a:r>
              <a:rPr lang="en-US" dirty="0"/>
              <a:t> replaced by </a:t>
            </a:r>
            <a:r>
              <a:rPr lang="en-US" i="1" dirty="0"/>
              <a:t>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4001294"/>
            <a:ext cx="55753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5089128"/>
            <a:ext cx="5334000" cy="8255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1A6277-9C7C-E246-AB84-F4697DF1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B2B4-C76E-F640-82BE-316F6669CFA4}" type="datetime1">
              <a:rPr lang="en-US" smtClean="0"/>
              <a:t>8/29/19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4A8977-579A-384D-84A5-C13A63E2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237D5C-B8E6-2F48-8B28-3D7F1425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170F9-A7B2-A345-BB94-3BD01BC76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94"/>
            <a:ext cx="10515600" cy="1325563"/>
          </a:xfrm>
        </p:spPr>
        <p:txBody>
          <a:bodyPr/>
          <a:lstStyle/>
          <a:p>
            <a:r>
              <a:rPr lang="en-US" dirty="0"/>
              <a:t>Control Statement: If-then-else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14"/>
            <a:ext cx="10515600" cy="464445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if</a:t>
            </a:r>
            <a:r>
              <a:rPr lang="en-US" dirty="0"/>
              <a:t> statement: executes “then” part if the “if condition” is TRUE, otherwise execute “else” part.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else</a:t>
            </a:r>
            <a:r>
              <a:rPr lang="en-US" dirty="0"/>
              <a:t> part is optional</a:t>
            </a:r>
          </a:p>
          <a:p>
            <a:r>
              <a:rPr lang="en-US" b="1" i="1" dirty="0" err="1"/>
              <a:t>elif</a:t>
            </a:r>
            <a:r>
              <a:rPr lang="en-US" dirty="0"/>
              <a:t> is short for “else if”, and there can be zero or more </a:t>
            </a:r>
            <a:r>
              <a:rPr lang="en-US" b="1" i="1" dirty="0" err="1"/>
              <a:t>elif</a:t>
            </a:r>
            <a:r>
              <a:rPr lang="en-US" dirty="0"/>
              <a:t> parts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30" y="2422375"/>
            <a:ext cx="24257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45" y="2380239"/>
            <a:ext cx="2159000" cy="256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15" y="2499298"/>
            <a:ext cx="2159000" cy="901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16C2-4C04-9741-9C05-F172DA5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BC2D-DCA8-5C4D-8C96-C4A168ACBBE3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0926E-2558-4A41-A329-16306E55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0808D-75BF-5C4A-81CA-45E8DCB1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A573C-55B7-C64D-B13A-E30107883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0"/>
            <a:ext cx="10515600" cy="1325563"/>
          </a:xfrm>
        </p:spPr>
        <p:txBody>
          <a:bodyPr/>
          <a:lstStyle/>
          <a:p>
            <a:r>
              <a:rPr lang="en-US" dirty="0"/>
              <a:t>Control Statement: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966"/>
            <a:ext cx="10515600" cy="4351338"/>
          </a:xfrm>
        </p:spPr>
        <p:txBody>
          <a:bodyPr/>
          <a:lstStyle/>
          <a:p>
            <a:r>
              <a:rPr lang="en-US" b="1" i="1" dirty="0"/>
              <a:t>for</a:t>
            </a:r>
            <a:r>
              <a:rPr lang="en-US" dirty="0"/>
              <a:t> statement</a:t>
            </a:r>
          </a:p>
          <a:p>
            <a:r>
              <a:rPr lang="en-US" dirty="0"/>
              <a:t>Iterates over the items of any sequence (a </a:t>
            </a:r>
            <a:r>
              <a:rPr lang="en-US" b="1" i="1" dirty="0"/>
              <a:t>list</a:t>
            </a:r>
            <a:r>
              <a:rPr lang="en-US" dirty="0"/>
              <a:t>, </a:t>
            </a:r>
            <a:r>
              <a:rPr lang="en-US" b="1" i="1" dirty="0"/>
              <a:t>tuple</a:t>
            </a:r>
            <a:r>
              <a:rPr lang="en-US" dirty="0"/>
              <a:t>, or </a:t>
            </a:r>
            <a:r>
              <a:rPr lang="en-US" b="1" i="1" dirty="0" err="1"/>
              <a:t>str</a:t>
            </a:r>
            <a:r>
              <a:rPr lang="en-US" dirty="0"/>
              <a:t>), in the order that they appear in the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90" y="3338946"/>
            <a:ext cx="3771900" cy="16637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27" y="3484158"/>
            <a:ext cx="2057400" cy="646331"/>
            <a:chOff x="6927" y="3484158"/>
            <a:chExt cx="2057400" cy="646331"/>
          </a:xfrm>
        </p:grpSpPr>
        <p:sp>
          <p:nvSpPr>
            <p:cNvPr id="5" name="Oval 4"/>
            <p:cNvSpPr/>
            <p:nvPr/>
          </p:nvSpPr>
          <p:spPr>
            <a:xfrm>
              <a:off x="1704109" y="3627215"/>
              <a:ext cx="360218" cy="3602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997527" y="3807324"/>
              <a:ext cx="706582" cy="26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" y="3484158"/>
              <a:ext cx="1343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Arbitrary name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18" y="3304049"/>
            <a:ext cx="2476500" cy="2057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095836" y="3627215"/>
            <a:ext cx="3650672" cy="1771225"/>
            <a:chOff x="7095836" y="3627215"/>
            <a:chExt cx="3650672" cy="1771225"/>
          </a:xfrm>
        </p:grpSpPr>
        <p:sp>
          <p:nvSpPr>
            <p:cNvPr id="11" name="Rounded Rectangle 10"/>
            <p:cNvSpPr/>
            <p:nvPr/>
          </p:nvSpPr>
          <p:spPr>
            <a:xfrm>
              <a:off x="7095836" y="3627215"/>
              <a:ext cx="1773382" cy="6501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7982527" y="4277329"/>
              <a:ext cx="399473" cy="419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271164" y="4752109"/>
              <a:ext cx="2475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whatever you want in a </a:t>
              </a:r>
              <a:r>
                <a:rPr lang="en-US" b="1" i="1" dirty="0"/>
                <a:t>for</a:t>
              </a:r>
              <a:r>
                <a:rPr lang="en-US" dirty="0"/>
                <a:t> statement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8C24EB-AD9C-A44E-8920-095F8EB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AB3-9BE7-FB43-B54E-54CE9A8D7E45}" type="datetime1">
              <a:rPr lang="en-US" smtClean="0"/>
              <a:t>8/29/19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78FF995-3F3B-174D-9459-4D7DAF4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B3897E2-85D7-504A-ACAF-BD8E43F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DB4BC4-B0BB-B548-A1E5-7B2CF2F79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0"/>
            <a:ext cx="10515600" cy="1325563"/>
          </a:xfrm>
        </p:spPr>
        <p:txBody>
          <a:bodyPr/>
          <a:lstStyle/>
          <a:p>
            <a:r>
              <a:rPr lang="en-US" dirty="0"/>
              <a:t>Simple control flow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963101"/>
          </a:xfrm>
        </p:spPr>
        <p:txBody>
          <a:bodyPr/>
          <a:lstStyle/>
          <a:p>
            <a:r>
              <a:rPr lang="en-US" dirty="0"/>
              <a:t>More about </a:t>
            </a:r>
            <a:r>
              <a:rPr lang="en-US" b="1" i="1" dirty="0"/>
              <a:t>range</a:t>
            </a:r>
            <a:r>
              <a:rPr lang="en-US" dirty="0"/>
              <a:t> function: iterate over the value of index variable (e.g., </a:t>
            </a:r>
            <a:r>
              <a:rPr lang="en-US" dirty="0" err="1"/>
              <a:t>i</a:t>
            </a:r>
            <a:r>
              <a:rPr lang="en-US" dirty="0"/>
              <a:t>) from “start” to “end”, increase by “step”.</a:t>
            </a:r>
          </a:p>
          <a:p>
            <a:r>
              <a:rPr lang="en-US" dirty="0"/>
              <a:t>It generates arithmetic progressions to iterate over a sequence of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8" y="3260225"/>
            <a:ext cx="22352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46" y="3288721"/>
            <a:ext cx="26035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28" y="3246368"/>
            <a:ext cx="2908300" cy="1422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04142" y="2718290"/>
            <a:ext cx="678873" cy="997528"/>
            <a:chOff x="5417127" y="2479964"/>
            <a:chExt cx="678873" cy="997528"/>
          </a:xfrm>
        </p:grpSpPr>
        <p:sp>
          <p:nvSpPr>
            <p:cNvPr id="7" name="Oval 6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127" y="2479964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0158" y="2712517"/>
            <a:ext cx="678873" cy="997523"/>
            <a:chOff x="5582228" y="2479969"/>
            <a:chExt cx="678873" cy="997523"/>
          </a:xfrm>
        </p:grpSpPr>
        <p:sp>
          <p:nvSpPr>
            <p:cNvPr id="14" name="Oval 13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82228" y="2479969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564255" y="2649549"/>
            <a:ext cx="678873" cy="1039090"/>
            <a:chOff x="5491016" y="2438402"/>
            <a:chExt cx="678873" cy="1039090"/>
          </a:xfrm>
        </p:grpSpPr>
        <p:sp>
          <p:nvSpPr>
            <p:cNvPr id="18" name="Oval 17"/>
            <p:cNvSpPr/>
            <p:nvPr/>
          </p:nvSpPr>
          <p:spPr>
            <a:xfrm>
              <a:off x="5624946" y="3111501"/>
              <a:ext cx="365991" cy="3659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805055" y="2763262"/>
              <a:ext cx="2887" cy="348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91016" y="2438402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</a:t>
              </a: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397C4F-24B9-9840-8E95-74CD72F9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6E63-DDDA-4C41-9B90-DDFB1113087E}" type="datetime1">
              <a:rPr lang="en-US" smtClean="0"/>
              <a:t>8/29/19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E11A35-6913-BE4D-8060-21015277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084438-A84C-2C42-9341-F87558F6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34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004DE5-26C1-4842-810E-6B327E58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161925"/>
            <a:ext cx="11540837" cy="1325563"/>
          </a:xfrm>
        </p:spPr>
        <p:txBody>
          <a:bodyPr/>
          <a:lstStyle/>
          <a:p>
            <a:r>
              <a:rPr lang="en-US" dirty="0"/>
              <a:t>Iterate over the First n or the Last n of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8"/>
            <a:ext cx="10515600" cy="4642906"/>
          </a:xfrm>
        </p:spPr>
        <p:txBody>
          <a:bodyPr/>
          <a:lstStyle/>
          <a:p>
            <a:r>
              <a:rPr lang="en-US" dirty="0"/>
              <a:t>Iterate over the first n elements of a sequence [:n]</a:t>
            </a:r>
          </a:p>
          <a:p>
            <a:r>
              <a:rPr lang="en-US" dirty="0"/>
              <a:t>Iterate over the last n element of a sequence [n:]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2887133"/>
            <a:ext cx="53848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4808540"/>
            <a:ext cx="5359400" cy="16256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4F3683-A670-DF46-A218-72420FD2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680-BD10-6644-B17B-FA57A48716DA}" type="datetime1">
              <a:rPr lang="en-US" smtClean="0"/>
              <a:t>8/29/19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93AD0-352C-FE49-AF45-A7B7ABA0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01F4B8-5546-204B-A5E0-31B4D396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39279-5B37-B142-9CDF-1A51F6C8F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4"/>
            <a:ext cx="10515600" cy="1325563"/>
          </a:xfrm>
        </p:spPr>
        <p:txBody>
          <a:bodyPr/>
          <a:lstStyle/>
          <a:p>
            <a:r>
              <a:rPr lang="en-US"/>
              <a:t>Simple control flow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3228"/>
            <a:ext cx="10515600" cy="4351338"/>
          </a:xfrm>
        </p:spPr>
        <p:txBody>
          <a:bodyPr/>
          <a:lstStyle/>
          <a:p>
            <a:r>
              <a:rPr lang="en-US" b="1" i="1" dirty="0"/>
              <a:t>enumerate</a:t>
            </a:r>
            <a:r>
              <a:rPr lang="en-US" dirty="0"/>
              <a:t> function</a:t>
            </a:r>
          </a:p>
          <a:p>
            <a:r>
              <a:rPr lang="en-US" dirty="0"/>
              <a:t>To retrieve the </a:t>
            </a:r>
            <a:r>
              <a:rPr lang="en-US" i="1" dirty="0">
                <a:solidFill>
                  <a:srgbClr val="0070C0"/>
                </a:solidFill>
              </a:rPr>
              <a:t>position index </a:t>
            </a:r>
            <a:r>
              <a:rPr lang="en-US" dirty="0"/>
              <a:t>and corresponding </a:t>
            </a:r>
            <a:r>
              <a:rPr lang="en-US" i="1" dirty="0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at the same time when iterating over a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66" y="3488267"/>
            <a:ext cx="5846234" cy="19985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9118" y="3564235"/>
            <a:ext cx="3088215" cy="923330"/>
            <a:chOff x="129118" y="3564235"/>
            <a:chExt cx="3088215" cy="923330"/>
          </a:xfrm>
        </p:grpSpPr>
        <p:sp>
          <p:nvSpPr>
            <p:cNvPr id="5" name="Rounded Rectangle 4"/>
            <p:cNvSpPr/>
            <p:nvPr/>
          </p:nvSpPr>
          <p:spPr>
            <a:xfrm>
              <a:off x="2523066" y="3776133"/>
              <a:ext cx="694267" cy="3894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08667" y="3970867"/>
              <a:ext cx="914399" cy="84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9118" y="3564235"/>
              <a:ext cx="1523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/>
                <a:t>i</a:t>
              </a:r>
              <a:r>
                <a:rPr lang="en-US" dirty="0"/>
                <a:t> is the position index</a:t>
              </a:r>
            </a:p>
            <a:p>
              <a:r>
                <a:rPr lang="en-US" b="1" i="1" dirty="0"/>
                <a:t>w</a:t>
              </a:r>
              <a:r>
                <a:rPr lang="en-US" dirty="0"/>
                <a:t> is the value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5452533" y="3798098"/>
            <a:ext cx="372533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5770510" y="4116075"/>
            <a:ext cx="748823" cy="794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9333" y="4910667"/>
            <a:ext cx="298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-1</a:t>
            </a:r>
            <a:r>
              <a:rPr lang="en-US" dirty="0"/>
              <a:t> is the position index of the last element in the sequence</a:t>
            </a:r>
          </a:p>
          <a:p>
            <a:r>
              <a:rPr lang="en-US" dirty="0"/>
              <a:t>Short for: </a:t>
            </a:r>
            <a:r>
              <a:rPr lang="en-US" b="1" i="1" dirty="0" err="1"/>
              <a:t>len</a:t>
            </a:r>
            <a:r>
              <a:rPr lang="en-US" b="1" i="1" dirty="0"/>
              <a:t>(s) - 1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FA2227-2466-E848-8C6E-8C34E4B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575-CEC5-2346-898C-83D09DF9BB3A}" type="datetime1">
              <a:rPr lang="en-US" smtClean="0"/>
              <a:t>8/29/19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B07E690-0975-6E41-AE5C-0645469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133C1C-450E-E344-8F4F-1A25F7C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A3471E-B42D-CA4B-AA5D-EA0D010E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023-B273-A848-A36D-3C80C262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</a:t>
            </a:r>
            <a:r>
              <a:rPr lang="en-US" i="1" dirty="0" err="1"/>
              <a:t>numpy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1285-CC8C-2A43-B35E-B998F63C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err="1"/>
              <a:t>numpy</a:t>
            </a:r>
            <a:r>
              <a:rPr lang="en-US" sz="2400" dirty="0"/>
              <a:t> is a third-party package in Python</a:t>
            </a:r>
          </a:p>
          <a:p>
            <a:endParaRPr lang="en-US" sz="2400" dirty="0"/>
          </a:p>
          <a:p>
            <a:r>
              <a:rPr lang="en-US" sz="2400" dirty="0"/>
              <a:t>Frequently used in data science, machine learning, statistics etc.</a:t>
            </a:r>
          </a:p>
          <a:p>
            <a:endParaRPr lang="en-US" sz="2400" dirty="0"/>
          </a:p>
          <a:p>
            <a:r>
              <a:rPr lang="en-US" sz="2400" dirty="0"/>
              <a:t>Advantages over built-in types in Python (e.g., List)</a:t>
            </a:r>
          </a:p>
          <a:p>
            <a:pPr lvl="1"/>
            <a:r>
              <a:rPr lang="en-US" dirty="0"/>
              <a:t>Size - </a:t>
            </a:r>
            <a:r>
              <a:rPr lang="en-US" dirty="0" err="1"/>
              <a:t>Numpy</a:t>
            </a:r>
            <a:r>
              <a:rPr lang="en-US" dirty="0"/>
              <a:t> data structures take up less space.</a:t>
            </a:r>
          </a:p>
          <a:p>
            <a:pPr lvl="1"/>
            <a:r>
              <a:rPr lang="en-US" dirty="0"/>
              <a:t>Performance - They are faster than lists.</a:t>
            </a:r>
            <a:endParaRPr lang="en-US" sz="2000" dirty="0"/>
          </a:p>
          <a:p>
            <a:pPr lvl="1"/>
            <a:r>
              <a:rPr lang="en-US" dirty="0"/>
              <a:t>Functionality – They have optimized functions such as linear algebra operations built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C006-A54A-4047-893E-0E26D63E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4747-564C-E94E-B88E-B55BF048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2D48-8381-0146-915A-623F5DC4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DAEB1-377A-3844-8325-DCF368BC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18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F0E8-DED2-974B-A0B9-515A4CC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E0BC-0DBF-9C46-BDFC-9B49AB94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AEB1-F560-7841-BFFB-45862FD0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1AB2-C3EC-1148-A58D-0CCEA8F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6D2B0-E620-C04D-AD0B-522248DD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6" y="2363564"/>
            <a:ext cx="11235661" cy="476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B66FC-D6DB-2040-ABC8-C584473C8EC5}"/>
              </a:ext>
            </a:extLst>
          </p:cNvPr>
          <p:cNvSpPr txBox="1"/>
          <p:nvPr/>
        </p:nvSpPr>
        <p:spPr>
          <a:xfrm>
            <a:off x="701269" y="18424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it as a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C0774-0068-6447-874B-327DD9370AD6}"/>
              </a:ext>
            </a:extLst>
          </p:cNvPr>
          <p:cNvSpPr txBox="1"/>
          <p:nvPr/>
        </p:nvSpPr>
        <p:spPr>
          <a:xfrm>
            <a:off x="859398" y="3403218"/>
            <a:ext cx="521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basic data structure in </a:t>
            </a:r>
            <a:r>
              <a:rPr lang="en-US" dirty="0" err="1"/>
              <a:t>numpy</a:t>
            </a:r>
            <a:r>
              <a:rPr lang="en-US" dirty="0"/>
              <a:t> is </a:t>
            </a:r>
            <a:r>
              <a:rPr lang="en-US" b="1" i="1" u="sng" dirty="0"/>
              <a:t>array</a:t>
            </a:r>
            <a:r>
              <a:rPr lang="en-US" dirty="0"/>
              <a:t>, or </a:t>
            </a:r>
            <a:r>
              <a:rPr lang="en-US" b="1" i="1" u="sng" dirty="0" err="1"/>
              <a:t>ndarray</a:t>
            </a:r>
            <a:endParaRPr lang="en-US" b="1" i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3C1AD-0AE3-9548-B0C1-4A707F6C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9" y="3923485"/>
            <a:ext cx="11172759" cy="1198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E39B5F-DFAC-FA48-9672-1D755BB9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8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7C31-D6F3-2D40-92BD-A590CCB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np.ndarray</a:t>
            </a:r>
            <a:r>
              <a:rPr lang="en-US" dirty="0"/>
              <a:t> is different from a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71A9-935D-254F-85C9-6CA7475D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arrays are designed to handle vectorized operations (while a Python list is not)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9436-18D2-244F-AC1D-E2BEC5D1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2D8A-8FB3-FC4B-9E4D-EDD78D11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AED1-0FBF-E44A-80E1-F8ECD8E4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ACAECC-57F1-4745-A3E4-54338C7E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2" y="2481712"/>
            <a:ext cx="9199002" cy="33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7981E-C788-C049-A27D-45AA1374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on Windows </a:t>
            </a:r>
            <a:r>
              <a:rPr lang="mr-IN" dirty="0"/>
              <a:t>–</a:t>
            </a:r>
            <a:r>
              <a:rPr lang="en-US" dirty="0"/>
              <a:t>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release of installer for </a:t>
            </a:r>
            <a:r>
              <a:rPr lang="en-US" b="1" dirty="0"/>
              <a:t>Python 3.7.4 </a:t>
            </a:r>
          </a:p>
          <a:p>
            <a:pPr lvl="1"/>
            <a:r>
              <a:rPr lang="en-US" dirty="0">
                <a:hlinkClick r:id="rId2"/>
              </a:rPr>
              <a:t>https://www.python.org/downloads/windows/</a:t>
            </a:r>
            <a:endParaRPr lang="en-US" dirty="0"/>
          </a:p>
          <a:p>
            <a:pPr lvl="1"/>
            <a:r>
              <a:rPr lang="en-US" dirty="0"/>
              <a:t>Choose “Windows x86” or Windows x86-64 executable installer according to your system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8D6C-4CC3-D14B-AF46-28E3A9B81095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7A4E6-10FB-F640-B844-2A36163D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A894-63E5-B144-BA38-69A10566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071-62FE-5B41-8D71-98D410FA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98" y="0"/>
            <a:ext cx="10515600" cy="1325563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F749-8664-4F4E-9992-0B54D0DC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98" y="14605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Create a 2d array from a list of lists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Access elements in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CD7B-9ABC-6C4C-BC3B-AF2B84D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7844-073E-3D43-82C1-72C793D2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81BA-BF8F-064E-8D78-4CA3DEE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DFCD2-11B6-1744-A0F3-AFD73558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8C6D4-0CBB-3D41-9DDB-CF966745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8" y="1981342"/>
            <a:ext cx="10717244" cy="1393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5D573F-696D-CD4A-A0BA-85A82AE5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4166440"/>
            <a:ext cx="10672583" cy="21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8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071-62FE-5B41-8D71-98D410FA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98" y="0"/>
            <a:ext cx="10515600" cy="1325563"/>
          </a:xfrm>
        </p:spPr>
        <p:txBody>
          <a:bodyPr/>
          <a:lstStyle/>
          <a:p>
            <a:r>
              <a:rPr lang="en-US" dirty="0"/>
              <a:t>2d arrays: fast vectorized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F749-8664-4F4E-9992-0B54D0DC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98" y="14605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summation over axes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CD7B-9ABC-6C4C-BC3B-AF2B84D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7844-073E-3D43-82C1-72C793D2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81BA-BF8F-064E-8D78-4CA3DEE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DFCD2-11B6-1744-A0F3-AFD73558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D66AE-352F-024F-B319-2A871ADFA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2109414"/>
            <a:ext cx="3893929" cy="3702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C8D1CE-511A-6F48-A81F-5C29B0C7D1C8}"/>
              </a:ext>
            </a:extLst>
          </p:cNvPr>
          <p:cNvSpPr txBox="1"/>
          <p:nvPr/>
        </p:nvSpPr>
        <p:spPr>
          <a:xfrm>
            <a:off x="7144870" y="1740082"/>
            <a:ext cx="243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Keeping dimensionality: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178B58-2E69-574B-B436-C79D327E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71" y="2244351"/>
            <a:ext cx="4643718" cy="1533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C21194-277C-844A-8650-FAC0260910AF}"/>
              </a:ext>
            </a:extLst>
          </p:cNvPr>
          <p:cNvSpPr txBox="1"/>
          <p:nvPr/>
        </p:nvSpPr>
        <p:spPr>
          <a:xfrm>
            <a:off x="7168032" y="4222870"/>
            <a:ext cx="281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keeping dimensionality: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3A5EE6-5E60-4F4D-8236-2C0CCAEC6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871" y="4773612"/>
            <a:ext cx="3926541" cy="15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8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AE75-304F-B349-BFB9-952C8399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even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9EFFC-E421-8141-95A2-CB9393229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3×4×5</m:t>
                    </m:r>
                  </m:oMath>
                </a14:m>
                <a:r>
                  <a:rPr lang="en-US" sz="2400" dirty="0"/>
                  <a:t> array of all 1s.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9EFFC-E421-8141-95A2-CB9393229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1A2B-5B9B-D046-A9B2-E981F379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401E-52F7-1D43-B687-7A67B6C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95CD-213A-CA42-837D-EBC17D5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61D2E-5425-904A-8768-CA46118D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9E631-7DB3-E74A-A3FD-57EC8B9F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52" y="2290016"/>
            <a:ext cx="3394643" cy="3519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DB21E-3C2A-074F-8B80-FF717EE56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123" y="1421430"/>
            <a:ext cx="3034554" cy="1737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06FB5C-D39D-814C-B3E8-DB0329C98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123" y="3337989"/>
            <a:ext cx="3034554" cy="1428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7746F-2127-8442-8DF5-AA99F4F46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123" y="4945401"/>
            <a:ext cx="3034554" cy="1478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9B4FD7-F24F-4B41-BA20-0986203B8C2D}"/>
              </a:ext>
            </a:extLst>
          </p:cNvPr>
          <p:cNvSpPr txBox="1"/>
          <p:nvPr/>
        </p:nvSpPr>
        <p:spPr>
          <a:xfrm>
            <a:off x="9909140" y="210535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along axis=0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E1F79-8810-104F-B05A-55E09117B593}"/>
              </a:ext>
            </a:extLst>
          </p:cNvPr>
          <p:cNvSpPr txBox="1"/>
          <p:nvPr/>
        </p:nvSpPr>
        <p:spPr>
          <a:xfrm>
            <a:off x="9909140" y="3816628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along axis=1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AA059-8FEC-8344-BB27-A52566D5789B}"/>
              </a:ext>
            </a:extLst>
          </p:cNvPr>
          <p:cNvSpPr txBox="1"/>
          <p:nvPr/>
        </p:nvSpPr>
        <p:spPr>
          <a:xfrm>
            <a:off x="9909140" y="5315111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along axis=2</a:t>
            </a:r>
          </a:p>
        </p:txBody>
      </p:sp>
    </p:spTree>
    <p:extLst>
      <p:ext uri="{BB962C8B-B14F-4D97-AF65-F5344CB8AC3E}">
        <p14:creationId xmlns:p14="http://schemas.microsoft.com/office/powerpoint/2010/main" val="1014118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41A3-9CB4-F140-B1F1-797732A1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random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38A9-6647-814C-9EF3-AA2A4465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B7EB-E781-B049-988B-6DDDFD94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B6E2-DB91-6F4A-94A9-B7B57F9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F032C-52FF-5A4D-BB19-9D5E6EF7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47901-046E-D248-9010-E157E0DF6CA0}"/>
                  </a:ext>
                </a:extLst>
              </p:cNvPr>
              <p:cNvSpPr txBox="1"/>
              <p:nvPr/>
            </p:nvSpPr>
            <p:spPr>
              <a:xfrm>
                <a:off x="923365" y="1690688"/>
                <a:ext cx="7830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numpy.random.rand</a:t>
                </a:r>
                <a:r>
                  <a:rPr lang="en-US" dirty="0"/>
                  <a:t>, random numbers sampled from a uniform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47901-046E-D248-9010-E157E0DF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5" y="1690688"/>
                <a:ext cx="7830157" cy="369332"/>
              </a:xfrm>
              <a:prstGeom prst="rect">
                <a:avLst/>
              </a:prstGeom>
              <a:blipFill>
                <a:blip r:embed="rId3"/>
                <a:stretch>
                  <a:fillRect l="-648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B7AA71B-4B0E-0147-9488-D80ACE90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541" y="2262704"/>
            <a:ext cx="4978400" cy="130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D16A1-49CE-6240-9A99-ACFCEAC5D9E0}"/>
              </a:ext>
            </a:extLst>
          </p:cNvPr>
          <p:cNvSpPr txBox="1"/>
          <p:nvPr/>
        </p:nvSpPr>
        <p:spPr>
          <a:xfrm>
            <a:off x="923364" y="4106902"/>
            <a:ext cx="1021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numpy.random.randn</a:t>
            </a:r>
            <a:r>
              <a:rPr lang="en-US" dirty="0"/>
              <a:t>, random numbers sampled from a normal distribution whose mean = 0, variance =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35AD33-2F95-284D-BB36-B6E43A9D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541" y="4778189"/>
            <a:ext cx="637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7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491E-898B-044B-B9A1-92496F21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38"/>
            <a:ext cx="10515600" cy="1325563"/>
          </a:xfrm>
        </p:spPr>
        <p:txBody>
          <a:bodyPr/>
          <a:lstStyle/>
          <a:p>
            <a:r>
              <a:rPr lang="en-US" dirty="0"/>
              <a:t>Linear algebra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37C7-80CD-CE46-8331-28B55AE2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D2ED-3EC9-4B49-930C-2663E474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6C9F-3AAA-2C4B-ACC7-4267E46A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225DA-72F6-9644-A6F0-2E58D982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A6A0B-4DFF-4546-994A-59641B230306}"/>
              </a:ext>
            </a:extLst>
          </p:cNvPr>
          <p:cNvSpPr txBox="1"/>
          <p:nvPr/>
        </p:nvSpPr>
        <p:spPr>
          <a:xfrm>
            <a:off x="838200" y="1583205"/>
            <a:ext cx="3230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Dot product between vectors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0AF15-6395-BA41-A569-EA5C3956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5" y="1971349"/>
            <a:ext cx="36576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415953-817C-FA4E-B137-7AA1DE574298}"/>
              </a:ext>
            </a:extLst>
          </p:cNvPr>
          <p:cNvSpPr txBox="1"/>
          <p:nvPr/>
        </p:nvSpPr>
        <p:spPr>
          <a:xfrm>
            <a:off x="6261847" y="1583205"/>
            <a:ext cx="2343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Point-wise operation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CE7A6-47A1-6649-AF55-B731F3434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42" y="2092687"/>
            <a:ext cx="3532093" cy="17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0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4BA3-6679-054F-BDA9-40A3519E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support: </a:t>
            </a:r>
            <a:r>
              <a:rPr lang="en-US" sz="3600" dirty="0"/>
              <a:t>Matrix operations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97F4-C080-BD4C-BFCA-2F9D8C7B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66C4-7A63-F049-9C3E-70D1A8176F2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F46B-E749-BA42-A84D-5813762D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EAAC-006D-4C43-8D8E-CB76219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B661B-3F4D-F449-90B9-F8B43A63DD62}"/>
              </a:ext>
            </a:extLst>
          </p:cNvPr>
          <p:cNvSpPr txBox="1"/>
          <p:nvPr/>
        </p:nvSpPr>
        <p:spPr>
          <a:xfrm>
            <a:off x="1048871" y="1810871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71B477-CF7C-D840-9F28-A4ED3E5F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98" y="2300386"/>
            <a:ext cx="3937197" cy="1635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2BB65-E8B9-724F-8D5C-D51A86B78030}"/>
              </a:ext>
            </a:extLst>
          </p:cNvPr>
          <p:cNvSpPr txBox="1"/>
          <p:nvPr/>
        </p:nvSpPr>
        <p:spPr>
          <a:xfrm>
            <a:off x="1065217" y="3937994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97CFE-247E-8E46-8272-FD23BEE591E4}"/>
              </a:ext>
            </a:extLst>
          </p:cNvPr>
          <p:cNvSpPr txBox="1"/>
          <p:nvPr/>
        </p:nvSpPr>
        <p:spPr>
          <a:xfrm>
            <a:off x="7693216" y="1995537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0F4DF-83E8-A442-B3A8-0C6DD181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45" y="2669718"/>
            <a:ext cx="3228878" cy="27445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B25638-9A5D-C24A-8E49-C7CC1FE94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D993D-4661-2048-ADE1-634060CE6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595" y="4430712"/>
            <a:ext cx="3100205" cy="17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7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on Windows </a:t>
            </a:r>
            <a:r>
              <a:rPr lang="mr-IN" dirty="0"/>
              <a:t>–</a:t>
            </a:r>
            <a:r>
              <a:rPr lang="en-US" dirty="0"/>
              <a:t>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</a:t>
            </a:r>
            <a:r>
              <a:rPr lang="en-US" dirty="0">
                <a:sym typeface="Wingdings"/>
              </a:rPr>
              <a:t> Install Now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017967" y="4759035"/>
            <a:ext cx="2566906" cy="775855"/>
          </a:xfrm>
          <a:prstGeom prst="wedgeRoundRectCallout">
            <a:avLst>
              <a:gd name="adj1" fmla="val -52002"/>
              <a:gd name="adj2" fmla="val 10714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Check the two boxes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5" y="2499320"/>
            <a:ext cx="6357471" cy="39137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59500" y="5711844"/>
            <a:ext cx="332509" cy="600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2C74-85C7-E249-B193-17253DCE5031}" type="datetime1">
              <a:rPr lang="en-US" smtClean="0"/>
              <a:t>8/29/19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34417-AED7-CB41-941F-803A4457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E288A6-ECB9-2C43-9D36-160D4403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on Windows </a:t>
            </a:r>
            <a:r>
              <a:rPr lang="mr-IN" dirty="0"/>
              <a:t>–</a:t>
            </a:r>
            <a:r>
              <a:rPr lang="en-US" dirty="0"/>
              <a:t>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path length limit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A785-B9E1-2C4D-BCB5-560914910EDA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65" y="2548964"/>
            <a:ext cx="6184681" cy="38073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7176" y="4930588"/>
            <a:ext cx="4303059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1A21-7471-B643-A474-6B10F599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6C4CB-88F4-8D4D-8DBF-A15AC5394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on Windows </a:t>
            </a:r>
            <a:r>
              <a:rPr lang="mr-IN" dirty="0"/>
              <a:t>–</a:t>
            </a:r>
            <a:r>
              <a:rPr lang="en-US" dirty="0"/>
              <a:t> Success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“IDLE Python 3.7.4 shell” in the Start menu</a:t>
            </a:r>
          </a:p>
          <a:p>
            <a:r>
              <a:rPr lang="en-US" dirty="0"/>
              <a:t>You will see a prompt for entering Python code such as &gt;&gt;&gt;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A7D4-18F6-014C-AB81-CBEBCFE4413B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8" y="3101975"/>
            <a:ext cx="5638800" cy="32099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778575-18BC-A444-99F5-3F2F7D13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A8328-4C9E-9B42-A217-91DE8DAA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on Mac/Linux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dirty="0"/>
              <a:t>Install opensource </a:t>
            </a:r>
            <a:r>
              <a:rPr lang="en-US" b="1" i="1" dirty="0"/>
              <a:t>homebrew</a:t>
            </a:r>
            <a:r>
              <a:rPr lang="en-US" dirty="0"/>
              <a:t>, free for download from the link below. This is also known as “the missing package manager for </a:t>
            </a:r>
            <a:r>
              <a:rPr lang="en-US" dirty="0" err="1"/>
              <a:t>macOS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>
                <a:hlinkClick r:id="rId2"/>
              </a:rPr>
              <a:t>https://brew.sh/</a:t>
            </a:r>
            <a:endParaRPr lang="en-US" dirty="0"/>
          </a:p>
          <a:p>
            <a:pPr lvl="1"/>
            <a:r>
              <a:rPr lang="en-US" dirty="0"/>
              <a:t>After you install brew, invoke terminal window (you can use Spotlight search to find terminal)</a:t>
            </a:r>
          </a:p>
          <a:p>
            <a:pPr lvl="1"/>
            <a:r>
              <a:rPr lang="en-US" dirty="0"/>
              <a:t>In terminal, run: 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brew install python</a:t>
            </a:r>
            <a:endParaRPr lang="en-US" dirty="0">
              <a:ea typeface="Monaco" charset="0"/>
              <a:cs typeface="Monaco" charset="0"/>
            </a:endParaRPr>
          </a:p>
          <a:p>
            <a:pPr lvl="1"/>
            <a:endParaRPr lang="en-US" dirty="0">
              <a:ea typeface="Monaco" charset="0"/>
              <a:cs typeface="Monaco" charset="0"/>
            </a:endParaRPr>
          </a:p>
          <a:p>
            <a:r>
              <a:rPr lang="en-US" dirty="0">
                <a:ea typeface="Monaco" charset="0"/>
                <a:cs typeface="Monaco" charset="0"/>
              </a:rPr>
              <a:t>Ubuntu Linux</a:t>
            </a:r>
          </a:p>
          <a:p>
            <a:pPr lvl="1"/>
            <a:r>
              <a:rPr lang="en-US" dirty="0">
                <a:ea typeface="Monaco" charset="0"/>
                <a:cs typeface="Monaco" charset="0"/>
              </a:rPr>
              <a:t>Ubuntu 16.04 comes with Python 2.7 and Python 3.5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BED0-0CEE-0045-97C4-8E106D7B0D15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2575-C864-0E4C-99C9-FC373C97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6F056-F51C-1148-B6D4-B2310DBB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FBC-42C0-4E49-B2D4-3DC29812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through </a:t>
            </a:r>
            <a:r>
              <a:rPr lang="en-US" dirty="0" err="1"/>
              <a:t>Anadaconda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017631-7B3B-3D49-9643-325D3569F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82" y="2263487"/>
            <a:ext cx="579123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5EB0-92AE-1C43-B3E6-C64FB2CB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848-2680-4A4C-A2B6-A0651CE355B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D35F-4BF2-5945-A02C-DCDFA45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1A7E-7623-9D44-AE64-5FF3A62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EA6-B1CE-F740-893B-0B0EE3688E02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FDC6C-2DFD-484A-8D8C-C819D9C6E333}"/>
              </a:ext>
            </a:extLst>
          </p:cNvPr>
          <p:cNvSpPr txBox="1"/>
          <p:nvPr/>
        </p:nvSpPr>
        <p:spPr>
          <a:xfrm>
            <a:off x="6994397" y="2834640"/>
            <a:ext cx="426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Python3 is integrated in Anaconda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898AE-21F1-B442-8D0F-4E22DE731D0D}"/>
              </a:ext>
            </a:extLst>
          </p:cNvPr>
          <p:cNvSpPr txBox="1"/>
          <p:nvPr/>
        </p:nvSpPr>
        <p:spPr>
          <a:xfrm>
            <a:off x="6994397" y="3477971"/>
            <a:ext cx="454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Packages such as </a:t>
            </a:r>
            <a:r>
              <a:rPr lang="en-US" dirty="0" err="1"/>
              <a:t>numpy</a:t>
            </a:r>
            <a:r>
              <a:rPr lang="en-US" dirty="0"/>
              <a:t>, pandas are also pre-installed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E5C94-09F8-C74D-B624-9EE0AD78E05C}"/>
              </a:ext>
            </a:extLst>
          </p:cNvPr>
          <p:cNvSpPr txBox="1"/>
          <p:nvPr/>
        </p:nvSpPr>
        <p:spPr>
          <a:xfrm>
            <a:off x="1005840" y="1803862"/>
            <a:ext cx="853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https://www.anaconda.com/distribution/</a:t>
            </a:r>
            <a:r>
              <a:rPr lang="en-US" dirty="0"/>
              <a:t> ==&gt; choose the distribution that suits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BEDD28-A69A-7B42-992B-F3A004F08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084" y="185738"/>
            <a:ext cx="1385076" cy="2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7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1856</Words>
  <Application>Microsoft Macintosh PowerPoint</Application>
  <PresentationFormat>Widescreen</PresentationFormat>
  <Paragraphs>395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等线</vt:lpstr>
      <vt:lpstr>游ゴシック</vt:lpstr>
      <vt:lpstr>Arial</vt:lpstr>
      <vt:lpstr>Calibri</vt:lpstr>
      <vt:lpstr>Calibri Light</vt:lpstr>
      <vt:lpstr>Cambria Math</vt:lpstr>
      <vt:lpstr>Mangal</vt:lpstr>
      <vt:lpstr>Monaco</vt:lpstr>
      <vt:lpstr>Wingdings</vt:lpstr>
      <vt:lpstr>Office Theme</vt:lpstr>
      <vt:lpstr>CS596 Machine Learning Lecture 2: Programming Environment Setup</vt:lpstr>
      <vt:lpstr>Part 1: Install Python</vt:lpstr>
      <vt:lpstr>Resources</vt:lpstr>
      <vt:lpstr>Install Python on Windows – Step 1</vt:lpstr>
      <vt:lpstr>Install Python on Windows – Step 2</vt:lpstr>
      <vt:lpstr>Install Python on Windows – Step 3</vt:lpstr>
      <vt:lpstr>Install Python on Windows – Success </vt:lpstr>
      <vt:lpstr>Install Python on Mac/Linux</vt:lpstr>
      <vt:lpstr>Install through Anadaconda</vt:lpstr>
      <vt:lpstr>Install packages</vt:lpstr>
      <vt:lpstr>Use Jupyter notebook</vt:lpstr>
      <vt:lpstr>Jupyter notebook: Create a new Python3 notebook</vt:lpstr>
      <vt:lpstr>Jupyter notebook: Save the notebook</vt:lpstr>
      <vt:lpstr>Jupyter notebook: Save the notebook</vt:lpstr>
      <vt:lpstr>PowerPoint Presentation</vt:lpstr>
      <vt:lpstr>Variables and Assignment</vt:lpstr>
      <vt:lpstr>Variables and Assignment</vt:lpstr>
      <vt:lpstr>Types of Variables</vt:lpstr>
      <vt:lpstr>Built-in Data Types of Python</vt:lpstr>
      <vt:lpstr>Mutable vs Immutable</vt:lpstr>
      <vt:lpstr>Built-in Data Types</vt:lpstr>
      <vt:lpstr>Common operations on built-in types </vt:lpstr>
      <vt:lpstr>Common operations on built-in types</vt:lpstr>
      <vt:lpstr>Common operations on built-in types</vt:lpstr>
      <vt:lpstr>Common operations on built-in types</vt:lpstr>
      <vt:lpstr>Common operations on built-in types</vt:lpstr>
      <vt:lpstr>Common operations on built-in types</vt:lpstr>
      <vt:lpstr>Common operations on String (str)</vt:lpstr>
      <vt:lpstr>String is Immutable</vt:lpstr>
      <vt:lpstr>Common operations on String (str) </vt:lpstr>
      <vt:lpstr>Common operations on String</vt:lpstr>
      <vt:lpstr>Control Statement: If-then-else</vt:lpstr>
      <vt:lpstr>Control Statement: Iteration</vt:lpstr>
      <vt:lpstr>Simple control flow statement</vt:lpstr>
      <vt:lpstr>Iterate over the First n or the Last n of a Sequence</vt:lpstr>
      <vt:lpstr>Simple control flow statement</vt:lpstr>
      <vt:lpstr>Part 3: numpy basics</vt:lpstr>
      <vt:lpstr>Use numpy</vt:lpstr>
      <vt:lpstr>np.ndarray is different from a Python list</vt:lpstr>
      <vt:lpstr>2d arrays</vt:lpstr>
      <vt:lpstr>2d arrays: fast vectorized computation</vt:lpstr>
      <vt:lpstr>arrays of even higher dimensions</vt:lpstr>
      <vt:lpstr>arrays of random numbers</vt:lpstr>
      <vt:lpstr>Linear algebra support</vt:lpstr>
      <vt:lpstr>Linear algebra support: Matrix operations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CS596 Machine Learning Lecture 2: Programming Environment Setup</dc:title>
  <dc:creator>Yang Xu</dc:creator>
  <cp:lastModifiedBy>Yang Xu</cp:lastModifiedBy>
  <cp:revision>126</cp:revision>
  <dcterms:created xsi:type="dcterms:W3CDTF">2019-08-28T03:04:06Z</dcterms:created>
  <dcterms:modified xsi:type="dcterms:W3CDTF">2019-08-29T22:23:33Z</dcterms:modified>
</cp:coreProperties>
</file>