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5143500" cx="9144000"/>
  <p:notesSz cx="6858000" cy="9144000"/>
  <p:embeddedFontLst>
    <p:embeddedFont>
      <p:font typeface="Proxima Nova"/>
      <p:regular r:id="rId32"/>
      <p:bold r:id="rId33"/>
      <p:italic r:id="rId34"/>
      <p:boldItalic r:id="rId35"/>
    </p:embeddedFont>
    <p:embeddedFont>
      <p:font typeface="Alfa Slab One"/>
      <p:regular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ProximaNova-bold.fntdata"/><Relationship Id="rId10" Type="http://schemas.openxmlformats.org/officeDocument/2006/relationships/slide" Target="slides/slide5.xml"/><Relationship Id="rId32" Type="http://schemas.openxmlformats.org/officeDocument/2006/relationships/font" Target="fonts/ProximaNova-regular.fntdata"/><Relationship Id="rId13" Type="http://schemas.openxmlformats.org/officeDocument/2006/relationships/slide" Target="slides/slide8.xml"/><Relationship Id="rId35" Type="http://schemas.openxmlformats.org/officeDocument/2006/relationships/font" Target="fonts/ProximaNova-boldItalic.fntdata"/><Relationship Id="rId12" Type="http://schemas.openxmlformats.org/officeDocument/2006/relationships/slide" Target="slides/slide7.xml"/><Relationship Id="rId34" Type="http://schemas.openxmlformats.org/officeDocument/2006/relationships/font" Target="fonts/ProximaNova-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AlfaSlabOne-regular.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06e6205b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06e6205b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latin typeface="Courier New"/>
                <a:ea typeface="Courier New"/>
                <a:cs typeface="Courier New"/>
                <a:sym typeface="Courier New"/>
              </a:rPr>
              <a:t>Gave sklearn </a:t>
            </a:r>
            <a:r>
              <a:rPr lang="en" sz="1800">
                <a:latin typeface="Courier New"/>
                <a:ea typeface="Courier New"/>
                <a:cs typeface="Courier New"/>
                <a:sym typeface="Courier New"/>
              </a:rPr>
              <a:t>access</a:t>
            </a:r>
            <a:r>
              <a:rPr lang="en" sz="1800">
                <a:latin typeface="Courier New"/>
                <a:ea typeface="Courier New"/>
                <a:cs typeface="Courier New"/>
                <a:sym typeface="Courier New"/>
              </a:rPr>
              <a:t> to the whole DB do see if it could draw any conclusions on its own, this </a:t>
            </a:r>
            <a:r>
              <a:rPr lang="en" sz="1800">
                <a:latin typeface="Courier New"/>
                <a:ea typeface="Courier New"/>
                <a:cs typeface="Courier New"/>
                <a:sym typeface="Courier New"/>
              </a:rPr>
              <a:t>ended</a:t>
            </a:r>
            <a:r>
              <a:rPr lang="en" sz="1800">
                <a:latin typeface="Courier New"/>
                <a:ea typeface="Courier New"/>
                <a:cs typeface="Courier New"/>
                <a:sym typeface="Courier New"/>
              </a:rPr>
              <a:t> up not being our best </a:t>
            </a:r>
            <a:r>
              <a:rPr lang="en" sz="1800">
                <a:latin typeface="Courier New"/>
                <a:ea typeface="Courier New"/>
                <a:cs typeface="Courier New"/>
                <a:sym typeface="Courier New"/>
              </a:rPr>
              <a:t>model option so we moved to supervised learning.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'player_id','year', 'player_age', 'pa', 'k_percent', 'bb_percent',</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'batting_avg', 'slg_percent', 'on_base_percent', 'on_base_plus_slg',</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'woba', 'exit_velocity_avg', 'barrel_batted_rate', 'hard_hit_percent',</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 sz="1800">
                <a:latin typeface="Courier New"/>
                <a:ea typeface="Courier New"/>
                <a:cs typeface="Courier New"/>
                <a:sym typeface="Courier New"/>
              </a:rPr>
              <a:t>   'avg_best_speed', 'iz_contact_percent', 'swing_percent', 'pull_percent',</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latin typeface="Courier New"/>
                <a:ea typeface="Courier New"/>
                <a:cs typeface="Courier New"/>
                <a:sym typeface="Courier New"/>
              </a:rPr>
              <a:t>   'straightaway_percent', 'opposite_percent', 'sprint_speed'</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solidFill>
                  <a:srgbClr val="1F1F1F"/>
                </a:solidFill>
                <a:latin typeface="Courier New"/>
                <a:ea typeface="Courier New"/>
                <a:cs typeface="Courier New"/>
                <a:sym typeface="Courier New"/>
              </a:rPr>
              <a:t>sklearn.cluster import KMeans</a:t>
            </a:r>
            <a:endParaRPr sz="1800">
              <a:solidFill>
                <a:srgbClr val="1F1F1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solidFill>
                  <a:srgbClr val="1F1F1F"/>
                </a:solidFill>
                <a:latin typeface="Courier New"/>
                <a:ea typeface="Courier New"/>
                <a:cs typeface="Courier New"/>
                <a:sym typeface="Courier New"/>
              </a:rPr>
              <a:t>from sklearn.decomposition import PCA</a:t>
            </a:r>
            <a:endParaRPr sz="1800">
              <a:solidFill>
                <a:srgbClr val="1F1F1F"/>
              </a:solidFill>
              <a:latin typeface="Courier New"/>
              <a:ea typeface="Courier New"/>
              <a:cs typeface="Courier New"/>
              <a:sym typeface="Courier New"/>
            </a:endParaRPr>
          </a:p>
          <a:p>
            <a:pPr indent="0" lvl="0" marL="0" rtl="0" algn="l">
              <a:lnSpc>
                <a:spcPct val="150000"/>
              </a:lnSpc>
              <a:spcBef>
                <a:spcPts val="0"/>
              </a:spcBef>
              <a:spcAft>
                <a:spcPts val="0"/>
              </a:spcAft>
              <a:buNone/>
            </a:pPr>
            <a:r>
              <a:rPr lang="en" sz="1800">
                <a:solidFill>
                  <a:srgbClr val="1F1F1F"/>
                </a:solidFill>
                <a:latin typeface="Courier New"/>
                <a:ea typeface="Courier New"/>
                <a:cs typeface="Courier New"/>
                <a:sym typeface="Courier New"/>
              </a:rPr>
              <a:t>from sklearn.preprocessing import StandardScaler</a:t>
            </a:r>
            <a:endParaRPr sz="1800">
              <a:solidFill>
                <a:srgbClr val="1F1F1F"/>
              </a:solidFill>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None/>
            </a:pPr>
            <a:r>
              <a:t/>
            </a:r>
            <a:endParaRPr sz="1800">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1800">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606e6205b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606e6205b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avg from each cluster is very close to the others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1916c5e06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1916c5e06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key points were</a:t>
            </a:r>
            <a:endParaRPr/>
          </a:p>
          <a:p>
            <a:pPr indent="-298450" lvl="0" marL="457200" rtl="0" algn="l">
              <a:spcBef>
                <a:spcPts val="0"/>
              </a:spcBef>
              <a:spcAft>
                <a:spcPts val="0"/>
              </a:spcAft>
              <a:buSzPts val="1100"/>
              <a:buChar char="●"/>
            </a:pPr>
            <a:r>
              <a:rPr lang="en"/>
              <a:t>Wanted to get rid incomplete data (under 450 PA in 2023/2024 and  150 in 2025)</a:t>
            </a:r>
            <a:endParaRPr/>
          </a:p>
          <a:p>
            <a:pPr indent="-298450" lvl="0" marL="457200" rtl="0" algn="l">
              <a:spcBef>
                <a:spcPts val="0"/>
              </a:spcBef>
              <a:spcAft>
                <a:spcPts val="0"/>
              </a:spcAft>
              <a:buSzPts val="1100"/>
              <a:buChar char="●"/>
            </a:pPr>
            <a:r>
              <a:rPr lang="en"/>
              <a:t>Removed Outliers (OPS under 600)</a:t>
            </a:r>
            <a:endParaRPr/>
          </a:p>
          <a:p>
            <a:pPr indent="-298450" lvl="0" marL="457200" rtl="0" algn="l">
              <a:spcBef>
                <a:spcPts val="0"/>
              </a:spcBef>
              <a:spcAft>
                <a:spcPts val="0"/>
              </a:spcAft>
              <a:buSzPts val="1100"/>
              <a:buChar char="●"/>
            </a:pPr>
            <a:r>
              <a:rPr lang="en"/>
              <a:t>Created new columns (iso and k-bb)</a:t>
            </a:r>
            <a:endParaRPr/>
          </a:p>
          <a:p>
            <a:pPr indent="0" lvl="0" marL="45720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1916c5e06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1916c5e06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Hit the ball hard:</a:t>
            </a:r>
            <a:endParaRPr b="1"/>
          </a:p>
          <a:p>
            <a:pPr indent="-298450" lvl="0" marL="457200" rtl="0" algn="l">
              <a:spcBef>
                <a:spcPts val="0"/>
              </a:spcBef>
              <a:spcAft>
                <a:spcPts val="0"/>
              </a:spcAft>
              <a:buSzPts val="1100"/>
              <a:buChar char="●"/>
            </a:pPr>
            <a:r>
              <a:rPr lang="en"/>
              <a:t>Barrel percentage</a:t>
            </a:r>
            <a:endParaRPr/>
          </a:p>
          <a:p>
            <a:pPr indent="-298450" lvl="0" marL="457200" rtl="0" algn="l">
              <a:spcBef>
                <a:spcPts val="0"/>
              </a:spcBef>
              <a:spcAft>
                <a:spcPts val="0"/>
              </a:spcAft>
              <a:buSzPts val="1100"/>
              <a:buChar char="●"/>
            </a:pPr>
            <a:r>
              <a:rPr lang="en"/>
              <a:t>50th percentile Avg Exit Velocities</a:t>
            </a:r>
            <a:endParaRPr/>
          </a:p>
          <a:p>
            <a:pPr indent="-298450" lvl="0" marL="457200" rtl="0" algn="l">
              <a:spcBef>
                <a:spcPts val="0"/>
              </a:spcBef>
              <a:spcAft>
                <a:spcPts val="0"/>
              </a:spcAft>
              <a:buSzPts val="1100"/>
              <a:buChar char="●"/>
            </a:pPr>
            <a:r>
              <a:rPr lang="en"/>
              <a:t>Isolated power</a:t>
            </a:r>
            <a:endParaRPr/>
          </a:p>
          <a:p>
            <a:pPr indent="0" lvl="0" marL="0" rtl="0" algn="l">
              <a:spcBef>
                <a:spcPts val="0"/>
              </a:spcBef>
              <a:spcAft>
                <a:spcPts val="0"/>
              </a:spcAft>
              <a:buNone/>
            </a:pPr>
            <a:r>
              <a:rPr b="1" lang="en"/>
              <a:t> </a:t>
            </a:r>
            <a:r>
              <a:rPr b="1" lang="en">
                <a:solidFill>
                  <a:schemeClr val="dk1"/>
                </a:solidFill>
              </a:rPr>
              <a:t>Making Contact</a:t>
            </a:r>
            <a:r>
              <a:rPr b="1" lang="en">
                <a:solidFill>
                  <a:schemeClr val="dk1"/>
                </a:solidFill>
              </a:rPr>
              <a:t>:</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In zone contact percentage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Swing percentage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k-bb</a:t>
            </a:r>
            <a:endParaRPr>
              <a:solidFill>
                <a:schemeClr val="dk1"/>
              </a:solidFill>
            </a:endParaRPr>
          </a:p>
          <a:p>
            <a:pPr indent="0" lvl="0" marL="0" rtl="0" algn="l">
              <a:spcBef>
                <a:spcPts val="0"/>
              </a:spcBef>
              <a:spcAft>
                <a:spcPts val="0"/>
              </a:spcAft>
              <a:buNone/>
            </a:pPr>
            <a:r>
              <a:rPr b="1" lang="en">
                <a:solidFill>
                  <a:schemeClr val="dk1"/>
                </a:solidFill>
              </a:rPr>
              <a:t>Physical Measures:</a:t>
            </a:r>
            <a:endParaRPr b="1">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Swing Speed</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Swing length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Attack angle (how on plane you are at contact)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Attack direction (how on time you are)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Vertical swing path (the tilt of your swing)</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Sprint Speed</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1916c5e06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1916c5e06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Some things match our </a:t>
            </a:r>
            <a:r>
              <a:rPr lang="en"/>
              <a:t>intuition</a:t>
            </a:r>
            <a:r>
              <a:rPr lang="en"/>
              <a:t>, like swing </a:t>
            </a:r>
            <a:r>
              <a:rPr lang="en"/>
              <a:t>length</a:t>
            </a:r>
            <a:r>
              <a:rPr lang="en"/>
              <a:t> and swing speed are strongly correlated, or hard hit percent and EV50 being almost 1-1.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Another</a:t>
            </a:r>
            <a:r>
              <a:rPr lang="en"/>
              <a:t> thing that matches our </a:t>
            </a:r>
            <a:r>
              <a:rPr lang="en"/>
              <a:t>intuition</a:t>
            </a:r>
            <a:r>
              <a:rPr lang="en"/>
              <a:t> is that nothing is strongly correlated with ops. (if there was an easy answer then every team would be doing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Unfortunately from this heatmap it doesn’t appear that there are any obvious correlations for the new swing path metrics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1916c5e06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1916c5e06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Elastic Net flattened all the data. Overall very bad model</a:t>
            </a:r>
            <a:endParaRPr sz="1200">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1916c5e06_3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1916c5e06_3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200">
                <a:solidFill>
                  <a:schemeClr val="dk1"/>
                </a:solidFill>
              </a:rPr>
              <a:t>It doesn’t look so bad, but it actually overtrained to a criminal degree (perfect with the training data). While we can see from the residual plot it had some very bad test metrics</a:t>
            </a:r>
            <a:endParaRPr sz="1200">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1916c5e06_3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1916c5e06_3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rPr>
              <a:t>Overfitting but on the lower end, but rmse is low (54 points of OPS) and predictions are more consistent within the .700 OPS range</a:t>
            </a:r>
            <a:endParaRPr>
              <a:solidFill>
                <a:schemeClr val="dk1"/>
              </a:solidFill>
            </a:endParaRPr>
          </a:p>
          <a:p>
            <a:pPr indent="0" lvl="0" marL="0" rtl="0" algn="l">
              <a:lnSpc>
                <a:spcPct val="150000"/>
              </a:lnSpc>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06e6205b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06e6205b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after all that we have analyzed How can we find a good hitter? Well the problem is there is just too many variables to determine what makes a good hitter. When we first started this project we </a:t>
            </a:r>
            <a:r>
              <a:rPr lang="en"/>
              <a:t>wanted</a:t>
            </a:r>
            <a:r>
              <a:rPr lang="en"/>
              <a:t> to create a model that would indicate what 9 players to draft. using Top Correlated metrics from the </a:t>
            </a:r>
            <a:r>
              <a:rPr lang="en"/>
              <a:t>supervised</a:t>
            </a:r>
            <a:r>
              <a:rPr lang="en"/>
              <a:t> learning model and Tableau we created </a:t>
            </a:r>
            <a:r>
              <a:rPr lang="en"/>
              <a:t>the</a:t>
            </a:r>
            <a:r>
              <a:rPr lang="en"/>
              <a:t> dream team.</a:t>
            </a:r>
            <a:r>
              <a:rPr lang="en" u="sng"/>
              <a:t> The metrics used to find players  are ISO (akaSlg) and Barrel%, Hard_hit% and Barrel%, Hard_hit% and Swing Speed, Barrel% and Swing speed, Hard_hit% and ISO, And lastly Swing length and Swing speed. </a:t>
            </a:r>
            <a:r>
              <a:rPr lang="en"/>
              <a:t>Note: I left out correlations with EV50 because i wanted to give each player a fair chance and base the team off of </a:t>
            </a:r>
            <a:r>
              <a:rPr lang="en"/>
              <a:t>everyone's</a:t>
            </a:r>
            <a:r>
              <a:rPr lang="en"/>
              <a:t> averages.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06e6205b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06e6205b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Thinking on how easy it would be to take all the top correlated metrics throw them into a quick sheet and sort all players by top 9 and done! Which is what I did but after digging a bit deeper </a:t>
            </a:r>
            <a:r>
              <a:rPr lang="en"/>
              <a:t>it's</a:t>
            </a:r>
            <a:r>
              <a:rPr lang="en"/>
              <a:t> not that simple.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606e6205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606e6205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May 2025 Major League Baseball (MLB) publicly released new swing path metrics for hitters compiled from the 2023 season to now. </a:t>
            </a:r>
            <a:br>
              <a:rPr lang="en"/>
            </a:br>
            <a:br>
              <a:rPr lang="en"/>
            </a:br>
            <a:r>
              <a:rPr lang="en"/>
              <a:t>We wanted to know if these new metrics could help us get a better </a:t>
            </a:r>
            <a:r>
              <a:rPr lang="en"/>
              <a:t>understanding</a:t>
            </a:r>
            <a:r>
              <a:rPr lang="en"/>
              <a:t> of how to evaluate a hitter.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606e6205b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606e6205b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Chas McCormick, Number 20 currently </a:t>
            </a:r>
            <a:r>
              <a:rPr lang="en"/>
              <a:t>plays outfielder for the Houston Astros is in the top 9 for avg swing length and when comparing avg swing speed and swing length he made the list. On top of that he also makes part of the top 9 Hard hit% and Barrel%.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606e6205be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606e6205be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metric correlation i looked into was barrel % and Hard Hit %. The </a:t>
            </a:r>
            <a:r>
              <a:rPr lang="en"/>
              <a:t>interesting thing to notice here is all players in the top 9 barrel % also made the top 9 barrel percent and hard Hit list.</a:t>
            </a:r>
            <a:r>
              <a:rPr lang="en"/>
              <a:t>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606e6205be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606e6205be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barrel and iso all players in the top 9 barrel percent made the </a:t>
            </a:r>
            <a:r>
              <a:rPr lang="en"/>
              <a:t>comparative</a:t>
            </a:r>
            <a:r>
              <a:rPr lang="en"/>
              <a:t> list. Further showcasing that players with high barrel % averages might be on their way to the top.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606e6205be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606e6205be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all Top 9 barrel % average players made the correlation list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606e6205be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606e6205be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last correlation I looked at was Hard Hit % and ISO. This was very informative and different than the other correlations because none of the Top 9 players for Hard Hit % or ISO made the top average correlation list but a few where top players for both </a:t>
            </a:r>
            <a:r>
              <a:rPr lang="en"/>
              <a:t>individual metric averages.</a:t>
            </a:r>
            <a:r>
              <a:rPr lang="en"/>
              <a:t> </a:t>
            </a:r>
            <a:endParaRPr/>
          </a:p>
          <a:p>
            <a:pPr indent="0" lvl="0" marL="0" rtl="0" algn="l">
              <a:spcBef>
                <a:spcPts val="0"/>
              </a:spcBef>
              <a:spcAft>
                <a:spcPts val="0"/>
              </a:spcAft>
              <a:buNone/>
            </a:pPr>
            <a:r>
              <a:rPr lang="en"/>
              <a:t>Ronald Acuna Jr number 13  plays right fielder for the atlanta braves, Shohei Ohtani number 17 two way player (he hits and pitches) for los </a:t>
            </a:r>
            <a:r>
              <a:rPr lang="en"/>
              <a:t>angeles</a:t>
            </a:r>
            <a:r>
              <a:rPr lang="en"/>
              <a:t> </a:t>
            </a:r>
            <a:r>
              <a:rPr lang="en"/>
              <a:t>dodgers, and Aaron Judge and Aaron judge number 99 playes right fielder for the new york yankees made the list.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606e6205be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606e6205be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but not least the team roaster.</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606e6205b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606e6205b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While the new swing path metrics are exciting more time (and data) is needed to </a:t>
            </a:r>
            <a:r>
              <a:rPr lang="en"/>
              <a:t>separate</a:t>
            </a:r>
            <a:r>
              <a:rPr lang="en"/>
              <a:t> the signal from the noise</a:t>
            </a:r>
            <a:br>
              <a:rPr lang="en"/>
            </a:br>
            <a:br>
              <a:rPr lang="en"/>
            </a:br>
            <a:br>
              <a:rPr lang="en"/>
            </a:br>
            <a:r>
              <a:rPr lang="en"/>
              <a:t>Overall while we were able to identify some trends and train our models to varying success ultimately the question of what makes a hitter good is a very complex one and there is a reason why every MLB team has million dollar analytics departments. It is not one that is going to be solved in one project, but rather a worthy target for continued study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606e6205be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606e6205be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measure of a good hitter is really done in two ways </a:t>
            </a:r>
            <a:r>
              <a:rPr lang="en"/>
              <a:t>now a days. You have your traditional production states that are both rates and counting stats meant to assign value to an individual players contributions and outcomes and all encompassing stats meant to give a measure of a hitters total offensive contributions.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Production Stats: Batting Avg (BA), On-Base Percentage (OBP), Slugging Percentage (SLG), HRs, RBIs, Runs,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All Encompassing Sats: Weighted On Base Percentage (wOBA), On Base Plus Slugging (OPS), Wins Above Replacement (WAR)</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063467b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063467b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063467bc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063467bc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chart shows that as </a:t>
            </a:r>
            <a:r>
              <a:rPr b="1" lang="en">
                <a:solidFill>
                  <a:schemeClr val="dk1"/>
                </a:solidFill>
              </a:rPr>
              <a:t>bat speed increases</a:t>
            </a:r>
            <a:r>
              <a:rPr lang="en">
                <a:solidFill>
                  <a:schemeClr val="dk1"/>
                </a:solidFill>
              </a:rPr>
              <a:t>, </a:t>
            </a:r>
            <a:r>
              <a:rPr b="1" lang="en">
                <a:solidFill>
                  <a:schemeClr val="dk1"/>
                </a:solidFill>
              </a:rPr>
              <a:t>in-zone contact rate tends to decrease slightly</a:t>
            </a:r>
            <a:r>
              <a:rPr lang="en">
                <a:solidFill>
                  <a:schemeClr val="dk1"/>
                </a:solidFill>
              </a:rPr>
              <a:t> — suggesting that power swings may come at the cost of contact consistency.</a:t>
            </a:r>
            <a:endParaRPr>
              <a:solidFill>
                <a:schemeClr val="dk1"/>
              </a:solidFill>
            </a:endParaRPr>
          </a:p>
          <a:p>
            <a:pPr indent="0" lvl="0" marL="0" rtl="0" algn="l">
              <a:spcBef>
                <a:spcPts val="0"/>
              </a:spcBef>
              <a:spcAft>
                <a:spcPts val="0"/>
              </a:spcAft>
              <a:buNone/>
            </a:pPr>
            <a:r>
              <a:rPr lang="en">
                <a:solidFill>
                  <a:schemeClr val="dk1"/>
                </a:solidFill>
              </a:rPr>
              <a:t>Not all elite bat speed hitters are high-contact players — and vice versa.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063467bc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063467b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chart shows a </a:t>
            </a:r>
            <a:r>
              <a:rPr b="1" lang="en">
                <a:solidFill>
                  <a:schemeClr val="dk1"/>
                </a:solidFill>
              </a:rPr>
              <a:t>moderate positive trend</a:t>
            </a:r>
            <a:r>
              <a:rPr lang="en">
                <a:solidFill>
                  <a:schemeClr val="dk1"/>
                </a:solidFill>
              </a:rPr>
              <a:t> between </a:t>
            </a:r>
            <a:r>
              <a:rPr b="1" lang="en">
                <a:solidFill>
                  <a:schemeClr val="dk1"/>
                </a:solidFill>
              </a:rPr>
              <a:t>swing length and bat speed</a:t>
            </a:r>
            <a:r>
              <a:rPr lang="en">
                <a:solidFill>
                  <a:schemeClr val="dk1"/>
                </a:solidFill>
              </a:rPr>
              <a:t> — suggesting that some hitters generate bat speed through longer, more rotational swings.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6063467bc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6063467bc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chart shows that </a:t>
            </a:r>
            <a:r>
              <a:rPr b="1" lang="en">
                <a:solidFill>
                  <a:schemeClr val="dk1"/>
                </a:solidFill>
              </a:rPr>
              <a:t>shorter swings</a:t>
            </a:r>
            <a:r>
              <a:rPr lang="en">
                <a:solidFill>
                  <a:schemeClr val="dk1"/>
                </a:solidFill>
              </a:rPr>
              <a:t> are generally associated with a </a:t>
            </a:r>
            <a:r>
              <a:rPr b="1" lang="en">
                <a:solidFill>
                  <a:schemeClr val="dk1"/>
                </a:solidFill>
              </a:rPr>
              <a:t>higher percentage of opposite-field contact</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Compact swings give hitters more time and control — ideal for going the other way.</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6063467bc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6063467bc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This chart shows a </a:t>
            </a:r>
            <a:r>
              <a:rPr b="1" lang="en">
                <a:solidFill>
                  <a:schemeClr val="dk1"/>
                </a:solidFill>
              </a:rPr>
              <a:t>clear positive relationship</a:t>
            </a:r>
            <a:r>
              <a:rPr lang="en">
                <a:solidFill>
                  <a:schemeClr val="dk1"/>
                </a:solidFill>
              </a:rPr>
              <a:t> between </a:t>
            </a:r>
            <a:r>
              <a:rPr b="1" lang="en">
                <a:solidFill>
                  <a:schemeClr val="dk1"/>
                </a:solidFill>
              </a:rPr>
              <a:t>swing length and pull percentage</a:t>
            </a:r>
            <a:r>
              <a:rPr lang="en">
                <a:solidFill>
                  <a:schemeClr val="dk1"/>
                </a:solidFill>
              </a:rPr>
              <a:t> — hitters with longer swings are more likely to turn on the ball and pull it.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1916c5e06_1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1916c5e06_1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We see a </a:t>
            </a:r>
            <a:r>
              <a:rPr lang="en">
                <a:solidFill>
                  <a:schemeClr val="dk1"/>
                </a:solidFill>
              </a:rPr>
              <a:t>couple</a:t>
            </a:r>
            <a:r>
              <a:rPr lang="en">
                <a:solidFill>
                  <a:schemeClr val="dk1"/>
                </a:solidFill>
              </a:rPr>
              <a:t> of </a:t>
            </a:r>
            <a:r>
              <a:rPr lang="en">
                <a:solidFill>
                  <a:schemeClr val="dk1"/>
                </a:solidFill>
              </a:rPr>
              <a:t>definite</a:t>
            </a:r>
            <a:r>
              <a:rPr lang="en">
                <a:solidFill>
                  <a:schemeClr val="dk1"/>
                </a:solidFill>
              </a:rPr>
              <a:t> hot spots so let’s take a closer look.</a:t>
            </a:r>
            <a:endParaRPr>
              <a:solidFill>
                <a:schemeClr val="dk1"/>
              </a:solidFill>
            </a:endParaRPr>
          </a:p>
          <a:p>
            <a:pPr indent="0" lvl="0" marL="0" rtl="0" algn="l">
              <a:spcBef>
                <a:spcPts val="0"/>
              </a:spcBef>
              <a:spcAft>
                <a:spcPts val="0"/>
              </a:spcAft>
              <a:buNone/>
            </a:pPr>
            <a:r>
              <a:t/>
            </a:r>
            <a:endParaRPr>
              <a:solidFill>
                <a:schemeClr val="dk1"/>
              </a:solidFill>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B</a:t>
            </a:r>
            <a:r>
              <a:rPr lang="en">
                <a:solidFill>
                  <a:srgbClr val="666666"/>
                </a:solidFill>
                <a:latin typeface="Proxima Nova"/>
                <a:ea typeface="Proxima Nova"/>
                <a:cs typeface="Proxima Nova"/>
                <a:sym typeface="Proxima Nova"/>
              </a:rPr>
              <a:t>atting_avg (batting average)</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Slg_percent (total divided by at bats)</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On_base_percent (hits + walks + HBP) divided by plate appearances</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on_base_plus_slg</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Woba (weighted version of on-base %)</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first group all measure similar data (hits, walks, total bases) and some are composite formulas of others (like OPS = OBP + SLG). They all measure offensive output using similar ingredients.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E</a:t>
            </a:r>
            <a:r>
              <a:rPr lang="en">
                <a:solidFill>
                  <a:srgbClr val="666666"/>
                </a:solidFill>
                <a:latin typeface="Proxima Nova"/>
                <a:ea typeface="Proxima Nova"/>
                <a:cs typeface="Proxima Nova"/>
                <a:sym typeface="Proxima Nova"/>
              </a:rPr>
              <a:t>xit_velocity_avg (Average speed (in mph) off the bat for all batted balls)</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Barrel_batted_rate (</a:t>
            </a:r>
            <a:r>
              <a:rPr lang="en">
                <a:solidFill>
                  <a:schemeClr val="dk1"/>
                </a:solidFill>
                <a:latin typeface="Proxima Nova"/>
                <a:ea typeface="Proxima Nova"/>
                <a:cs typeface="Proxima Nova"/>
                <a:sym typeface="Proxima Nova"/>
              </a:rPr>
              <a:t>% of batted balls with ideal EV &amp; launch angle)</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Hard_hit_percentage (</a:t>
            </a:r>
            <a:r>
              <a:rPr lang="en">
                <a:solidFill>
                  <a:schemeClr val="dk1"/>
                </a:solidFill>
                <a:latin typeface="Proxima Nova"/>
                <a:ea typeface="Proxima Nova"/>
                <a:cs typeface="Proxima Nova"/>
                <a:sym typeface="Proxima Nova"/>
              </a:rPr>
              <a:t>% of balls hit ≥ 95 mph)</a:t>
            </a:r>
            <a:endParaRPr>
              <a:solidFill>
                <a:srgbClr val="666666"/>
              </a:solidFill>
              <a:latin typeface="Proxima Nova"/>
              <a:ea typeface="Proxima Nova"/>
              <a:cs typeface="Proxima Nova"/>
              <a:sym typeface="Proxima Nova"/>
            </a:endParaRPr>
          </a:p>
          <a:p>
            <a:pPr indent="-298450" lvl="0" marL="457200" rtl="0" algn="l">
              <a:lnSpc>
                <a:spcPct val="115000"/>
              </a:lnSpc>
              <a:spcBef>
                <a:spcPts val="0"/>
              </a:spcBef>
              <a:spcAft>
                <a:spcPts val="0"/>
              </a:spcAft>
              <a:buClr>
                <a:srgbClr val="666666"/>
              </a:buClr>
              <a:buSzPts val="1100"/>
              <a:buFont typeface="Proxima Nova"/>
              <a:buChar char="●"/>
            </a:pPr>
            <a:r>
              <a:rPr lang="en">
                <a:solidFill>
                  <a:srgbClr val="666666"/>
                </a:solidFill>
                <a:latin typeface="Proxima Nova"/>
                <a:ea typeface="Proxima Nova"/>
                <a:cs typeface="Proxima Nova"/>
                <a:sym typeface="Proxima Nova"/>
              </a:rPr>
              <a:t>Avg_best_speed (Average speed of the ball off the bat)</a:t>
            </a:r>
            <a:endParaRPr>
              <a:solidFill>
                <a:schemeClr val="dk1"/>
              </a:solidFill>
              <a:latin typeface="Proxima Nova"/>
              <a:ea typeface="Proxima Nova"/>
              <a:cs typeface="Proxima Nova"/>
              <a:sym typeface="Proxima Nova"/>
            </a:endParaRPr>
          </a:p>
          <a:p>
            <a:pPr indent="0" lvl="0" marL="0" rtl="0" algn="l">
              <a:spcBef>
                <a:spcPts val="120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second group are all looking at how hard the ball is hit.</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4278300" y="2751163"/>
            <a:ext cx="587400" cy="0"/>
          </a:xfrm>
          <a:prstGeom prst="straightConnector1">
            <a:avLst/>
          </a:prstGeom>
          <a:noFill/>
          <a:ln cap="flat" cmpd="sng" w="76200">
            <a:solidFill>
              <a:schemeClr val="dk1"/>
            </a:solidFill>
            <a:prstDash val="solid"/>
            <a:round/>
            <a:headEnd len="sm" w="sm" type="none"/>
            <a:tailEnd len="sm" w="sm" type="none"/>
          </a:ln>
        </p:spPr>
      </p:cxnSp>
      <p:sp>
        <p:nvSpPr>
          <p:cNvPr id="11" name="Google Shape;11;p2"/>
          <p:cNvSpPr txBox="1"/>
          <p:nvPr>
            <p:ph type="ctrTitle"/>
          </p:nvPr>
        </p:nvSpPr>
        <p:spPr>
          <a:xfrm>
            <a:off x="311700" y="595975"/>
            <a:ext cx="8520600" cy="19578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2" name="Google Shape;12;p2"/>
          <p:cNvSpPr txBox="1"/>
          <p:nvPr>
            <p:ph idx="1" type="subTitle"/>
          </p:nvPr>
        </p:nvSpPr>
        <p:spPr>
          <a:xfrm>
            <a:off x="311700" y="3165823"/>
            <a:ext cx="8520600" cy="733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167925"/>
            <a:ext cx="8520600" cy="19800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1"/>
              </a:buClr>
              <a:buSzPts val="11000"/>
              <a:buNone/>
              <a:defRPr sz="11000">
                <a:solidFill>
                  <a:schemeClr val="dk1"/>
                </a:solidFill>
              </a:defRPr>
            </a:lvl1pPr>
            <a:lvl2pPr lvl="1" algn="ctr">
              <a:spcBef>
                <a:spcPts val="0"/>
              </a:spcBef>
              <a:spcAft>
                <a:spcPts val="0"/>
              </a:spcAft>
              <a:buClr>
                <a:schemeClr val="dk1"/>
              </a:buClr>
              <a:buSzPts val="11000"/>
              <a:buNone/>
              <a:defRPr sz="11000">
                <a:solidFill>
                  <a:schemeClr val="dk1"/>
                </a:solidFill>
              </a:defRPr>
            </a:lvl2pPr>
            <a:lvl3pPr lvl="2" algn="ctr">
              <a:spcBef>
                <a:spcPts val="0"/>
              </a:spcBef>
              <a:spcAft>
                <a:spcPts val="0"/>
              </a:spcAft>
              <a:buClr>
                <a:schemeClr val="dk1"/>
              </a:buClr>
              <a:buSzPts val="11000"/>
              <a:buNone/>
              <a:defRPr sz="11000">
                <a:solidFill>
                  <a:schemeClr val="dk1"/>
                </a:solidFill>
              </a:defRPr>
            </a:lvl3pPr>
            <a:lvl4pPr lvl="3" algn="ctr">
              <a:spcBef>
                <a:spcPts val="0"/>
              </a:spcBef>
              <a:spcAft>
                <a:spcPts val="0"/>
              </a:spcAft>
              <a:buClr>
                <a:schemeClr val="dk1"/>
              </a:buClr>
              <a:buSzPts val="11000"/>
              <a:buNone/>
              <a:defRPr sz="11000">
                <a:solidFill>
                  <a:schemeClr val="dk1"/>
                </a:solidFill>
              </a:defRPr>
            </a:lvl4pPr>
            <a:lvl5pPr lvl="4" algn="ctr">
              <a:spcBef>
                <a:spcPts val="0"/>
              </a:spcBef>
              <a:spcAft>
                <a:spcPts val="0"/>
              </a:spcAft>
              <a:buClr>
                <a:schemeClr val="dk1"/>
              </a:buClr>
              <a:buSzPts val="11000"/>
              <a:buNone/>
              <a:defRPr sz="11000">
                <a:solidFill>
                  <a:schemeClr val="dk1"/>
                </a:solidFill>
              </a:defRPr>
            </a:lvl5pPr>
            <a:lvl6pPr lvl="5" algn="ctr">
              <a:spcBef>
                <a:spcPts val="0"/>
              </a:spcBef>
              <a:spcAft>
                <a:spcPts val="0"/>
              </a:spcAft>
              <a:buClr>
                <a:schemeClr val="dk1"/>
              </a:buClr>
              <a:buSzPts val="11000"/>
              <a:buNone/>
              <a:defRPr sz="11000">
                <a:solidFill>
                  <a:schemeClr val="dk1"/>
                </a:solidFill>
              </a:defRPr>
            </a:lvl6pPr>
            <a:lvl7pPr lvl="6" algn="ctr">
              <a:spcBef>
                <a:spcPts val="0"/>
              </a:spcBef>
              <a:spcAft>
                <a:spcPts val="0"/>
              </a:spcAft>
              <a:buClr>
                <a:schemeClr val="dk1"/>
              </a:buClr>
              <a:buSzPts val="11000"/>
              <a:buNone/>
              <a:defRPr sz="11000">
                <a:solidFill>
                  <a:schemeClr val="dk1"/>
                </a:solidFill>
              </a:defRPr>
            </a:lvl7pPr>
            <a:lvl8pPr lvl="7" algn="ctr">
              <a:spcBef>
                <a:spcPts val="0"/>
              </a:spcBef>
              <a:spcAft>
                <a:spcPts val="0"/>
              </a:spcAft>
              <a:buClr>
                <a:schemeClr val="dk1"/>
              </a:buClr>
              <a:buSzPts val="11000"/>
              <a:buNone/>
              <a:defRPr sz="11000">
                <a:solidFill>
                  <a:schemeClr val="dk1"/>
                </a:solidFill>
              </a:defRPr>
            </a:lvl8pPr>
            <a:lvl9pPr lvl="8" algn="ctr">
              <a:spcBef>
                <a:spcPts val="0"/>
              </a:spcBef>
              <a:spcAft>
                <a:spcPts val="0"/>
              </a:spcAft>
              <a:buClr>
                <a:schemeClr val="dk1"/>
              </a:buClr>
              <a:buSzPts val="11000"/>
              <a:buNone/>
              <a:defRPr sz="11000">
                <a:solidFill>
                  <a:schemeClr val="dk1"/>
                </a:solidFill>
              </a:defRPr>
            </a:lvl9pPr>
          </a:lstStyle>
          <a:p>
            <a:r>
              <a:t>xx%</a:t>
            </a:r>
          </a:p>
        </p:txBody>
      </p:sp>
      <p:sp>
        <p:nvSpPr>
          <p:cNvPr id="48" name="Google Shape;48;p11"/>
          <p:cNvSpPr txBox="1"/>
          <p:nvPr>
            <p:ph idx="1" type="body"/>
          </p:nvPr>
        </p:nvSpPr>
        <p:spPr>
          <a:xfrm>
            <a:off x="311700" y="32242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311700" y="2480550"/>
            <a:ext cx="8114400" cy="24459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6800"/>
              <a:buNone/>
              <a:defRPr sz="6800">
                <a:solidFill>
                  <a:schemeClr val="lt1"/>
                </a:solidFill>
              </a:defRPr>
            </a:lvl1pPr>
            <a:lvl2pPr lvl="1">
              <a:spcBef>
                <a:spcPts val="0"/>
              </a:spcBef>
              <a:spcAft>
                <a:spcPts val="0"/>
              </a:spcAft>
              <a:buClr>
                <a:schemeClr val="lt1"/>
              </a:buClr>
              <a:buSzPts val="6800"/>
              <a:buNone/>
              <a:defRPr sz="6800">
                <a:solidFill>
                  <a:schemeClr val="lt1"/>
                </a:solidFill>
              </a:defRPr>
            </a:lvl2pPr>
            <a:lvl3pPr lvl="2">
              <a:spcBef>
                <a:spcPts val="0"/>
              </a:spcBef>
              <a:spcAft>
                <a:spcPts val="0"/>
              </a:spcAft>
              <a:buClr>
                <a:schemeClr val="lt1"/>
              </a:buClr>
              <a:buSzPts val="6800"/>
              <a:buNone/>
              <a:defRPr sz="6800">
                <a:solidFill>
                  <a:schemeClr val="lt1"/>
                </a:solidFill>
              </a:defRPr>
            </a:lvl3pPr>
            <a:lvl4pPr lvl="3">
              <a:spcBef>
                <a:spcPts val="0"/>
              </a:spcBef>
              <a:spcAft>
                <a:spcPts val="0"/>
              </a:spcAft>
              <a:buClr>
                <a:schemeClr val="lt1"/>
              </a:buClr>
              <a:buSzPts val="6800"/>
              <a:buNone/>
              <a:defRPr sz="6800">
                <a:solidFill>
                  <a:schemeClr val="lt1"/>
                </a:solidFill>
              </a:defRPr>
            </a:lvl4pPr>
            <a:lvl5pPr lvl="4">
              <a:spcBef>
                <a:spcPts val="0"/>
              </a:spcBef>
              <a:spcAft>
                <a:spcPts val="0"/>
              </a:spcAft>
              <a:buClr>
                <a:schemeClr val="lt1"/>
              </a:buClr>
              <a:buSzPts val="6800"/>
              <a:buNone/>
              <a:defRPr sz="6800">
                <a:solidFill>
                  <a:schemeClr val="lt1"/>
                </a:solidFill>
              </a:defRPr>
            </a:lvl5pPr>
            <a:lvl6pPr lvl="5">
              <a:spcBef>
                <a:spcPts val="0"/>
              </a:spcBef>
              <a:spcAft>
                <a:spcPts val="0"/>
              </a:spcAft>
              <a:buClr>
                <a:schemeClr val="lt1"/>
              </a:buClr>
              <a:buSzPts val="6800"/>
              <a:buNone/>
              <a:defRPr sz="6800">
                <a:solidFill>
                  <a:schemeClr val="lt1"/>
                </a:solidFill>
              </a:defRPr>
            </a:lvl6pPr>
            <a:lvl7pPr lvl="6">
              <a:spcBef>
                <a:spcPts val="0"/>
              </a:spcBef>
              <a:spcAft>
                <a:spcPts val="0"/>
              </a:spcAft>
              <a:buClr>
                <a:schemeClr val="lt1"/>
              </a:buClr>
              <a:buSzPts val="6800"/>
              <a:buNone/>
              <a:defRPr sz="6800">
                <a:solidFill>
                  <a:schemeClr val="lt1"/>
                </a:solidFill>
              </a:defRPr>
            </a:lvl7pPr>
            <a:lvl8pPr lvl="7">
              <a:spcBef>
                <a:spcPts val="0"/>
              </a:spcBef>
              <a:spcAft>
                <a:spcPts val="0"/>
              </a:spcAft>
              <a:buClr>
                <a:schemeClr val="lt1"/>
              </a:buClr>
              <a:buSzPts val="6800"/>
              <a:buNone/>
              <a:defRPr sz="6800">
                <a:solidFill>
                  <a:schemeClr val="lt1"/>
                </a:solidFill>
              </a:defRPr>
            </a:lvl8pPr>
            <a:lvl9pPr lvl="8">
              <a:spcBef>
                <a:spcPts val="0"/>
              </a:spcBef>
              <a:spcAft>
                <a:spcPts val="0"/>
              </a:spcAft>
              <a:buClr>
                <a:schemeClr val="lt1"/>
              </a:buClr>
              <a:buSzPts val="6800"/>
              <a:buNone/>
              <a:defRPr sz="6800">
                <a:solidFill>
                  <a:schemeClr val="lt1"/>
                </a:solidFill>
              </a:defRPr>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490875"/>
            <a:ext cx="2808000" cy="30780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838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39" name="Google Shape;39;p9"/>
          <p:cNvSpPr txBox="1"/>
          <p:nvPr>
            <p:ph type="title"/>
          </p:nvPr>
        </p:nvSpPr>
        <p:spPr>
          <a:xfrm>
            <a:off x="265500" y="1375599"/>
            <a:ext cx="4045200" cy="15519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0" name="Google Shape;40;p9"/>
          <p:cNvSpPr txBox="1"/>
          <p:nvPr>
            <p:ph idx="1" type="subTitle"/>
          </p:nvPr>
        </p:nvSpPr>
        <p:spPr>
          <a:xfrm>
            <a:off x="265500" y="2981125"/>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3"/>
              </a:buClr>
              <a:buSzPts val="1800"/>
              <a:buFont typeface="Alfa Slab One"/>
              <a:buNone/>
              <a:defRPr>
                <a:solidFill>
                  <a:schemeClr val="accent3"/>
                </a:solidFill>
                <a:latin typeface="Alfa Slab One"/>
                <a:ea typeface="Alfa Slab One"/>
                <a:cs typeface="Alfa Slab One"/>
                <a:sym typeface="Alfa Slab One"/>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1pPr>
            <a:lvl2pPr lvl="1">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2pPr>
            <a:lvl3pPr lvl="2">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3pPr>
            <a:lvl4pPr lvl="3">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4pPr>
            <a:lvl5pPr lvl="4">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5pPr>
            <a:lvl6pPr lvl="5">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6pPr>
            <a:lvl7pPr lvl="6">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7pPr>
            <a:lvl8pPr lvl="7">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8pPr>
            <a:lvl9pPr lvl="8">
              <a:spcBef>
                <a:spcPts val="0"/>
              </a:spcBef>
              <a:spcAft>
                <a:spcPts val="0"/>
              </a:spcAft>
              <a:buClr>
                <a:schemeClr val="accent3"/>
              </a:buClr>
              <a:buSzPts val="3000"/>
              <a:buFont typeface="Alfa Slab One"/>
              <a:buNone/>
              <a:defRPr sz="3000">
                <a:solidFill>
                  <a:schemeClr val="accent3"/>
                </a:solidFill>
                <a:latin typeface="Alfa Slab One"/>
                <a:ea typeface="Alfa Slab One"/>
                <a:cs typeface="Alfa Slab One"/>
                <a:sym typeface="Alfa Slab On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Proxima Nova"/>
              <a:buChar char="●"/>
              <a:defRPr sz="1800">
                <a:solidFill>
                  <a:schemeClr val="dk2"/>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dk2"/>
              </a:buClr>
              <a:buSzPts val="1400"/>
              <a:buFont typeface="Proxima Nova"/>
              <a:buChar char="■"/>
              <a:defRPr>
                <a:solidFill>
                  <a:schemeClr val="dk2"/>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Proxima Nova"/>
                <a:ea typeface="Proxima Nova"/>
                <a:cs typeface="Proxima Nova"/>
                <a:sym typeface="Proxima Nova"/>
              </a:defRPr>
            </a:lvl1pPr>
            <a:lvl2pPr lvl="1" algn="r">
              <a:buNone/>
              <a:defRPr sz="1000">
                <a:solidFill>
                  <a:schemeClr val="dk2"/>
                </a:solidFill>
                <a:latin typeface="Proxima Nova"/>
                <a:ea typeface="Proxima Nova"/>
                <a:cs typeface="Proxima Nova"/>
                <a:sym typeface="Proxima Nova"/>
              </a:defRPr>
            </a:lvl2pPr>
            <a:lvl3pPr lvl="2" algn="r">
              <a:buNone/>
              <a:defRPr sz="1000">
                <a:solidFill>
                  <a:schemeClr val="dk2"/>
                </a:solidFill>
                <a:latin typeface="Proxima Nova"/>
                <a:ea typeface="Proxima Nova"/>
                <a:cs typeface="Proxima Nova"/>
                <a:sym typeface="Proxima Nova"/>
              </a:defRPr>
            </a:lvl3pPr>
            <a:lvl4pPr lvl="3" algn="r">
              <a:buNone/>
              <a:defRPr sz="1000">
                <a:solidFill>
                  <a:schemeClr val="dk2"/>
                </a:solidFill>
                <a:latin typeface="Proxima Nova"/>
                <a:ea typeface="Proxima Nova"/>
                <a:cs typeface="Proxima Nova"/>
                <a:sym typeface="Proxima Nova"/>
              </a:defRPr>
            </a:lvl4pPr>
            <a:lvl5pPr lvl="4" algn="r">
              <a:buNone/>
              <a:defRPr sz="1000">
                <a:solidFill>
                  <a:schemeClr val="dk2"/>
                </a:solidFill>
                <a:latin typeface="Proxima Nova"/>
                <a:ea typeface="Proxima Nova"/>
                <a:cs typeface="Proxima Nova"/>
                <a:sym typeface="Proxima Nova"/>
              </a:defRPr>
            </a:lvl5pPr>
            <a:lvl6pPr lvl="5" algn="r">
              <a:buNone/>
              <a:defRPr sz="1000">
                <a:solidFill>
                  <a:schemeClr val="dk2"/>
                </a:solidFill>
                <a:latin typeface="Proxima Nova"/>
                <a:ea typeface="Proxima Nova"/>
                <a:cs typeface="Proxima Nova"/>
                <a:sym typeface="Proxima Nova"/>
              </a:defRPr>
            </a:lvl6pPr>
            <a:lvl7pPr lvl="6" algn="r">
              <a:buNone/>
              <a:defRPr sz="1000">
                <a:solidFill>
                  <a:schemeClr val="dk2"/>
                </a:solidFill>
                <a:latin typeface="Proxima Nova"/>
                <a:ea typeface="Proxima Nova"/>
                <a:cs typeface="Proxima Nova"/>
                <a:sym typeface="Proxima Nova"/>
              </a:defRPr>
            </a:lvl7pPr>
            <a:lvl8pPr lvl="7" algn="r">
              <a:buNone/>
              <a:defRPr sz="1000">
                <a:solidFill>
                  <a:schemeClr val="dk2"/>
                </a:solidFill>
                <a:latin typeface="Proxima Nova"/>
                <a:ea typeface="Proxima Nova"/>
                <a:cs typeface="Proxima Nova"/>
                <a:sym typeface="Proxima Nova"/>
              </a:defRPr>
            </a:lvl8pPr>
            <a:lvl9pPr lvl="8" algn="r">
              <a:buNone/>
              <a:defRPr sz="1000">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9.png"/><Relationship Id="rId4" Type="http://schemas.openxmlformats.org/officeDocument/2006/relationships/image" Target="../media/image12.png"/><Relationship Id="rId5"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595975"/>
            <a:ext cx="8520600" cy="19578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Analyzing MLB Hitters Using Statcast Data</a:t>
            </a:r>
            <a:endParaRPr/>
          </a:p>
        </p:txBody>
      </p:sp>
      <p:sp>
        <p:nvSpPr>
          <p:cNvPr id="57" name="Google Shape;57;p13"/>
          <p:cNvSpPr txBox="1"/>
          <p:nvPr>
            <p:ph idx="1" type="subTitle"/>
          </p:nvPr>
        </p:nvSpPr>
        <p:spPr>
          <a:xfrm>
            <a:off x="311700" y="3165825"/>
            <a:ext cx="8520600" cy="1280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Group 6: Robert Lawrence, Noah Stevenson, Cole Sherwin, Tomas Banuelos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 </a:t>
            </a:r>
            <a:endParaRPr/>
          </a:p>
        </p:txBody>
      </p:sp>
      <p:sp>
        <p:nvSpPr>
          <p:cNvPr id="122" name="Google Shape;122;p22"/>
          <p:cNvSpPr txBox="1"/>
          <p:nvPr>
            <p:ph idx="1" type="body"/>
          </p:nvPr>
        </p:nvSpPr>
        <p:spPr>
          <a:xfrm>
            <a:off x="311700" y="1152475"/>
            <a:ext cx="23913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Lots of bad little good</a:t>
            </a:r>
            <a:endParaRPr/>
          </a:p>
          <a:p>
            <a:pPr indent="-342900" lvl="0" marL="457200" rtl="0" algn="l">
              <a:spcBef>
                <a:spcPts val="0"/>
              </a:spcBef>
              <a:spcAft>
                <a:spcPts val="0"/>
              </a:spcAft>
              <a:buSzPts val="1800"/>
              <a:buChar char="●"/>
            </a:pPr>
            <a:r>
              <a:rPr lang="en"/>
              <a:t>X = Ball speed </a:t>
            </a:r>
            <a:r>
              <a:rPr lang="en"/>
              <a:t>coming</a:t>
            </a:r>
            <a:r>
              <a:rPr lang="en"/>
              <a:t> </a:t>
            </a:r>
            <a:r>
              <a:rPr lang="en"/>
              <a:t>off the bat </a:t>
            </a:r>
            <a:endParaRPr/>
          </a:p>
          <a:p>
            <a:pPr indent="-342900" lvl="0" marL="457200" rtl="0" algn="l">
              <a:spcBef>
                <a:spcPts val="0"/>
              </a:spcBef>
              <a:spcAft>
                <a:spcPts val="0"/>
              </a:spcAft>
              <a:buSzPts val="1800"/>
              <a:buChar char="●"/>
            </a:pPr>
            <a:r>
              <a:rPr lang="en"/>
              <a:t>Y = All the ways you can get on base</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23" name="Google Shape;123;p22" title="Screenshot 2025-06-08 at 6.17.15 PM.png"/>
          <p:cNvPicPr preferRelativeResize="0"/>
          <p:nvPr/>
        </p:nvPicPr>
        <p:blipFill>
          <a:blip r:embed="rId3">
            <a:alphaModFix/>
          </a:blip>
          <a:stretch>
            <a:fillRect/>
          </a:stretch>
        </p:blipFill>
        <p:spPr>
          <a:xfrm>
            <a:off x="2703125" y="1476075"/>
            <a:ext cx="6129175" cy="276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Unsupervised Learning</a:t>
            </a:r>
            <a:endParaRPr/>
          </a:p>
        </p:txBody>
      </p:sp>
      <p:sp>
        <p:nvSpPr>
          <p:cNvPr id="129" name="Google Shape;129;p23"/>
          <p:cNvSpPr txBox="1"/>
          <p:nvPr>
            <p:ph idx="1" type="body"/>
          </p:nvPr>
        </p:nvSpPr>
        <p:spPr>
          <a:xfrm>
            <a:off x="311700" y="1152475"/>
            <a:ext cx="37533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Very close to each other in terms of these metrics </a:t>
            </a:r>
            <a:endParaRPr/>
          </a:p>
          <a:p>
            <a:pPr indent="-342900" lvl="0" marL="457200" rtl="0" algn="l">
              <a:spcBef>
                <a:spcPts val="0"/>
              </a:spcBef>
              <a:spcAft>
                <a:spcPts val="0"/>
              </a:spcAft>
              <a:buSzPts val="1800"/>
              <a:buChar char="●"/>
            </a:pPr>
            <a:r>
              <a:rPr lang="en"/>
              <a:t>Cluster 0 might be </a:t>
            </a:r>
            <a:r>
              <a:rPr i="1" lang="en"/>
              <a:t>balanced hitters</a:t>
            </a:r>
            <a:r>
              <a:rPr lang="en"/>
              <a:t>.</a:t>
            </a:r>
            <a:endParaRPr/>
          </a:p>
          <a:p>
            <a:pPr indent="-342900" lvl="0" marL="457200" rtl="0" algn="l">
              <a:spcBef>
                <a:spcPts val="0"/>
              </a:spcBef>
              <a:spcAft>
                <a:spcPts val="0"/>
              </a:spcAft>
              <a:buSzPts val="1800"/>
              <a:buChar char="●"/>
            </a:pPr>
            <a:r>
              <a:rPr lang="en"/>
              <a:t>Cluster 1 might be </a:t>
            </a:r>
            <a:r>
              <a:rPr i="1" lang="en"/>
              <a:t>power sluggers with high strikeouts</a:t>
            </a:r>
            <a:r>
              <a:rPr lang="en"/>
              <a:t>.</a:t>
            </a:r>
            <a:endParaRPr/>
          </a:p>
          <a:p>
            <a:pPr indent="-342900" lvl="0" marL="457200" rtl="0" algn="l">
              <a:spcBef>
                <a:spcPts val="0"/>
              </a:spcBef>
              <a:spcAft>
                <a:spcPts val="0"/>
              </a:spcAft>
              <a:buSzPts val="1800"/>
              <a:buChar char="●"/>
            </a:pPr>
            <a:r>
              <a:rPr lang="en"/>
              <a:t>Cluster 2 might be </a:t>
            </a:r>
            <a:r>
              <a:rPr i="1" lang="en"/>
              <a:t>contact-speed players with high average and speed</a:t>
            </a:r>
            <a:r>
              <a:rPr lang="en"/>
              <a:t>.</a:t>
            </a:r>
            <a:endParaRPr/>
          </a:p>
          <a:p>
            <a:pPr indent="0" lvl="0" marL="457200" rtl="0" algn="l">
              <a:spcBef>
                <a:spcPts val="0"/>
              </a:spcBef>
              <a:spcAft>
                <a:spcPts val="1200"/>
              </a:spcAft>
              <a:buNone/>
            </a:pPr>
            <a:r>
              <a:t/>
            </a:r>
            <a:endParaRPr/>
          </a:p>
        </p:txBody>
      </p:sp>
      <p:pic>
        <p:nvPicPr>
          <p:cNvPr id="130" name="Google Shape;130;p23" title="Screenshot 2025-06-08 at 6.18.27 PM.png"/>
          <p:cNvPicPr preferRelativeResize="0"/>
          <p:nvPr/>
        </p:nvPicPr>
        <p:blipFill>
          <a:blip r:embed="rId3">
            <a:alphaModFix/>
          </a:blip>
          <a:stretch>
            <a:fillRect/>
          </a:stretch>
        </p:blipFill>
        <p:spPr>
          <a:xfrm>
            <a:off x="4254208" y="1152475"/>
            <a:ext cx="4578092" cy="341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Can We Predict OPS?</a:t>
            </a:r>
            <a:endParaRPr/>
          </a:p>
        </p:txBody>
      </p:sp>
      <p:sp>
        <p:nvSpPr>
          <p:cNvPr id="136" name="Google Shape;136;p24"/>
          <p:cNvSpPr txBox="1"/>
          <p:nvPr>
            <p:ph idx="1" type="body"/>
          </p:nvPr>
        </p:nvSpPr>
        <p:spPr>
          <a:xfrm>
            <a:off x="311700" y="134912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400"/>
              <a:t>Obstacles in the Data</a:t>
            </a:r>
            <a:endParaRPr sz="2400"/>
          </a:p>
          <a:p>
            <a:pPr indent="-381000" lvl="0" marL="457200" rtl="0" algn="l">
              <a:spcBef>
                <a:spcPts val="1200"/>
              </a:spcBef>
              <a:spcAft>
                <a:spcPts val="0"/>
              </a:spcAft>
              <a:buSzPts val="2400"/>
              <a:buChar char="●"/>
            </a:pPr>
            <a:r>
              <a:rPr lang="en" sz="2400"/>
              <a:t>How to Weight (2023/2024) versus 2025</a:t>
            </a:r>
            <a:endParaRPr sz="2400"/>
          </a:p>
          <a:p>
            <a:pPr indent="-381000" lvl="0" marL="457200" rtl="0" algn="l">
              <a:spcBef>
                <a:spcPts val="0"/>
              </a:spcBef>
              <a:spcAft>
                <a:spcPts val="0"/>
              </a:spcAft>
              <a:buSzPts val="2400"/>
              <a:buChar char="●"/>
            </a:pPr>
            <a:r>
              <a:rPr lang="en" sz="2400"/>
              <a:t>Outliers</a:t>
            </a:r>
            <a:endParaRPr sz="2400"/>
          </a:p>
          <a:p>
            <a:pPr indent="-381000" lvl="0" marL="457200" rtl="0" algn="l">
              <a:spcBef>
                <a:spcPts val="0"/>
              </a:spcBef>
              <a:spcAft>
                <a:spcPts val="0"/>
              </a:spcAft>
              <a:buSzPts val="2400"/>
              <a:buChar char="●"/>
            </a:pPr>
            <a:r>
              <a:rPr lang="en" sz="2400"/>
              <a:t>Reducing Dimensionality</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Features </a:t>
            </a:r>
            <a:endParaRPr/>
          </a:p>
        </p:txBody>
      </p:sp>
      <p:sp>
        <p:nvSpPr>
          <p:cNvPr id="142" name="Google Shape;142;p25"/>
          <p:cNvSpPr txBox="1"/>
          <p:nvPr>
            <p:ph idx="1" type="body"/>
          </p:nvPr>
        </p:nvSpPr>
        <p:spPr>
          <a:xfrm>
            <a:off x="311700" y="1152475"/>
            <a:ext cx="30402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Do you hit the ball hard?</a:t>
            </a:r>
            <a:endParaRPr/>
          </a:p>
          <a:p>
            <a:pPr indent="-342900" lvl="0" marL="457200" rtl="0" algn="l">
              <a:spcBef>
                <a:spcPts val="0"/>
              </a:spcBef>
              <a:spcAft>
                <a:spcPts val="0"/>
              </a:spcAft>
              <a:buSzPts val="1800"/>
              <a:buChar char="●"/>
            </a:pPr>
            <a:r>
              <a:rPr lang="en"/>
              <a:t>Do you make contact?</a:t>
            </a:r>
            <a:endParaRPr/>
          </a:p>
          <a:p>
            <a:pPr indent="-342900" lvl="0" marL="457200" rtl="0" algn="l">
              <a:spcBef>
                <a:spcPts val="0"/>
              </a:spcBef>
              <a:spcAft>
                <a:spcPts val="0"/>
              </a:spcAft>
              <a:buSzPts val="1800"/>
              <a:buChar char="●"/>
            </a:pPr>
            <a:r>
              <a:rPr lang="en"/>
              <a:t>What are your physical measures?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2061675" y="25250"/>
            <a:ext cx="4751400" cy="6369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Looking for Correlations</a:t>
            </a:r>
            <a:endParaRPr/>
          </a:p>
        </p:txBody>
      </p:sp>
      <p:pic>
        <p:nvPicPr>
          <p:cNvPr id="148" name="Google Shape;148;p26"/>
          <p:cNvPicPr preferRelativeResize="0"/>
          <p:nvPr/>
        </p:nvPicPr>
        <p:blipFill>
          <a:blip r:embed="rId3">
            <a:alphaModFix/>
          </a:blip>
          <a:stretch>
            <a:fillRect/>
          </a:stretch>
        </p:blipFill>
        <p:spPr>
          <a:xfrm>
            <a:off x="1188325" y="691250"/>
            <a:ext cx="6355474" cy="44237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2330400" y="196725"/>
            <a:ext cx="448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Models (The Bad)</a:t>
            </a:r>
            <a:endParaRPr/>
          </a:p>
        </p:txBody>
      </p:sp>
      <p:sp>
        <p:nvSpPr>
          <p:cNvPr id="154" name="Google Shape;154;p27"/>
          <p:cNvSpPr txBox="1"/>
          <p:nvPr>
            <p:ph idx="1" type="body"/>
          </p:nvPr>
        </p:nvSpPr>
        <p:spPr>
          <a:xfrm>
            <a:off x="3855750" y="3598675"/>
            <a:ext cx="14325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t>Elastic Net</a:t>
            </a:r>
            <a:endParaRPr b="1"/>
          </a:p>
        </p:txBody>
      </p:sp>
      <p:pic>
        <p:nvPicPr>
          <p:cNvPr id="155" name="Google Shape;155;p27"/>
          <p:cNvPicPr preferRelativeResize="0"/>
          <p:nvPr/>
        </p:nvPicPr>
        <p:blipFill>
          <a:blip r:embed="rId3">
            <a:alphaModFix/>
          </a:blip>
          <a:stretch>
            <a:fillRect/>
          </a:stretch>
        </p:blipFill>
        <p:spPr>
          <a:xfrm>
            <a:off x="152400" y="769425"/>
            <a:ext cx="3826426" cy="2789175"/>
          </a:xfrm>
          <a:prstGeom prst="rect">
            <a:avLst/>
          </a:prstGeom>
          <a:noFill/>
          <a:ln>
            <a:noFill/>
          </a:ln>
        </p:spPr>
      </p:pic>
      <p:pic>
        <p:nvPicPr>
          <p:cNvPr id="156" name="Google Shape;156;p27"/>
          <p:cNvPicPr preferRelativeResize="0"/>
          <p:nvPr/>
        </p:nvPicPr>
        <p:blipFill>
          <a:blip r:embed="rId4">
            <a:alphaModFix/>
          </a:blip>
          <a:stretch>
            <a:fillRect/>
          </a:stretch>
        </p:blipFill>
        <p:spPr>
          <a:xfrm>
            <a:off x="4928595" y="769425"/>
            <a:ext cx="3504058" cy="26367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2330400" y="196725"/>
            <a:ext cx="44832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Models (The Bad)</a:t>
            </a:r>
            <a:endParaRPr/>
          </a:p>
        </p:txBody>
      </p:sp>
      <p:sp>
        <p:nvSpPr>
          <p:cNvPr id="162" name="Google Shape;162;p28"/>
          <p:cNvSpPr txBox="1"/>
          <p:nvPr>
            <p:ph idx="1" type="body"/>
          </p:nvPr>
        </p:nvSpPr>
        <p:spPr>
          <a:xfrm>
            <a:off x="3256350" y="3592775"/>
            <a:ext cx="26313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Decision Tree Regressor</a:t>
            </a:r>
            <a:endParaRPr b="1"/>
          </a:p>
        </p:txBody>
      </p:sp>
      <p:pic>
        <p:nvPicPr>
          <p:cNvPr id="163" name="Google Shape;163;p28"/>
          <p:cNvPicPr preferRelativeResize="0"/>
          <p:nvPr/>
        </p:nvPicPr>
        <p:blipFill>
          <a:blip r:embed="rId3">
            <a:alphaModFix/>
          </a:blip>
          <a:stretch>
            <a:fillRect/>
          </a:stretch>
        </p:blipFill>
        <p:spPr>
          <a:xfrm>
            <a:off x="294300" y="769425"/>
            <a:ext cx="3796850" cy="2773325"/>
          </a:xfrm>
          <a:prstGeom prst="rect">
            <a:avLst/>
          </a:prstGeom>
          <a:noFill/>
          <a:ln>
            <a:noFill/>
          </a:ln>
        </p:spPr>
      </p:pic>
      <p:pic>
        <p:nvPicPr>
          <p:cNvPr id="164" name="Google Shape;164;p28"/>
          <p:cNvPicPr preferRelativeResize="0"/>
          <p:nvPr/>
        </p:nvPicPr>
        <p:blipFill>
          <a:blip r:embed="rId4">
            <a:alphaModFix/>
          </a:blip>
          <a:stretch>
            <a:fillRect/>
          </a:stretch>
        </p:blipFill>
        <p:spPr>
          <a:xfrm>
            <a:off x="4875660" y="769425"/>
            <a:ext cx="3544715" cy="27733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328050" y="196725"/>
            <a:ext cx="24879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Winner</a:t>
            </a:r>
            <a:endParaRPr/>
          </a:p>
        </p:txBody>
      </p:sp>
      <p:sp>
        <p:nvSpPr>
          <p:cNvPr id="170" name="Google Shape;170;p29"/>
          <p:cNvSpPr txBox="1"/>
          <p:nvPr>
            <p:ph idx="1" type="body"/>
          </p:nvPr>
        </p:nvSpPr>
        <p:spPr>
          <a:xfrm>
            <a:off x="3496050" y="3711000"/>
            <a:ext cx="3042600" cy="5727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1200"/>
              </a:spcAft>
              <a:buNone/>
            </a:pPr>
            <a:r>
              <a:rPr b="1" lang="en"/>
              <a:t>Gradient Boosted Regression</a:t>
            </a:r>
            <a:endParaRPr b="1"/>
          </a:p>
        </p:txBody>
      </p:sp>
      <p:pic>
        <p:nvPicPr>
          <p:cNvPr id="171" name="Google Shape;171;p29"/>
          <p:cNvPicPr preferRelativeResize="0"/>
          <p:nvPr/>
        </p:nvPicPr>
        <p:blipFill>
          <a:blip r:embed="rId3">
            <a:alphaModFix/>
          </a:blip>
          <a:stretch>
            <a:fillRect/>
          </a:stretch>
        </p:blipFill>
        <p:spPr>
          <a:xfrm>
            <a:off x="844100" y="769425"/>
            <a:ext cx="3352720" cy="2636775"/>
          </a:xfrm>
          <a:prstGeom prst="rect">
            <a:avLst/>
          </a:prstGeom>
          <a:noFill/>
          <a:ln>
            <a:noFill/>
          </a:ln>
        </p:spPr>
      </p:pic>
      <p:pic>
        <p:nvPicPr>
          <p:cNvPr id="172" name="Google Shape;172;p29"/>
          <p:cNvPicPr preferRelativeResize="0"/>
          <p:nvPr/>
        </p:nvPicPr>
        <p:blipFill>
          <a:blip r:embed="rId4">
            <a:alphaModFix/>
          </a:blip>
          <a:stretch>
            <a:fillRect/>
          </a:stretch>
        </p:blipFill>
        <p:spPr>
          <a:xfrm>
            <a:off x="5301070" y="769425"/>
            <a:ext cx="3416748" cy="26367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Deep Dive Into Top Correlated Metrics</a:t>
            </a:r>
            <a:endParaRPr/>
          </a:p>
        </p:txBody>
      </p:sp>
      <p:pic>
        <p:nvPicPr>
          <p:cNvPr id="178" name="Google Shape;178;p30"/>
          <p:cNvPicPr preferRelativeResize="0"/>
          <p:nvPr/>
        </p:nvPicPr>
        <p:blipFill>
          <a:blip r:embed="rId3">
            <a:alphaModFix/>
          </a:blip>
          <a:stretch>
            <a:fillRect/>
          </a:stretch>
        </p:blipFill>
        <p:spPr>
          <a:xfrm>
            <a:off x="1507550" y="1041900"/>
            <a:ext cx="5209425" cy="3526975"/>
          </a:xfrm>
          <a:prstGeom prst="rect">
            <a:avLst/>
          </a:prstGeom>
          <a:noFill/>
          <a:ln>
            <a:noFill/>
          </a:ln>
        </p:spPr>
      </p:pic>
      <p:sp>
        <p:nvSpPr>
          <p:cNvPr id="179" name="Google Shape;179;p30"/>
          <p:cNvSpPr/>
          <p:nvPr/>
        </p:nvSpPr>
        <p:spPr>
          <a:xfrm>
            <a:off x="2298850" y="1366525"/>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0" name="Google Shape;180;p30"/>
          <p:cNvSpPr/>
          <p:nvPr/>
        </p:nvSpPr>
        <p:spPr>
          <a:xfrm>
            <a:off x="3922275" y="274140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1" name="Google Shape;181;p30"/>
          <p:cNvSpPr/>
          <p:nvPr/>
        </p:nvSpPr>
        <p:spPr>
          <a:xfrm>
            <a:off x="2298850" y="233075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2" name="Google Shape;182;p30"/>
          <p:cNvSpPr/>
          <p:nvPr/>
        </p:nvSpPr>
        <p:spPr>
          <a:xfrm>
            <a:off x="2298850" y="2716588"/>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3" name="Google Shape;183;p30"/>
          <p:cNvSpPr/>
          <p:nvPr/>
        </p:nvSpPr>
        <p:spPr>
          <a:xfrm>
            <a:off x="3922275" y="350800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
        <p:nvSpPr>
          <p:cNvPr id="184" name="Google Shape;184;p30"/>
          <p:cNvSpPr/>
          <p:nvPr/>
        </p:nvSpPr>
        <p:spPr>
          <a:xfrm>
            <a:off x="4437600" y="3508000"/>
            <a:ext cx="268800" cy="1776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Proxima Nova"/>
              <a:ea typeface="Proxima Nova"/>
              <a:cs typeface="Proxima Nova"/>
              <a:sym typeface="Proxima Nov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Dugout</a:t>
            </a:r>
            <a:endParaRPr/>
          </a:p>
        </p:txBody>
      </p:sp>
      <p:pic>
        <p:nvPicPr>
          <p:cNvPr id="190" name="Google Shape;190;p31"/>
          <p:cNvPicPr preferRelativeResize="0"/>
          <p:nvPr/>
        </p:nvPicPr>
        <p:blipFill>
          <a:blip r:embed="rId3">
            <a:alphaModFix/>
          </a:blip>
          <a:stretch>
            <a:fillRect/>
          </a:stretch>
        </p:blipFill>
        <p:spPr>
          <a:xfrm>
            <a:off x="353125" y="1017725"/>
            <a:ext cx="8437749" cy="36588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ctrTitle"/>
          </p:nvPr>
        </p:nvSpPr>
        <p:spPr>
          <a:xfrm>
            <a:off x="311700" y="89325"/>
            <a:ext cx="8520600" cy="9789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Inspiration</a:t>
            </a:r>
            <a:endParaRPr/>
          </a:p>
        </p:txBody>
      </p:sp>
      <p:sp>
        <p:nvSpPr>
          <p:cNvPr id="63" name="Google Shape;63;p14"/>
          <p:cNvSpPr txBox="1"/>
          <p:nvPr>
            <p:ph idx="1" type="subTitle"/>
          </p:nvPr>
        </p:nvSpPr>
        <p:spPr>
          <a:xfrm>
            <a:off x="96675" y="1068225"/>
            <a:ext cx="3827700" cy="2330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An example </a:t>
            </a:r>
            <a:r>
              <a:rPr lang="en"/>
              <a:t>dashboard</a:t>
            </a:r>
            <a:r>
              <a:rPr lang="en"/>
              <a:t> of the new bat path metrics</a:t>
            </a:r>
            <a:br>
              <a:rPr lang="en"/>
            </a:br>
            <a:br>
              <a:rPr lang="en"/>
            </a:br>
            <a:r>
              <a:rPr lang="en"/>
              <a:t>(Source: Baseball Savant)</a:t>
            </a:r>
            <a:endParaRPr/>
          </a:p>
        </p:txBody>
      </p:sp>
      <p:pic>
        <p:nvPicPr>
          <p:cNvPr id="64" name="Google Shape;64;p14" title="baseball_savant.jpg"/>
          <p:cNvPicPr preferRelativeResize="0"/>
          <p:nvPr/>
        </p:nvPicPr>
        <p:blipFill>
          <a:blip r:embed="rId3">
            <a:alphaModFix/>
          </a:blip>
          <a:stretch>
            <a:fillRect/>
          </a:stretch>
        </p:blipFill>
        <p:spPr>
          <a:xfrm>
            <a:off x="3811575" y="1068225"/>
            <a:ext cx="5175777" cy="3930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Chas McCormick</a:t>
            </a:r>
            <a:endParaRPr/>
          </a:p>
        </p:txBody>
      </p:sp>
      <p:pic>
        <p:nvPicPr>
          <p:cNvPr id="196" name="Google Shape;196;p32"/>
          <p:cNvPicPr preferRelativeResize="0"/>
          <p:nvPr/>
        </p:nvPicPr>
        <p:blipFill>
          <a:blip r:embed="rId3">
            <a:alphaModFix/>
          </a:blip>
          <a:stretch>
            <a:fillRect/>
          </a:stretch>
        </p:blipFill>
        <p:spPr>
          <a:xfrm>
            <a:off x="1156275" y="1152475"/>
            <a:ext cx="6831449" cy="33947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Barrel Percent</a:t>
            </a:r>
            <a:endParaRPr/>
          </a:p>
        </p:txBody>
      </p:sp>
      <p:pic>
        <p:nvPicPr>
          <p:cNvPr id="202" name="Google Shape;202;p33"/>
          <p:cNvPicPr preferRelativeResize="0"/>
          <p:nvPr/>
        </p:nvPicPr>
        <p:blipFill>
          <a:blip r:embed="rId3">
            <a:alphaModFix/>
          </a:blip>
          <a:stretch>
            <a:fillRect/>
          </a:stretch>
        </p:blipFill>
        <p:spPr>
          <a:xfrm>
            <a:off x="529450" y="1152475"/>
            <a:ext cx="7941699" cy="3416402"/>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Barrel Percent</a:t>
            </a:r>
            <a:endParaRPr/>
          </a:p>
        </p:txBody>
      </p:sp>
      <p:pic>
        <p:nvPicPr>
          <p:cNvPr id="208" name="Google Shape;208;p34"/>
          <p:cNvPicPr preferRelativeResize="0"/>
          <p:nvPr/>
        </p:nvPicPr>
        <p:blipFill>
          <a:blip r:embed="rId3">
            <a:alphaModFix/>
          </a:blip>
          <a:stretch>
            <a:fillRect/>
          </a:stretch>
        </p:blipFill>
        <p:spPr>
          <a:xfrm>
            <a:off x="551000" y="1152475"/>
            <a:ext cx="8195099" cy="341640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Barrel</a:t>
            </a:r>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5" name="Google Shape;215;p35"/>
          <p:cNvPicPr preferRelativeResize="0"/>
          <p:nvPr/>
        </p:nvPicPr>
        <p:blipFill>
          <a:blip r:embed="rId3">
            <a:alphaModFix/>
          </a:blip>
          <a:stretch>
            <a:fillRect/>
          </a:stretch>
        </p:blipFill>
        <p:spPr>
          <a:xfrm>
            <a:off x="311700" y="1152475"/>
            <a:ext cx="8520602" cy="341640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Hard Hit &amp; ISO</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2" name="Google Shape;222;p36"/>
          <p:cNvPicPr preferRelativeResize="0"/>
          <p:nvPr/>
        </p:nvPicPr>
        <p:blipFill>
          <a:blip r:embed="rId3">
            <a:alphaModFix/>
          </a:blip>
          <a:stretch>
            <a:fillRect/>
          </a:stretch>
        </p:blipFill>
        <p:spPr>
          <a:xfrm>
            <a:off x="311700" y="1152475"/>
            <a:ext cx="8520602" cy="3416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57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Dream Team </a:t>
            </a:r>
            <a:endParaRPr/>
          </a:p>
        </p:txBody>
      </p:sp>
      <p:sp>
        <p:nvSpPr>
          <p:cNvPr id="228" name="Google Shape;228;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9" name="Google Shape;229;p37"/>
          <p:cNvPicPr preferRelativeResize="0"/>
          <p:nvPr/>
        </p:nvPicPr>
        <p:blipFill>
          <a:blip r:embed="rId3">
            <a:alphaModFix/>
          </a:blip>
          <a:stretch>
            <a:fillRect/>
          </a:stretch>
        </p:blipFill>
        <p:spPr>
          <a:xfrm>
            <a:off x="-33925" y="1030525"/>
            <a:ext cx="5078800" cy="4065200"/>
          </a:xfrm>
          <a:prstGeom prst="rect">
            <a:avLst/>
          </a:prstGeom>
          <a:noFill/>
          <a:ln>
            <a:noFill/>
          </a:ln>
        </p:spPr>
      </p:pic>
      <p:pic>
        <p:nvPicPr>
          <p:cNvPr id="230" name="Google Shape;230;p37"/>
          <p:cNvPicPr preferRelativeResize="0"/>
          <p:nvPr/>
        </p:nvPicPr>
        <p:blipFill>
          <a:blip r:embed="rId4">
            <a:alphaModFix/>
          </a:blip>
          <a:stretch>
            <a:fillRect/>
          </a:stretch>
        </p:blipFill>
        <p:spPr>
          <a:xfrm>
            <a:off x="4850881" y="1062875"/>
            <a:ext cx="4261774" cy="4000500"/>
          </a:xfrm>
          <a:prstGeom prst="rect">
            <a:avLst/>
          </a:prstGeom>
          <a:noFill/>
          <a:ln>
            <a:noFill/>
          </a:ln>
        </p:spPr>
      </p:pic>
      <p:pic>
        <p:nvPicPr>
          <p:cNvPr id="231" name="Google Shape;231;p37"/>
          <p:cNvPicPr preferRelativeResize="0"/>
          <p:nvPr/>
        </p:nvPicPr>
        <p:blipFill>
          <a:blip r:embed="rId5">
            <a:alphaModFix/>
          </a:blip>
          <a:stretch>
            <a:fillRect/>
          </a:stretch>
        </p:blipFill>
        <p:spPr>
          <a:xfrm>
            <a:off x="7492175" y="2751697"/>
            <a:ext cx="246825" cy="1854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Conclusion</a:t>
            </a:r>
            <a:endParaRPr/>
          </a:p>
        </p:txBody>
      </p:sp>
      <p:sp>
        <p:nvSpPr>
          <p:cNvPr id="237" name="Google Shape;237;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More Time is Needed</a:t>
            </a:r>
            <a:endParaRPr sz="2500"/>
          </a:p>
          <a:p>
            <a:pPr indent="0" lvl="0" marL="457200" rtl="0" algn="l">
              <a:spcBef>
                <a:spcPts val="1200"/>
              </a:spcBef>
              <a:spcAft>
                <a:spcPts val="0"/>
              </a:spcAft>
              <a:buNone/>
            </a:pPr>
            <a:r>
              <a:t/>
            </a:r>
            <a:endParaRPr sz="2500"/>
          </a:p>
          <a:p>
            <a:pPr indent="-387350" lvl="0" marL="457200" rtl="0" algn="l">
              <a:spcBef>
                <a:spcPts val="1200"/>
              </a:spcBef>
              <a:spcAft>
                <a:spcPts val="0"/>
              </a:spcAft>
              <a:buSzPts val="2500"/>
              <a:buChar char="●"/>
            </a:pPr>
            <a:r>
              <a:rPr lang="en" sz="2500"/>
              <a:t>Baseball is Hard</a:t>
            </a:r>
            <a:endParaRPr sz="25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311700" y="168975"/>
            <a:ext cx="8520600" cy="1539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What Makes a Hitter “Good”?</a:t>
            </a:r>
            <a:endParaRPr/>
          </a:p>
        </p:txBody>
      </p:sp>
      <p:sp>
        <p:nvSpPr>
          <p:cNvPr id="70" name="Google Shape;70;p15"/>
          <p:cNvSpPr txBox="1"/>
          <p:nvPr>
            <p:ph idx="1" type="subTitle"/>
          </p:nvPr>
        </p:nvSpPr>
        <p:spPr>
          <a:xfrm>
            <a:off x="311700" y="1755675"/>
            <a:ext cx="3895200" cy="3154500"/>
          </a:xfrm>
          <a:prstGeom prst="rect">
            <a:avLst/>
          </a:prstGeom>
        </p:spPr>
        <p:txBody>
          <a:bodyPr anchorCtr="0" anchor="t" bIns="91425" lIns="91425" spcFirstLastPara="1" rIns="91425" wrap="square" tIns="91425">
            <a:normAutofit/>
          </a:bodyPr>
          <a:lstStyle/>
          <a:p>
            <a:pPr indent="-387350" lvl="0" marL="457200" rtl="0" algn="l">
              <a:lnSpc>
                <a:spcPct val="150000"/>
              </a:lnSpc>
              <a:spcBef>
                <a:spcPts val="0"/>
              </a:spcBef>
              <a:spcAft>
                <a:spcPts val="0"/>
              </a:spcAft>
              <a:buSzPts val="2500"/>
              <a:buChar char="●"/>
            </a:pPr>
            <a:r>
              <a:rPr lang="en" sz="2500"/>
              <a:t>Getting on Base</a:t>
            </a:r>
            <a:endParaRPr sz="2500"/>
          </a:p>
          <a:p>
            <a:pPr indent="-387350" lvl="0" marL="457200" rtl="0" algn="l">
              <a:lnSpc>
                <a:spcPct val="150000"/>
              </a:lnSpc>
              <a:spcBef>
                <a:spcPts val="0"/>
              </a:spcBef>
              <a:spcAft>
                <a:spcPts val="0"/>
              </a:spcAft>
              <a:buSzPts val="2500"/>
              <a:buChar char="●"/>
            </a:pPr>
            <a:r>
              <a:rPr lang="en" sz="2500"/>
              <a:t>Scoring Runs</a:t>
            </a:r>
            <a:endParaRPr sz="2500"/>
          </a:p>
          <a:p>
            <a:pPr indent="-387350" lvl="0" marL="457200" rtl="0" algn="l">
              <a:lnSpc>
                <a:spcPct val="150000"/>
              </a:lnSpc>
              <a:spcBef>
                <a:spcPts val="0"/>
              </a:spcBef>
              <a:spcAft>
                <a:spcPts val="0"/>
              </a:spcAft>
              <a:buSzPts val="2500"/>
              <a:buChar char="●"/>
            </a:pPr>
            <a:r>
              <a:rPr lang="en" sz="2500"/>
              <a:t>Driving in Runs</a:t>
            </a:r>
            <a:endParaRPr sz="2500"/>
          </a:p>
        </p:txBody>
      </p:sp>
      <p:sp>
        <p:nvSpPr>
          <p:cNvPr id="71" name="Google Shape;71;p15"/>
          <p:cNvSpPr txBox="1"/>
          <p:nvPr>
            <p:ph idx="1" type="subTitle"/>
          </p:nvPr>
        </p:nvSpPr>
        <p:spPr>
          <a:xfrm>
            <a:off x="5141125" y="1755675"/>
            <a:ext cx="4002900" cy="3154500"/>
          </a:xfrm>
          <a:prstGeom prst="rect">
            <a:avLst/>
          </a:prstGeom>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 sz="2500">
                <a:solidFill>
                  <a:schemeClr val="accent3"/>
                </a:solidFill>
              </a:rPr>
              <a:t>The Measures</a:t>
            </a:r>
            <a:endParaRPr sz="2000"/>
          </a:p>
          <a:p>
            <a:pPr indent="-355600" lvl="0" marL="457200" rtl="0" algn="l">
              <a:lnSpc>
                <a:spcPct val="150000"/>
              </a:lnSpc>
              <a:spcBef>
                <a:spcPts val="0"/>
              </a:spcBef>
              <a:spcAft>
                <a:spcPts val="0"/>
              </a:spcAft>
              <a:buSzPts val="2000"/>
              <a:buChar char="●"/>
            </a:pPr>
            <a:r>
              <a:rPr lang="en" sz="2000"/>
              <a:t>On Base Plus Slugging Percentage (OPS)</a:t>
            </a:r>
            <a:endParaRPr sz="2000"/>
          </a:p>
          <a:p>
            <a:pPr indent="-355600" lvl="0" marL="457200" rtl="0" algn="l">
              <a:lnSpc>
                <a:spcPct val="150000"/>
              </a:lnSpc>
              <a:spcBef>
                <a:spcPts val="0"/>
              </a:spcBef>
              <a:spcAft>
                <a:spcPts val="0"/>
              </a:spcAft>
              <a:buSzPts val="2000"/>
              <a:buChar char="●"/>
            </a:pPr>
            <a:r>
              <a:rPr lang="en" sz="2000"/>
              <a:t>Weighted On Base Percentage (wOBA)</a:t>
            </a:r>
            <a:endParaRPr sz="2000"/>
          </a:p>
          <a:p>
            <a:pPr indent="0" lvl="0" marL="457200" rtl="0" algn="l">
              <a:lnSpc>
                <a:spcPct val="150000"/>
              </a:lnSpc>
              <a:spcBef>
                <a:spcPts val="0"/>
              </a:spcBef>
              <a:spcAft>
                <a:spcPts val="0"/>
              </a:spcAft>
              <a:buNone/>
            </a:pPr>
            <a:r>
              <a:t/>
            </a:r>
            <a:endParaRPr sz="2000"/>
          </a:p>
          <a:p>
            <a:pPr indent="0" lvl="0" marL="457200" rtl="0" algn="l">
              <a:lnSpc>
                <a:spcPct val="150000"/>
              </a:lnSpc>
              <a:spcBef>
                <a:spcPts val="0"/>
              </a:spcBef>
              <a:spcAft>
                <a:spcPts val="0"/>
              </a:spcAft>
              <a:buNone/>
            </a:pPr>
            <a:r>
              <a:t/>
            </a:r>
            <a:endParaRPr sz="2000"/>
          </a:p>
          <a:p>
            <a:pPr indent="0" lvl="0" marL="2286000" rtl="0" algn="l">
              <a:lnSpc>
                <a:spcPct val="150000"/>
              </a:lnSpc>
              <a:spcBef>
                <a:spcPts val="0"/>
              </a:spcBef>
              <a:spcAft>
                <a:spcPts val="0"/>
              </a:spcAft>
              <a:buNone/>
            </a:pPr>
            <a:r>
              <a:t/>
            </a:r>
            <a:endParaRPr sz="2000"/>
          </a:p>
          <a:p>
            <a:pPr indent="457200" lvl="0" marL="1371600" rtl="0" algn="l">
              <a:lnSpc>
                <a:spcPct val="150000"/>
              </a:lnSpc>
              <a:spcBef>
                <a:spcPts val="0"/>
              </a:spcBef>
              <a:spcAft>
                <a:spcPts val="0"/>
              </a:spcAft>
              <a:buNone/>
            </a:pPr>
            <a:r>
              <a:t/>
            </a:r>
            <a:endParaRPr sz="2000"/>
          </a:p>
          <a:p>
            <a:pPr indent="0" lvl="0" marL="0" rtl="0" algn="l">
              <a:lnSpc>
                <a:spcPct val="150000"/>
              </a:lnSpc>
              <a:spcBef>
                <a:spcPts val="0"/>
              </a:spcBef>
              <a:spcAft>
                <a:spcPts val="0"/>
              </a:spcAft>
              <a:buNone/>
            </a:pPr>
            <a:r>
              <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Initial Assumptions to Explore</a:t>
            </a:r>
            <a:endParaRPr/>
          </a:p>
        </p:txBody>
      </p:sp>
      <p:sp>
        <p:nvSpPr>
          <p:cNvPr id="77" name="Google Shape;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00">
                <a:solidFill>
                  <a:srgbClr val="000000"/>
                </a:solidFill>
                <a:latin typeface="Arial"/>
                <a:ea typeface="Arial"/>
                <a:cs typeface="Arial"/>
                <a:sym typeface="Arial"/>
              </a:rPr>
              <a:t>Bat Speed vs. Contact Percentage</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Assumption: Faster bat speed may reduce contact percentage due to more aggressive swings and narrower timing windows.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Bat Speed vs. Swing Length</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Assumption: Longer swings could result in higher bat speed.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Swing Length vs.Opposite Field Percentage</a:t>
            </a:r>
            <a:endParaRPr b="1" sz="1300">
              <a:solidFill>
                <a:srgbClr val="000000"/>
              </a:solidFill>
              <a:latin typeface="Arial"/>
              <a:ea typeface="Arial"/>
              <a:cs typeface="Arial"/>
              <a:sym typeface="Arial"/>
            </a:endParaRPr>
          </a:p>
          <a:p>
            <a:pPr indent="0" lvl="0" marL="0" rtl="0" algn="l">
              <a:spcBef>
                <a:spcPts val="0"/>
              </a:spcBef>
              <a:spcAft>
                <a:spcPts val="0"/>
              </a:spcAft>
              <a:buNone/>
            </a:pPr>
            <a:r>
              <a:rPr lang="en" sz="1100">
                <a:solidFill>
                  <a:srgbClr val="000000"/>
                </a:solidFill>
                <a:latin typeface="Arial"/>
                <a:ea typeface="Arial"/>
                <a:cs typeface="Arial"/>
                <a:sym typeface="Arial"/>
              </a:rPr>
              <a:t>Assumption: Shorter swings allow better plate coverage and timing, potentially increasing opposite field hitting.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rPr b="1" lang="en" sz="1300">
                <a:solidFill>
                  <a:srgbClr val="000000"/>
                </a:solidFill>
                <a:latin typeface="Arial"/>
                <a:ea typeface="Arial"/>
                <a:cs typeface="Arial"/>
                <a:sym typeface="Arial"/>
              </a:rPr>
              <a:t>Swing Length vs. Pull Percentage</a:t>
            </a:r>
            <a:endParaRPr b="1" sz="1300"/>
          </a:p>
          <a:p>
            <a:pPr indent="0" lvl="0" marL="0" rtl="0" algn="l">
              <a:spcBef>
                <a:spcPts val="0"/>
              </a:spcBef>
              <a:spcAft>
                <a:spcPts val="0"/>
              </a:spcAft>
              <a:buNone/>
            </a:pPr>
            <a:r>
              <a:rPr lang="en" sz="1100">
                <a:solidFill>
                  <a:srgbClr val="000000"/>
                </a:solidFill>
                <a:latin typeface="Arial"/>
                <a:ea typeface="Arial"/>
                <a:cs typeface="Arial"/>
                <a:sym typeface="Arial"/>
              </a:rPr>
              <a:t>Assumption: Longer swings correlate with higher pull percentages, especially for power hitters trying to lift balls to their pull side.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Speed vs. Contact Percentage</a:t>
            </a:r>
            <a:endParaRPr/>
          </a:p>
        </p:txBody>
      </p:sp>
      <p:sp>
        <p:nvSpPr>
          <p:cNvPr id="83" name="Google Shape;83;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Faster bat speed may reduce contact percentage due to more aggressive swings and narrower timing windows.</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84" name="Google Shape;84;p17"/>
          <p:cNvPicPr preferRelativeResize="0"/>
          <p:nvPr/>
        </p:nvPicPr>
        <p:blipFill>
          <a:blip r:embed="rId3">
            <a:alphaModFix/>
          </a:blip>
          <a:stretch>
            <a:fillRect/>
          </a:stretch>
        </p:blipFill>
        <p:spPr>
          <a:xfrm>
            <a:off x="1870888" y="1519025"/>
            <a:ext cx="5402225" cy="32205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Bat Speed vs. Swing Length</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Longer swings could result in higher bat speed.</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91" name="Google Shape;91;p18"/>
          <p:cNvPicPr preferRelativeResize="0"/>
          <p:nvPr/>
        </p:nvPicPr>
        <p:blipFill>
          <a:blip r:embed="rId3">
            <a:alphaModFix/>
          </a:blip>
          <a:stretch>
            <a:fillRect/>
          </a:stretch>
        </p:blipFill>
        <p:spPr>
          <a:xfrm>
            <a:off x="1709187" y="1593750"/>
            <a:ext cx="5725625" cy="3416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Swing Length vs. Opposing Field Percentage</a:t>
            </a:r>
            <a:endParaRPr/>
          </a:p>
        </p:txBody>
      </p:sp>
      <p:sp>
        <p:nvSpPr>
          <p:cNvPr id="97" name="Google Shape;97;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Shorter swings allow better plate coverage and timing, potentially increasing opposite field hitting.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98" name="Google Shape;98;p19"/>
          <p:cNvPicPr preferRelativeResize="0"/>
          <p:nvPr/>
        </p:nvPicPr>
        <p:blipFill>
          <a:blip r:embed="rId3">
            <a:alphaModFix/>
          </a:blip>
          <a:stretch>
            <a:fillRect/>
          </a:stretch>
        </p:blipFill>
        <p:spPr>
          <a:xfrm>
            <a:off x="1709187" y="1593750"/>
            <a:ext cx="5725625" cy="3416400"/>
          </a:xfrm>
          <a:prstGeom prst="rect">
            <a:avLst/>
          </a:prstGeom>
          <a:noFill/>
          <a:ln>
            <a:noFill/>
          </a:ln>
        </p:spPr>
      </p:pic>
      <p:pic>
        <p:nvPicPr>
          <p:cNvPr id="99" name="Google Shape;99;p19"/>
          <p:cNvPicPr preferRelativeResize="0"/>
          <p:nvPr/>
        </p:nvPicPr>
        <p:blipFill>
          <a:blip r:embed="rId3">
            <a:alphaModFix/>
          </a:blip>
          <a:stretch>
            <a:fillRect/>
          </a:stretch>
        </p:blipFill>
        <p:spPr>
          <a:xfrm>
            <a:off x="1709188" y="1593750"/>
            <a:ext cx="5725634"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Swing Length vs. Pull Percentage</a:t>
            </a:r>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rgbClr val="000000"/>
                </a:solidFill>
                <a:latin typeface="Arial"/>
                <a:ea typeface="Arial"/>
                <a:cs typeface="Arial"/>
                <a:sym typeface="Arial"/>
              </a:rPr>
              <a:t>Assumption: Shorter swings allow better plate coverage and timing, potentially increasing opposite field hitting.</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a:p>
        </p:txBody>
      </p:sp>
      <p:pic>
        <p:nvPicPr>
          <p:cNvPr id="106" name="Google Shape;106;p20"/>
          <p:cNvPicPr preferRelativeResize="0"/>
          <p:nvPr/>
        </p:nvPicPr>
        <p:blipFill>
          <a:blip r:embed="rId3">
            <a:alphaModFix/>
          </a:blip>
          <a:stretch>
            <a:fillRect/>
          </a:stretch>
        </p:blipFill>
        <p:spPr>
          <a:xfrm>
            <a:off x="1709187" y="1593750"/>
            <a:ext cx="5725625" cy="3416400"/>
          </a:xfrm>
          <a:prstGeom prst="rect">
            <a:avLst/>
          </a:prstGeom>
          <a:noFill/>
          <a:ln>
            <a:noFill/>
          </a:ln>
        </p:spPr>
      </p:pic>
      <p:pic>
        <p:nvPicPr>
          <p:cNvPr id="107" name="Google Shape;107;p20"/>
          <p:cNvPicPr preferRelativeResize="0"/>
          <p:nvPr/>
        </p:nvPicPr>
        <p:blipFill>
          <a:blip r:embed="rId3">
            <a:alphaModFix/>
          </a:blip>
          <a:stretch>
            <a:fillRect/>
          </a:stretch>
        </p:blipFill>
        <p:spPr>
          <a:xfrm>
            <a:off x="1709188" y="1593750"/>
            <a:ext cx="5725634" cy="3416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Correlation</a:t>
            </a:r>
            <a:r>
              <a:rPr lang="en"/>
              <a:t> Heatmap</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300"/>
              <a:t>Hot Spots</a:t>
            </a:r>
            <a:endParaRPr b="1" sz="1300"/>
          </a:p>
          <a:p>
            <a:pPr indent="-298450" lvl="0" marL="457200" rtl="0" algn="l">
              <a:spcBef>
                <a:spcPts val="1200"/>
              </a:spcBef>
              <a:spcAft>
                <a:spcPts val="0"/>
              </a:spcAft>
              <a:buSzPts val="1100"/>
              <a:buChar char="●"/>
            </a:pPr>
            <a:r>
              <a:rPr lang="en" sz="1100"/>
              <a:t>batting_avg</a:t>
            </a:r>
            <a:endParaRPr sz="1100"/>
          </a:p>
          <a:p>
            <a:pPr indent="-298450" lvl="0" marL="457200" rtl="0" algn="l">
              <a:spcBef>
                <a:spcPts val="0"/>
              </a:spcBef>
              <a:spcAft>
                <a:spcPts val="0"/>
              </a:spcAft>
              <a:buSzPts val="1100"/>
              <a:buChar char="●"/>
            </a:pPr>
            <a:r>
              <a:rPr lang="en" sz="1100"/>
              <a:t>slg_percent</a:t>
            </a:r>
            <a:endParaRPr sz="1100"/>
          </a:p>
          <a:p>
            <a:pPr indent="-298450" lvl="0" marL="457200" rtl="0" algn="l">
              <a:spcBef>
                <a:spcPts val="0"/>
              </a:spcBef>
              <a:spcAft>
                <a:spcPts val="0"/>
              </a:spcAft>
              <a:buSzPts val="1100"/>
              <a:buChar char="●"/>
            </a:pPr>
            <a:r>
              <a:rPr lang="en" sz="1100"/>
              <a:t>on_base_percent</a:t>
            </a:r>
            <a:endParaRPr sz="1100"/>
          </a:p>
          <a:p>
            <a:pPr indent="-298450" lvl="0" marL="457200" rtl="0" algn="l">
              <a:spcBef>
                <a:spcPts val="0"/>
              </a:spcBef>
              <a:spcAft>
                <a:spcPts val="0"/>
              </a:spcAft>
              <a:buSzPts val="1100"/>
              <a:buChar char="●"/>
            </a:pPr>
            <a:r>
              <a:rPr lang="en" sz="1100"/>
              <a:t>on_base_plus_slg</a:t>
            </a:r>
            <a:endParaRPr sz="1100"/>
          </a:p>
          <a:p>
            <a:pPr indent="-298450" lvl="0" marL="457200" rtl="0" algn="l">
              <a:spcBef>
                <a:spcPts val="0"/>
              </a:spcBef>
              <a:spcAft>
                <a:spcPts val="0"/>
              </a:spcAft>
              <a:buSzPts val="1100"/>
              <a:buChar char="●"/>
            </a:pPr>
            <a:r>
              <a:rPr lang="en" sz="1100"/>
              <a:t>woba</a:t>
            </a:r>
            <a:endParaRPr sz="1100"/>
          </a:p>
          <a:p>
            <a:pPr indent="0" lvl="0" marL="0" rtl="0" algn="l">
              <a:spcBef>
                <a:spcPts val="1200"/>
              </a:spcBef>
              <a:spcAft>
                <a:spcPts val="0"/>
              </a:spcAft>
              <a:buNone/>
            </a:pPr>
            <a:r>
              <a:t/>
            </a:r>
            <a:endParaRPr sz="1100"/>
          </a:p>
          <a:p>
            <a:pPr indent="-298450" lvl="0" marL="457200" rtl="0" algn="l">
              <a:spcBef>
                <a:spcPts val="1200"/>
              </a:spcBef>
              <a:spcAft>
                <a:spcPts val="0"/>
              </a:spcAft>
              <a:buSzPts val="1100"/>
              <a:buChar char="●"/>
            </a:pPr>
            <a:r>
              <a:rPr lang="en" sz="1100"/>
              <a:t>exit_velocity_avg</a:t>
            </a:r>
            <a:endParaRPr sz="1100"/>
          </a:p>
          <a:p>
            <a:pPr indent="-298450" lvl="0" marL="457200" rtl="0" algn="l">
              <a:spcBef>
                <a:spcPts val="0"/>
              </a:spcBef>
              <a:spcAft>
                <a:spcPts val="0"/>
              </a:spcAft>
              <a:buSzPts val="1100"/>
              <a:buChar char="●"/>
            </a:pPr>
            <a:r>
              <a:rPr lang="en" sz="1100"/>
              <a:t>barrel_batted_rate</a:t>
            </a:r>
            <a:endParaRPr sz="1100"/>
          </a:p>
          <a:p>
            <a:pPr indent="-298450" lvl="0" marL="457200" rtl="0" algn="l">
              <a:spcBef>
                <a:spcPts val="0"/>
              </a:spcBef>
              <a:spcAft>
                <a:spcPts val="0"/>
              </a:spcAft>
              <a:buSzPts val="1100"/>
              <a:buChar char="●"/>
            </a:pPr>
            <a:r>
              <a:rPr lang="en" sz="1100"/>
              <a:t>hard_hit_percentage</a:t>
            </a:r>
            <a:endParaRPr sz="1100"/>
          </a:p>
          <a:p>
            <a:pPr indent="-298450" lvl="0" marL="457200" rtl="0" algn="l">
              <a:spcBef>
                <a:spcPts val="0"/>
              </a:spcBef>
              <a:spcAft>
                <a:spcPts val="0"/>
              </a:spcAft>
              <a:buSzPts val="1100"/>
              <a:buChar char="●"/>
            </a:pPr>
            <a:r>
              <a:rPr lang="en" sz="1100"/>
              <a:t>a</a:t>
            </a:r>
            <a:r>
              <a:rPr lang="en" sz="1100"/>
              <a:t>vg_best_speed</a:t>
            </a:r>
            <a:endParaRPr sz="1100"/>
          </a:p>
          <a:p>
            <a:pPr indent="0" lvl="0" marL="45720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1200"/>
              </a:spcAft>
              <a:buNone/>
            </a:pPr>
            <a:r>
              <a:t/>
            </a:r>
            <a:endParaRPr sz="1100"/>
          </a:p>
        </p:txBody>
      </p:sp>
      <p:pic>
        <p:nvPicPr>
          <p:cNvPr id="114" name="Google Shape;114;p21"/>
          <p:cNvPicPr preferRelativeResize="0"/>
          <p:nvPr/>
        </p:nvPicPr>
        <p:blipFill>
          <a:blip r:embed="rId3">
            <a:alphaModFix/>
          </a:blip>
          <a:stretch>
            <a:fillRect/>
          </a:stretch>
        </p:blipFill>
        <p:spPr>
          <a:xfrm>
            <a:off x="5072400" y="1217925"/>
            <a:ext cx="3654450" cy="3285499"/>
          </a:xfrm>
          <a:prstGeom prst="rect">
            <a:avLst/>
          </a:prstGeom>
          <a:noFill/>
          <a:ln>
            <a:noFill/>
          </a:ln>
        </p:spPr>
      </p:pic>
      <p:cxnSp>
        <p:nvCxnSpPr>
          <p:cNvPr id="115" name="Google Shape;115;p21"/>
          <p:cNvCxnSpPr/>
          <p:nvPr/>
        </p:nvCxnSpPr>
        <p:spPr>
          <a:xfrm rot="10800000">
            <a:off x="2165025" y="1951850"/>
            <a:ext cx="3873000" cy="213300"/>
          </a:xfrm>
          <a:prstGeom prst="straightConnector1">
            <a:avLst/>
          </a:prstGeom>
          <a:noFill/>
          <a:ln cap="flat" cmpd="sng" w="9525">
            <a:solidFill>
              <a:schemeClr val="dk2"/>
            </a:solidFill>
            <a:prstDash val="solid"/>
            <a:round/>
            <a:headEnd len="med" w="med" type="none"/>
            <a:tailEnd len="med" w="med" type="triangle"/>
          </a:ln>
        </p:spPr>
      </p:cxnSp>
      <p:cxnSp>
        <p:nvCxnSpPr>
          <p:cNvPr id="116" name="Google Shape;116;p21"/>
          <p:cNvCxnSpPr/>
          <p:nvPr/>
        </p:nvCxnSpPr>
        <p:spPr>
          <a:xfrm rot="10800000">
            <a:off x="2459950" y="3161225"/>
            <a:ext cx="4787700" cy="306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Gameday">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