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62" r:id="rId2"/>
    <p:sldId id="258" r:id="rId3"/>
    <p:sldId id="260" r:id="rId4"/>
    <p:sldId id="261"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5" autoAdjust="0"/>
    <p:restoredTop sz="94660"/>
  </p:normalViewPr>
  <p:slideViewPr>
    <p:cSldViewPr snapToGrid="0">
      <p:cViewPr varScale="1">
        <p:scale>
          <a:sx n="124" d="100"/>
          <a:sy n="124" d="100"/>
        </p:scale>
        <p:origin x="120" y="5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8/14/2021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8/14/2021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613394" y="571072"/>
            <a:ext cx="4047949" cy="3892168"/>
          </a:xfrm>
        </p:spPr>
        <p:txBody>
          <a:bodyPr anchor="ctr">
            <a:normAutofit fontScale="90000"/>
          </a:bodyPr>
          <a:lstStyle/>
          <a:p>
            <a:pPr>
              <a:lnSpc>
                <a:spcPct val="107000"/>
              </a:lnSpc>
              <a:spcAft>
                <a:spcPts val="800"/>
              </a:spcAft>
            </a:pPr>
            <a:r>
              <a:rPr lang="en-US" sz="6600" dirty="0">
                <a:latin typeface="Verdana" panose="020B0604030504040204" pitchFamily="34" charset="0"/>
                <a:ea typeface="Verdana" panose="020B0604030504040204" pitchFamily="34" charset="0"/>
              </a:rPr>
              <a:t>Tackling Bike Theft in Toronto</a:t>
            </a:r>
            <a:endParaRPr lang="en-AU" sz="6600" dirty="0">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Martin </a:t>
            </a:r>
            <a:r>
              <a:rPr lang="en-US" dirty="0" err="1">
                <a:solidFill>
                  <a:srgbClr val="FFFFFF"/>
                </a:solidFill>
              </a:rPr>
              <a:t>sherwin</a:t>
            </a:r>
            <a:endParaRPr lang="en-US" dirty="0">
              <a:solidFill>
                <a:srgbClr val="FFFFFF"/>
              </a:solidFill>
            </a:endParaRPr>
          </a:p>
        </p:txBody>
      </p:sp>
      <p:pic>
        <p:nvPicPr>
          <p:cNvPr id="5" name="Picture 4">
            <a:extLst>
              <a:ext uri="{FF2B5EF4-FFF2-40B4-BE49-F238E27FC236}">
                <a16:creationId xmlns:a16="http://schemas.microsoft.com/office/drawing/2014/main" id="{AB01287E-7952-4D95-AEA6-66C6988A2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55" y="22746"/>
            <a:ext cx="4895753" cy="4907508"/>
          </a:xfrm>
          <a:prstGeom prst="rect">
            <a:avLst/>
          </a:prstGeom>
        </p:spPr>
      </p:pic>
    </p:spTree>
    <p:extLst>
      <p:ext uri="{BB962C8B-B14F-4D97-AF65-F5344CB8AC3E}">
        <p14:creationId xmlns:p14="http://schemas.microsoft.com/office/powerpoint/2010/main" val="408604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The Coursera IBM Data Science Professional Certification course consists of 9 online courses that covers topics including open-source tools and libraries, Python, databases, SQL, data visualization, data analysis, statistical analysis, predictive modeling, and machine learning algorithms. The course finishes with a Capstone project. </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br>
              <a:rPr lang="en-AU" sz="1800" dirty="0">
                <a:effectLst/>
                <a:latin typeface="Calibri" panose="020F0502020204030204" pitchFamily="34" charset="0"/>
                <a:ea typeface="Calibri" panose="020F0502020204030204" pitchFamily="34" charset="0"/>
                <a:cs typeface="Times New Roman" panose="02020603050405020304" pitchFamily="18" charset="0"/>
              </a:rPr>
            </a:br>
            <a:br>
              <a:rPr lang="en-AU"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Verdana" panose="020B0604030504040204" pitchFamily="34" charset="0"/>
                <a:ea typeface="Calibri" panose="020F0502020204030204" pitchFamily="34" charset="0"/>
                <a:cs typeface="Times New Roman" panose="02020603050405020304" pitchFamily="18" charset="0"/>
              </a:rPr>
              <a:t>The purpose of this Capstone project is to demonstrate the use of the data science toolsets, methodologies, and skills that have been acquired during this course to help solve a business problem.</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background</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In this project I am a hypothetical bike GPS location device and services vendor looking to introduce the new GPS location device that is hidden within the seat tube and a subscription-based service that monitors the location of the bike in real time. </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br>
              <a:rPr lang="en-AU"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Verdana" panose="020B0604030504040204" pitchFamily="34" charset="0"/>
                <a:ea typeface="Calibri" panose="020F0502020204030204" pitchFamily="34" charset="0"/>
                <a:cs typeface="Times New Roman" panose="02020603050405020304" pitchFamily="18" charset="0"/>
              </a:rPr>
              <a:t>Although bike theft has always </a:t>
            </a:r>
            <a:r>
              <a:rPr lang="en-US" sz="1800" dirty="0">
                <a:latin typeface="Verdana" panose="020B0604030504040204" pitchFamily="34" charset="0"/>
                <a:cs typeface="Times New Roman" panose="02020603050405020304" pitchFamily="18" charset="0"/>
              </a:rPr>
              <a:t>been a common issue, especially </a:t>
            </a:r>
            <a:r>
              <a:rPr lang="en-US" sz="1800" dirty="0">
                <a:effectLst/>
                <a:latin typeface="Verdana" panose="020B0604030504040204" pitchFamily="34" charset="0"/>
                <a:ea typeface="Calibri" panose="020F0502020204030204" pitchFamily="34" charset="0"/>
                <a:cs typeface="Times New Roman" panose="02020603050405020304" pitchFamily="18" charset="0"/>
              </a:rPr>
              <a:t>in urban areas, it has increased during the pandemic in a number of cities. The pandemic led to an unprecedented boom in bikes sales. The rising demand, increase in ridership, and shortage </a:t>
            </a:r>
            <a:r>
              <a:rPr lang="en-US" sz="1800" dirty="0">
                <a:latin typeface="Verdana" panose="020B0604030504040204" pitchFamily="34" charset="0"/>
                <a:cs typeface="Times New Roman" panose="02020603050405020304" pitchFamily="18" charset="0"/>
              </a:rPr>
              <a:t>of bikes nationwide </a:t>
            </a:r>
            <a:r>
              <a:rPr lang="en-US" sz="1800" dirty="0">
                <a:effectLst/>
                <a:latin typeface="Verdana" panose="020B0604030504040204" pitchFamily="34" charset="0"/>
                <a:ea typeface="Calibri" panose="020F0502020204030204" pitchFamily="34" charset="0"/>
                <a:cs typeface="Times New Roman" panose="02020603050405020304" pitchFamily="18" charset="0"/>
              </a:rPr>
              <a:t>among other factors, has likely contributed to a rise in bike theft.</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br>
              <a:rPr lang="en-AU"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Verdana" panose="020B0604030504040204" pitchFamily="34" charset="0"/>
                <a:ea typeface="Calibri" panose="020F0502020204030204" pitchFamily="34" charset="0"/>
                <a:cs typeface="Times New Roman" panose="02020603050405020304" pitchFamily="18" charset="0"/>
              </a:rPr>
              <a:t>With the introduction of this new product, I will be using the theft data and known bike shop locations to target my approach to market with this new product.</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Problem</a:t>
            </a:r>
          </a:p>
        </p:txBody>
      </p:sp>
      <p:pic>
        <p:nvPicPr>
          <p:cNvPr id="5" name="Picture 4">
            <a:extLst>
              <a:ext uri="{FF2B5EF4-FFF2-40B4-BE49-F238E27FC236}">
                <a16:creationId xmlns:a16="http://schemas.microsoft.com/office/drawing/2014/main" id="{0F568125-FBE9-48DD-9348-C3263C81D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4998" y="4388065"/>
            <a:ext cx="2446686" cy="1809877"/>
          </a:xfrm>
          <a:prstGeom prst="rect">
            <a:avLst/>
          </a:prstGeom>
        </p:spPr>
      </p:pic>
    </p:spTree>
    <p:extLst>
      <p:ext uri="{BB962C8B-B14F-4D97-AF65-F5344CB8AC3E}">
        <p14:creationId xmlns:p14="http://schemas.microsoft.com/office/powerpoint/2010/main" val="1202258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solution</a:t>
            </a:r>
          </a:p>
        </p:txBody>
      </p:sp>
      <p:pic>
        <p:nvPicPr>
          <p:cNvPr id="7" name="Picture 6">
            <a:extLst>
              <a:ext uri="{FF2B5EF4-FFF2-40B4-BE49-F238E27FC236}">
                <a16:creationId xmlns:a16="http://schemas.microsoft.com/office/drawing/2014/main" id="{F99BF7E4-8789-4E8E-9BCC-A0F973629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90" y="1366549"/>
            <a:ext cx="5919018" cy="3096691"/>
          </a:xfrm>
          <a:prstGeom prst="rect">
            <a:avLst/>
          </a:prstGeom>
        </p:spPr>
      </p:pic>
      <p:pic>
        <p:nvPicPr>
          <p:cNvPr id="9" name="Picture 8">
            <a:extLst>
              <a:ext uri="{FF2B5EF4-FFF2-40B4-BE49-F238E27FC236}">
                <a16:creationId xmlns:a16="http://schemas.microsoft.com/office/drawing/2014/main" id="{BE8E9815-6AC8-4435-A1B8-71C24F535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148" y="1366548"/>
            <a:ext cx="5277962" cy="3096691"/>
          </a:xfrm>
          <a:prstGeom prst="rect">
            <a:avLst/>
          </a:prstGeom>
        </p:spPr>
      </p:pic>
      <p:sp>
        <p:nvSpPr>
          <p:cNvPr id="12" name="Title 1">
            <a:extLst>
              <a:ext uri="{FF2B5EF4-FFF2-40B4-BE49-F238E27FC236}">
                <a16:creationId xmlns:a16="http://schemas.microsoft.com/office/drawing/2014/main" id="{F3EE52B7-127D-4566-9BC7-A38F11347F97}"/>
              </a:ext>
            </a:extLst>
          </p:cNvPr>
          <p:cNvSpPr txBox="1">
            <a:spLocks/>
          </p:cNvSpPr>
          <p:nvPr/>
        </p:nvSpPr>
        <p:spPr>
          <a:xfrm>
            <a:off x="381890" y="279222"/>
            <a:ext cx="11428219" cy="928154"/>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07000"/>
              </a:lnSpc>
              <a:spcAft>
                <a:spcPts val="800"/>
              </a:spcAft>
            </a:pPr>
            <a:r>
              <a:rPr lang="en-US" sz="1800">
                <a:latin typeface="Verdana" panose="020B0604030504040204" pitchFamily="34" charset="0"/>
                <a:ea typeface="Calibri" panose="020F0502020204030204" pitchFamily="34" charset="0"/>
                <a:cs typeface="Times New Roman" panose="02020603050405020304" pitchFamily="18" charset="0"/>
              </a:rPr>
              <a:t>GPS Protection for your bike</a:t>
            </a:r>
            <a:endParaRPr lang="en-AU"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3226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data</a:t>
            </a:r>
          </a:p>
        </p:txBody>
      </p:sp>
      <p:sp>
        <p:nvSpPr>
          <p:cNvPr id="12" name="Title 1">
            <a:extLst>
              <a:ext uri="{FF2B5EF4-FFF2-40B4-BE49-F238E27FC236}">
                <a16:creationId xmlns:a16="http://schemas.microsoft.com/office/drawing/2014/main" id="{F3EE52B7-127D-4566-9BC7-A38F11347F97}"/>
              </a:ext>
            </a:extLst>
          </p:cNvPr>
          <p:cNvSpPr txBox="1">
            <a:spLocks/>
          </p:cNvSpPr>
          <p:nvPr/>
        </p:nvSpPr>
        <p:spPr>
          <a:xfrm>
            <a:off x="381890" y="279222"/>
            <a:ext cx="11428219" cy="928154"/>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07000"/>
              </a:lnSpc>
              <a:spcAft>
                <a:spcPts val="800"/>
              </a:spcAft>
            </a:pPr>
            <a:r>
              <a:rPr lang="en-US" sz="1800" dirty="0">
                <a:latin typeface="Verdana" panose="020B0604030504040204" pitchFamily="34" charset="0"/>
                <a:ea typeface="Calibri" panose="020F0502020204030204" pitchFamily="34" charset="0"/>
                <a:cs typeface="Times New Roman" panose="02020603050405020304" pitchFamily="18" charset="0"/>
              </a:rPr>
              <a:t>Toronto bike thefts</a:t>
            </a:r>
            <a:endParaRPr lang="en-AU"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B02FBB6-6039-4B78-AE4C-1C25FB94C3D7}"/>
              </a:ext>
            </a:extLst>
          </p:cNvPr>
          <p:cNvPicPr>
            <a:picLocks noChangeAspect="1"/>
          </p:cNvPicPr>
          <p:nvPr/>
        </p:nvPicPr>
        <p:blipFill>
          <a:blip r:embed="rId2"/>
          <a:stretch>
            <a:fillRect/>
          </a:stretch>
        </p:blipFill>
        <p:spPr>
          <a:xfrm>
            <a:off x="244168" y="1207376"/>
            <a:ext cx="5397769" cy="3372161"/>
          </a:xfrm>
          <a:prstGeom prst="rect">
            <a:avLst/>
          </a:prstGeom>
        </p:spPr>
      </p:pic>
      <p:pic>
        <p:nvPicPr>
          <p:cNvPr id="13" name="Picture 12">
            <a:extLst>
              <a:ext uri="{FF2B5EF4-FFF2-40B4-BE49-F238E27FC236}">
                <a16:creationId xmlns:a16="http://schemas.microsoft.com/office/drawing/2014/main" id="{9418F66F-9FDB-4568-B878-07025B84AAB9}"/>
              </a:ext>
            </a:extLst>
          </p:cNvPr>
          <p:cNvPicPr/>
          <p:nvPr/>
        </p:nvPicPr>
        <p:blipFill>
          <a:blip r:embed="rId3"/>
          <a:stretch>
            <a:fillRect/>
          </a:stretch>
        </p:blipFill>
        <p:spPr>
          <a:xfrm>
            <a:off x="5866509" y="1207375"/>
            <a:ext cx="5943600" cy="3372161"/>
          </a:xfrm>
          <a:prstGeom prst="rect">
            <a:avLst/>
          </a:prstGeom>
        </p:spPr>
      </p:pic>
    </p:spTree>
    <p:extLst>
      <p:ext uri="{BB962C8B-B14F-4D97-AF65-F5344CB8AC3E}">
        <p14:creationId xmlns:p14="http://schemas.microsoft.com/office/powerpoint/2010/main" val="159485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conclusion</a:t>
            </a:r>
          </a:p>
        </p:txBody>
      </p:sp>
      <p:sp>
        <p:nvSpPr>
          <p:cNvPr id="12" name="Title 1">
            <a:extLst>
              <a:ext uri="{FF2B5EF4-FFF2-40B4-BE49-F238E27FC236}">
                <a16:creationId xmlns:a16="http://schemas.microsoft.com/office/drawing/2014/main" id="{F3EE52B7-127D-4566-9BC7-A38F11347F97}"/>
              </a:ext>
            </a:extLst>
          </p:cNvPr>
          <p:cNvSpPr txBox="1">
            <a:spLocks/>
          </p:cNvSpPr>
          <p:nvPr/>
        </p:nvSpPr>
        <p:spPr>
          <a:xfrm>
            <a:off x="381890" y="279222"/>
            <a:ext cx="11428219" cy="928154"/>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07000"/>
              </a:lnSpc>
              <a:spcAft>
                <a:spcPts val="800"/>
              </a:spcAft>
            </a:pPr>
            <a:r>
              <a:rPr lang="en-US" sz="1800" dirty="0">
                <a:latin typeface="Verdana" panose="020B0604030504040204" pitchFamily="34" charset="0"/>
                <a:ea typeface="Calibri" panose="020F0502020204030204" pitchFamily="34" charset="0"/>
                <a:cs typeface="Times New Roman" panose="02020603050405020304" pitchFamily="18" charset="0"/>
              </a:rPr>
              <a:t>Toronto bike shops</a:t>
            </a:r>
            <a:endParaRPr lang="en-AU"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2BDD852-F61E-4851-AD03-0E2BF773D1BB}"/>
              </a:ext>
            </a:extLst>
          </p:cNvPr>
          <p:cNvPicPr/>
          <p:nvPr/>
        </p:nvPicPr>
        <p:blipFill>
          <a:blip r:embed="rId2"/>
          <a:stretch>
            <a:fillRect/>
          </a:stretch>
        </p:blipFill>
        <p:spPr>
          <a:xfrm>
            <a:off x="185651" y="1126944"/>
            <a:ext cx="5943600" cy="3259455"/>
          </a:xfrm>
          <a:prstGeom prst="rect">
            <a:avLst/>
          </a:prstGeom>
        </p:spPr>
      </p:pic>
      <p:pic>
        <p:nvPicPr>
          <p:cNvPr id="9" name="Picture 8">
            <a:extLst>
              <a:ext uri="{FF2B5EF4-FFF2-40B4-BE49-F238E27FC236}">
                <a16:creationId xmlns:a16="http://schemas.microsoft.com/office/drawing/2014/main" id="{96196A60-804A-452D-99B3-738E6FBD9F98}"/>
              </a:ext>
            </a:extLst>
          </p:cNvPr>
          <p:cNvPicPr/>
          <p:nvPr/>
        </p:nvPicPr>
        <p:blipFill>
          <a:blip r:embed="rId3"/>
          <a:stretch>
            <a:fillRect/>
          </a:stretch>
        </p:blipFill>
        <p:spPr>
          <a:xfrm>
            <a:off x="6189579" y="1126944"/>
            <a:ext cx="5943600" cy="616585"/>
          </a:xfrm>
          <a:prstGeom prst="rect">
            <a:avLst/>
          </a:prstGeom>
        </p:spPr>
      </p:pic>
      <p:sp>
        <p:nvSpPr>
          <p:cNvPr id="10" name="Title 1">
            <a:extLst>
              <a:ext uri="{FF2B5EF4-FFF2-40B4-BE49-F238E27FC236}">
                <a16:creationId xmlns:a16="http://schemas.microsoft.com/office/drawing/2014/main" id="{BC19F802-A4F7-405B-B89E-AB1CD9F21B8B}"/>
              </a:ext>
            </a:extLst>
          </p:cNvPr>
          <p:cNvSpPr>
            <a:spLocks noGrp="1"/>
          </p:cNvSpPr>
          <p:nvPr>
            <p:ph type="ctrTitle"/>
          </p:nvPr>
        </p:nvSpPr>
        <p:spPr>
          <a:xfrm>
            <a:off x="7092364" y="2015769"/>
            <a:ext cx="4355310" cy="2122561"/>
          </a:xfrm>
        </p:spPr>
        <p:txBody>
          <a:bodyPr anchor="ctr">
            <a:normAutofit/>
          </a:bodyPr>
          <a:lstStyle/>
          <a:p>
            <a:pPr>
              <a:spcBef>
                <a:spcPts val="1200"/>
              </a:spcBef>
            </a:pPr>
            <a:r>
              <a:rPr lang="en-AU" sz="1800" dirty="0">
                <a:solidFill>
                  <a:srgbClr val="000000"/>
                </a:solidFill>
                <a:effectLst/>
                <a:latin typeface="Verdana" panose="020B0604030504040204" pitchFamily="34" charset="0"/>
                <a:ea typeface="Times New Roman" panose="02020603050405020304" pitchFamily="18" charset="0"/>
                <a:cs typeface="Helvetica" panose="020B0604020202020204" pitchFamily="34" charset="0"/>
              </a:rPr>
              <a:t>We can see that these shops sit within the Cluster 2 and Cluster 3 of the bike theft data, therefore both of these shops would be approached to start a conversation about stocking my product.</a:t>
            </a:r>
            <a:endParaRPr lang="en-AU"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2772679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{90C0DB4E-68CF-4858-A22D-B0D5C53D9EE7}tf56160789_win32</Template>
  <TotalTime>23</TotalTime>
  <Words>295</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Bookman Old Style</vt:lpstr>
      <vt:lpstr>Calibri</vt:lpstr>
      <vt:lpstr>Franklin Gothic Book</vt:lpstr>
      <vt:lpstr>Times New Roman</vt:lpstr>
      <vt:lpstr>Verdana</vt:lpstr>
      <vt:lpstr>1_RetrospectVTI</vt:lpstr>
      <vt:lpstr>Tackling Bike Theft in Toronto</vt:lpstr>
      <vt:lpstr>The Coursera IBM Data Science Professional Certification course consists of 9 online courses that covers topics including open-source tools and libraries, Python, databases, SQL, data visualization, data analysis, statistical analysis, predictive modeling, and machine learning algorithms. The course finishes with a Capstone project.    The purpose of this Capstone project is to demonstrate the use of the data science toolsets, methodologies, and skills that have been acquired during this course to help solve a business problem.</vt:lpstr>
      <vt:lpstr>In this project I am a hypothetical bike GPS location device and services vendor looking to introduce the new GPS location device that is hidden within the seat tube and a subscription-based service that monitors the location of the bike in real time.   Although bike theft has always been a common issue, especially in urban areas, it has increased during the pandemic in a number of cities. The pandemic led to an unprecedented boom in bikes sales. The rising demand, increase in ridership, and shortage of bikes nationwide among other factors, has likely contributed to a rise in bike theft.  With the introduction of this new product, I will be using the theft data and known bike shop locations to target my approach to market with this new product.</vt:lpstr>
      <vt:lpstr>PowerPoint Presentation</vt:lpstr>
      <vt:lpstr>PowerPoint Presentation</vt:lpstr>
      <vt:lpstr>We can see that these shops sit within the Cluster 2 and Cluster 3 of the bike theft data, therefore both of these shops would be approached to start a conversation about stocking my product.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Tackling Bike Theft in Toronto</dc:title>
  <dc:creator>Martin Sherwin</dc:creator>
  <cp:lastModifiedBy>Martin Sherwin</cp:lastModifiedBy>
  <cp:revision>2</cp:revision>
  <dcterms:created xsi:type="dcterms:W3CDTF">2021-08-13T23:21:37Z</dcterms:created>
  <dcterms:modified xsi:type="dcterms:W3CDTF">2021-08-13T23:45:08Z</dcterms:modified>
</cp:coreProperties>
</file>