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9" r:id="rId4"/>
    <p:sldId id="262" r:id="rId5"/>
    <p:sldId id="263" r:id="rId6"/>
    <p:sldId id="264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E25BA-4593-4CDF-8DD9-9FB6176EB6AB}" v="882" dt="2023-10-17T18:41:57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242" autoAdjust="0"/>
  </p:normalViewPr>
  <p:slideViewPr>
    <p:cSldViewPr snapToGrid="0">
      <p:cViewPr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hya kalesan" userId="70d41a2746ea213d" providerId="Windows Live" clId="Web-{98DFB10D-81BE-4A2E-BAE0-6E14E160AB01}"/>
    <pc:docChg chg="addSld delSld modSld">
      <pc:chgData name="Adithya kalesan" userId="70d41a2746ea213d" providerId="Windows Live" clId="Web-{98DFB10D-81BE-4A2E-BAE0-6E14E160AB01}" dt="2023-10-17T17:49:45.663" v="330"/>
      <pc:docMkLst>
        <pc:docMk/>
      </pc:docMkLst>
      <pc:sldChg chg="modSp modNotes">
        <pc:chgData name="Adithya kalesan" userId="70d41a2746ea213d" providerId="Windows Live" clId="Web-{98DFB10D-81BE-4A2E-BAE0-6E14E160AB01}" dt="2023-10-17T17:49:45.663" v="330"/>
        <pc:sldMkLst>
          <pc:docMk/>
          <pc:sldMk cId="1941221791" sldId="256"/>
        </pc:sldMkLst>
        <pc:spChg chg="mod">
          <ac:chgData name="Adithya kalesan" userId="70d41a2746ea213d" providerId="Windows Live" clId="Web-{98DFB10D-81BE-4A2E-BAE0-6E14E160AB01}" dt="2023-10-17T17:46:29.603" v="107" actId="20577"/>
          <ac:spMkLst>
            <pc:docMk/>
            <pc:sldMk cId="1941221791" sldId="256"/>
            <ac:spMk id="5" creationId="{00000000-0000-0000-0000-000000000000}"/>
          </ac:spMkLst>
        </pc:spChg>
      </pc:sldChg>
      <pc:sldChg chg="del">
        <pc:chgData name="Adithya kalesan" userId="70d41a2746ea213d" providerId="Windows Live" clId="Web-{98DFB10D-81BE-4A2E-BAE0-6E14E160AB01}" dt="2023-10-17T17:40:13.828" v="44"/>
        <pc:sldMkLst>
          <pc:docMk/>
          <pc:sldMk cId="891763176" sldId="257"/>
        </pc:sldMkLst>
      </pc:sldChg>
      <pc:sldChg chg="modSp">
        <pc:chgData name="Adithya kalesan" userId="70d41a2746ea213d" providerId="Windows Live" clId="Web-{98DFB10D-81BE-4A2E-BAE0-6E14E160AB01}" dt="2023-10-17T17:45:43.663" v="101" actId="1076"/>
        <pc:sldMkLst>
          <pc:docMk/>
          <pc:sldMk cId="3086760296" sldId="262"/>
        </pc:sldMkLst>
        <pc:picChg chg="mod">
          <ac:chgData name="Adithya kalesan" userId="70d41a2746ea213d" providerId="Windows Live" clId="Web-{98DFB10D-81BE-4A2E-BAE0-6E14E160AB01}" dt="2023-10-17T17:45:43.663" v="101" actId="1076"/>
          <ac:picMkLst>
            <pc:docMk/>
            <pc:sldMk cId="3086760296" sldId="262"/>
            <ac:picMk id="3" creationId="{E22C7FA4-E199-7FF7-49B8-0DCB946D9BF8}"/>
          </ac:picMkLst>
        </pc:picChg>
      </pc:sldChg>
      <pc:sldChg chg="del">
        <pc:chgData name="Adithya kalesan" userId="70d41a2746ea213d" providerId="Windows Live" clId="Web-{98DFB10D-81BE-4A2E-BAE0-6E14E160AB01}" dt="2023-10-17T17:34:38.088" v="4"/>
        <pc:sldMkLst>
          <pc:docMk/>
          <pc:sldMk cId="1160860415" sldId="265"/>
        </pc:sldMkLst>
      </pc:sldChg>
      <pc:sldChg chg="delSp modSp del mod setBg">
        <pc:chgData name="Adithya kalesan" userId="70d41a2746ea213d" providerId="Windows Live" clId="Web-{98DFB10D-81BE-4A2E-BAE0-6E14E160AB01}" dt="2023-10-17T17:36:48.456" v="26"/>
        <pc:sldMkLst>
          <pc:docMk/>
          <pc:sldMk cId="956685548" sldId="267"/>
        </pc:sldMkLst>
        <pc:spChg chg="mod">
          <ac:chgData name="Adithya kalesan" userId="70d41a2746ea213d" providerId="Windows Live" clId="Web-{98DFB10D-81BE-4A2E-BAE0-6E14E160AB01}" dt="2023-10-17T17:35:41.201" v="15" actId="20577"/>
          <ac:spMkLst>
            <pc:docMk/>
            <pc:sldMk cId="956685548" sldId="267"/>
            <ac:spMk id="6" creationId="{570E0438-1961-3804-79F5-CCFA6C358CD2}"/>
          </ac:spMkLst>
        </pc:spChg>
        <pc:picChg chg="del">
          <ac:chgData name="Adithya kalesan" userId="70d41a2746ea213d" providerId="Windows Live" clId="Web-{98DFB10D-81BE-4A2E-BAE0-6E14E160AB01}" dt="2023-10-17T17:35:07.543" v="7"/>
          <ac:picMkLst>
            <pc:docMk/>
            <pc:sldMk cId="956685548" sldId="267"/>
            <ac:picMk id="4" creationId="{7C335A13-2993-D756-8D4A-092F0136479B}"/>
          </ac:picMkLst>
        </pc:picChg>
        <pc:picChg chg="del">
          <ac:chgData name="Adithya kalesan" userId="70d41a2746ea213d" providerId="Windows Live" clId="Web-{98DFB10D-81BE-4A2E-BAE0-6E14E160AB01}" dt="2023-10-17T17:35:22.512" v="12"/>
          <ac:picMkLst>
            <pc:docMk/>
            <pc:sldMk cId="956685548" sldId="267"/>
            <ac:picMk id="5" creationId="{C2DFC214-C47F-78AA-F252-331D333BDA3C}"/>
          </ac:picMkLst>
        </pc:picChg>
      </pc:sldChg>
      <pc:sldChg chg="addSp delSp modSp new mod setBg">
        <pc:chgData name="Adithya kalesan" userId="70d41a2746ea213d" providerId="Windows Live" clId="Web-{98DFB10D-81BE-4A2E-BAE0-6E14E160AB01}" dt="2023-10-17T17:37:17.754" v="37" actId="1076"/>
        <pc:sldMkLst>
          <pc:docMk/>
          <pc:sldMk cId="549108976" sldId="268"/>
        </pc:sldMkLst>
        <pc:spChg chg="del">
          <ac:chgData name="Adithya kalesan" userId="70d41a2746ea213d" providerId="Windows Live" clId="Web-{98DFB10D-81BE-4A2E-BAE0-6E14E160AB01}" dt="2023-10-17T17:34:32.978" v="3"/>
          <ac:spMkLst>
            <pc:docMk/>
            <pc:sldMk cId="549108976" sldId="268"/>
            <ac:spMk id="2" creationId="{FBB95F2D-10EB-2860-9B58-BF01615A9A5F}"/>
          </ac:spMkLst>
        </pc:spChg>
        <pc:spChg chg="del">
          <ac:chgData name="Adithya kalesan" userId="70d41a2746ea213d" providerId="Windows Live" clId="Web-{98DFB10D-81BE-4A2E-BAE0-6E14E160AB01}" dt="2023-10-17T17:34:31.290" v="2"/>
          <ac:spMkLst>
            <pc:docMk/>
            <pc:sldMk cId="549108976" sldId="268"/>
            <ac:spMk id="3" creationId="{F145EC1E-3072-6C78-2271-D73BCC8ABB3A}"/>
          </ac:spMkLst>
        </pc:spChg>
        <pc:spChg chg="add mod">
          <ac:chgData name="Adithya kalesan" userId="70d41a2746ea213d" providerId="Windows Live" clId="Web-{98DFB10D-81BE-4A2E-BAE0-6E14E160AB01}" dt="2023-10-17T17:37:17.754" v="37" actId="1076"/>
          <ac:spMkLst>
            <pc:docMk/>
            <pc:sldMk cId="549108976" sldId="268"/>
            <ac:spMk id="6" creationId="{837765B0-EA4B-D6C8-4A2A-E00F584A6E27}"/>
          </ac:spMkLst>
        </pc:spChg>
        <pc:picChg chg="add mod">
          <ac:chgData name="Adithya kalesan" userId="70d41a2746ea213d" providerId="Windows Live" clId="Web-{98DFB10D-81BE-4A2E-BAE0-6E14E160AB01}" dt="2023-10-17T17:35:19.247" v="11" actId="1076"/>
          <ac:picMkLst>
            <pc:docMk/>
            <pc:sldMk cId="549108976" sldId="268"/>
            <ac:picMk id="4" creationId="{C3075551-C884-D50A-3957-7E1FAC0B9417}"/>
          </ac:picMkLst>
        </pc:picChg>
        <pc:picChg chg="add mod">
          <ac:chgData name="Adithya kalesan" userId="70d41a2746ea213d" providerId="Windows Live" clId="Web-{98DFB10D-81BE-4A2E-BAE0-6E14E160AB01}" dt="2023-10-17T17:37:14.067" v="36" actId="1076"/>
          <ac:picMkLst>
            <pc:docMk/>
            <pc:sldMk cId="549108976" sldId="268"/>
            <ac:picMk id="5" creationId="{E24EBC46-D2DF-DD25-2591-886E5F5D1DF9}"/>
          </ac:picMkLst>
        </pc:picChg>
      </pc:sldChg>
      <pc:sldChg chg="new del">
        <pc:chgData name="Adithya kalesan" userId="70d41a2746ea213d" providerId="Windows Live" clId="Web-{98DFB10D-81BE-4A2E-BAE0-6E14E160AB01}" dt="2023-10-17T17:39:27.357" v="39"/>
        <pc:sldMkLst>
          <pc:docMk/>
          <pc:sldMk cId="1028764800" sldId="269"/>
        </pc:sldMkLst>
      </pc:sldChg>
      <pc:sldChg chg="add del replId">
        <pc:chgData name="Adithya kalesan" userId="70d41a2746ea213d" providerId="Windows Live" clId="Web-{98DFB10D-81BE-4A2E-BAE0-6E14E160AB01}" dt="2023-10-17T17:36:53.893" v="27"/>
        <pc:sldMkLst>
          <pc:docMk/>
          <pc:sldMk cId="1186533014" sldId="269"/>
        </pc:sldMkLst>
      </pc:sldChg>
      <pc:sldChg chg="addSp delSp modSp new mod setBg">
        <pc:chgData name="Adithya kalesan" userId="70d41a2746ea213d" providerId="Windows Live" clId="Web-{98DFB10D-81BE-4A2E-BAE0-6E14E160AB01}" dt="2023-10-17T17:44:21.063" v="98" actId="20577"/>
        <pc:sldMkLst>
          <pc:docMk/>
          <pc:sldMk cId="3772486504" sldId="269"/>
        </pc:sldMkLst>
        <pc:spChg chg="del">
          <ac:chgData name="Adithya kalesan" userId="70d41a2746ea213d" providerId="Windows Live" clId="Web-{98DFB10D-81BE-4A2E-BAE0-6E14E160AB01}" dt="2023-10-17T17:39:33.966" v="41"/>
          <ac:spMkLst>
            <pc:docMk/>
            <pc:sldMk cId="3772486504" sldId="269"/>
            <ac:spMk id="2" creationId="{81793F0D-665B-6834-3FE3-7F26DC68ECE8}"/>
          </ac:spMkLst>
        </pc:spChg>
        <pc:spChg chg="del">
          <ac:chgData name="Adithya kalesan" userId="70d41a2746ea213d" providerId="Windows Live" clId="Web-{98DFB10D-81BE-4A2E-BAE0-6E14E160AB01}" dt="2023-10-17T17:39:36.435" v="42"/>
          <ac:spMkLst>
            <pc:docMk/>
            <pc:sldMk cId="3772486504" sldId="269"/>
            <ac:spMk id="3" creationId="{92C240EC-B881-2BD2-B28A-DF6D2AB54BDB}"/>
          </ac:spMkLst>
        </pc:spChg>
        <pc:spChg chg="add mod">
          <ac:chgData name="Adithya kalesan" userId="70d41a2746ea213d" providerId="Windows Live" clId="Web-{98DFB10D-81BE-4A2E-BAE0-6E14E160AB01}" dt="2023-10-17T17:44:21.063" v="98" actId="20577"/>
          <ac:spMkLst>
            <pc:docMk/>
            <pc:sldMk cId="3772486504" sldId="269"/>
            <ac:spMk id="6" creationId="{8F9B7839-875F-A7F4-2F8F-EB8B25BC4BA5}"/>
          </ac:spMkLst>
        </pc:spChg>
        <pc:picChg chg="add del mod">
          <ac:chgData name="Adithya kalesan" userId="70d41a2746ea213d" providerId="Windows Live" clId="Web-{98DFB10D-81BE-4A2E-BAE0-6E14E160AB01}" dt="2023-10-17T17:40:36.002" v="48"/>
          <ac:picMkLst>
            <pc:docMk/>
            <pc:sldMk cId="3772486504" sldId="269"/>
            <ac:picMk id="4" creationId="{E7DB39B4-0D82-386D-EAEE-84894F55A5F4}"/>
          </ac:picMkLst>
        </pc:picChg>
        <pc:picChg chg="add mod modCrop">
          <ac:chgData name="Adithya kalesan" userId="70d41a2746ea213d" providerId="Windows Live" clId="Web-{98DFB10D-81BE-4A2E-BAE0-6E14E160AB01}" dt="2023-10-17T17:43:18.934" v="64" actId="14100"/>
          <ac:picMkLst>
            <pc:docMk/>
            <pc:sldMk cId="3772486504" sldId="269"/>
            <ac:picMk id="5" creationId="{685593C2-F2FD-4275-EED1-FB6EDCE50916}"/>
          </ac:picMkLst>
        </pc:picChg>
      </pc:sldChg>
    </pc:docChg>
  </pc:docChgLst>
  <pc:docChgLst>
    <pc:chgData name="Sherwin Paul Pulikandala" userId="e07a423b95e3813e" providerId="LiveId" clId="{0E0E25BA-4593-4CDF-8DD9-9FB6176EB6AB}"/>
    <pc:docChg chg="custSel modSld">
      <pc:chgData name="Sherwin Paul Pulikandala" userId="e07a423b95e3813e" providerId="LiveId" clId="{0E0E25BA-4593-4CDF-8DD9-9FB6176EB6AB}" dt="2023-10-26T04:46:51.036" v="882" actId="20577"/>
      <pc:docMkLst>
        <pc:docMk/>
      </pc:docMkLst>
      <pc:sldChg chg="modSp mod modNotesTx">
        <pc:chgData name="Sherwin Paul Pulikandala" userId="e07a423b95e3813e" providerId="LiveId" clId="{0E0E25BA-4593-4CDF-8DD9-9FB6176EB6AB}" dt="2023-10-26T04:46:51.036" v="882" actId="20577"/>
        <pc:sldMkLst>
          <pc:docMk/>
          <pc:sldMk cId="2411297504" sldId="261"/>
        </pc:sldMkLst>
        <pc:picChg chg="mod">
          <ac:chgData name="Sherwin Paul Pulikandala" userId="e07a423b95e3813e" providerId="LiveId" clId="{0E0E25BA-4593-4CDF-8DD9-9FB6176EB6AB}" dt="2023-10-17T17:48:37.865" v="0" actId="1076"/>
          <ac:picMkLst>
            <pc:docMk/>
            <pc:sldMk cId="2411297504" sldId="261"/>
            <ac:picMk id="4" creationId="{81910045-9493-6E7D-AA94-8C9E47AA2ABE}"/>
          </ac:picMkLst>
        </pc:picChg>
      </pc:sldChg>
      <pc:sldChg chg="modNotesTx">
        <pc:chgData name="Sherwin Paul Pulikandala" userId="e07a423b95e3813e" providerId="LiveId" clId="{0E0E25BA-4593-4CDF-8DD9-9FB6176EB6AB}" dt="2023-10-17T18:41:57.689" v="881" actId="20577"/>
        <pc:sldMkLst>
          <pc:docMk/>
          <pc:sldMk cId="1931454106" sldId="263"/>
        </pc:sldMkLst>
      </pc:sldChg>
    </pc:docChg>
  </pc:docChgLst>
  <pc:docChgLst>
    <pc:chgData name="Adithya kalesan" userId="70d41a2746ea213d" providerId="Windows Live" clId="Web-{56A546FB-45CD-455F-AEC5-29E3909A0E77}"/>
    <pc:docChg chg="addSld delSld modSld">
      <pc:chgData name="Adithya kalesan" userId="70d41a2746ea213d" providerId="Windows Live" clId="Web-{56A546FB-45CD-455F-AEC5-29E3909A0E77}" dt="2023-10-17T18:20:57.287" v="687" actId="1076"/>
      <pc:docMkLst>
        <pc:docMk/>
      </pc:docMkLst>
      <pc:sldChg chg="modNotes">
        <pc:chgData name="Adithya kalesan" userId="70d41a2746ea213d" providerId="Windows Live" clId="Web-{56A546FB-45CD-455F-AEC5-29E3909A0E77}" dt="2023-10-17T17:53:44.466" v="9"/>
        <pc:sldMkLst>
          <pc:docMk/>
          <pc:sldMk cId="1941221791" sldId="256"/>
        </pc:sldMkLst>
      </pc:sldChg>
      <pc:sldChg chg="modNotes">
        <pc:chgData name="Adithya kalesan" userId="70d41a2746ea213d" providerId="Windows Live" clId="Web-{56A546FB-45CD-455F-AEC5-29E3909A0E77}" dt="2023-10-17T18:03:39.824" v="514"/>
        <pc:sldMkLst>
          <pc:docMk/>
          <pc:sldMk cId="358834548" sldId="259"/>
        </pc:sldMkLst>
      </pc:sldChg>
      <pc:sldChg chg="modSp modNotes">
        <pc:chgData name="Adithya kalesan" userId="70d41a2746ea213d" providerId="Windows Live" clId="Web-{56A546FB-45CD-455F-AEC5-29E3909A0E77}" dt="2023-10-17T17:59:05.520" v="301"/>
        <pc:sldMkLst>
          <pc:docMk/>
          <pc:sldMk cId="2411297504" sldId="261"/>
        </pc:sldMkLst>
        <pc:picChg chg="mod">
          <ac:chgData name="Adithya kalesan" userId="70d41a2746ea213d" providerId="Windows Live" clId="Web-{56A546FB-45CD-455F-AEC5-29E3909A0E77}" dt="2023-10-17T17:53:17.934" v="5" actId="1076"/>
          <ac:picMkLst>
            <pc:docMk/>
            <pc:sldMk cId="2411297504" sldId="261"/>
            <ac:picMk id="4" creationId="{81910045-9493-6E7D-AA94-8C9E47AA2ABE}"/>
          </ac:picMkLst>
        </pc:picChg>
      </pc:sldChg>
      <pc:sldChg chg="modSp add del modNotes">
        <pc:chgData name="Adithya kalesan" userId="70d41a2746ea213d" providerId="Windows Live" clId="Web-{56A546FB-45CD-455F-AEC5-29E3909A0E77}" dt="2023-10-17T18:20:57.287" v="687" actId="1076"/>
        <pc:sldMkLst>
          <pc:docMk/>
          <pc:sldMk cId="3086760296" sldId="262"/>
        </pc:sldMkLst>
        <pc:picChg chg="mod modCrop">
          <ac:chgData name="Adithya kalesan" userId="70d41a2746ea213d" providerId="Windows Live" clId="Web-{56A546FB-45CD-455F-AEC5-29E3909A0E77}" dt="2023-10-17T18:20:57.287" v="687" actId="1076"/>
          <ac:picMkLst>
            <pc:docMk/>
            <pc:sldMk cId="3086760296" sldId="262"/>
            <ac:picMk id="2" creationId="{E8B9FDC6-96A5-0622-5205-BD34590B7F56}"/>
          </ac:picMkLst>
        </pc:picChg>
        <pc:picChg chg="mod">
          <ac:chgData name="Adithya kalesan" userId="70d41a2746ea213d" providerId="Windows Live" clId="Web-{56A546FB-45CD-455F-AEC5-29E3909A0E77}" dt="2023-10-17T18:20:22.255" v="683" actId="14100"/>
          <ac:picMkLst>
            <pc:docMk/>
            <pc:sldMk cId="3086760296" sldId="262"/>
            <ac:picMk id="3" creationId="{E22C7FA4-E199-7FF7-49B8-0DCB946D9BF8}"/>
          </ac:picMkLst>
        </pc:picChg>
      </pc:sldChg>
      <pc:sldChg chg="modNotes">
        <pc:chgData name="Adithya kalesan" userId="70d41a2746ea213d" providerId="Windows Live" clId="Web-{56A546FB-45CD-455F-AEC5-29E3909A0E77}" dt="2023-10-17T18:06:40.313" v="679"/>
        <pc:sldMkLst>
          <pc:docMk/>
          <pc:sldMk cId="52883774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F4FA-32EE-41A4-A057-A839AD1EBE58}" type="datetimeFigureOut">
              <a:t>10/25/2023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4C70-6391-466A-A299-94741C81F21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5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the data we collected is of the following range. That is 0.90 - 0.99 in pear shape. </a:t>
            </a:r>
          </a:p>
          <a:p>
            <a:r>
              <a:rPr lang="en-US">
                <a:cs typeface="Calibri"/>
              </a:rPr>
              <a:t>The data for this certain range and shape was difficult to find as there were limited data set available </a:t>
            </a:r>
          </a:p>
          <a:p>
            <a:endParaRPr lang="en-US">
              <a:cs typeface="Calibri"/>
            </a:endParaRPr>
          </a:p>
          <a:p>
            <a:r>
              <a:rPr lang="en-US"/>
              <a:t>Well-cut diamonds in the range of 0.90 – 0.99 carat are not common in the market. Due to economic reasons, cutters have the incentives to compromise on cut quality to achieve a poorly cut 1 </a:t>
            </a:r>
            <a:r>
              <a:rPr lang="en-US" err="1"/>
              <a:t>ct</a:t>
            </a:r>
            <a:r>
              <a:rPr lang="en-US"/>
              <a:t> diamond rather than a well cut 0.9 </a:t>
            </a:r>
            <a:r>
              <a:rPr lang="en-US" err="1"/>
              <a:t>ct</a:t>
            </a:r>
            <a:r>
              <a:rPr lang="en-US"/>
              <a:t> diamond.</a:t>
            </a:r>
            <a:endParaRPr lang="en-US">
              <a:cs typeface="Calibri"/>
            </a:endParaRPr>
          </a:p>
          <a:p>
            <a:r>
              <a:rPr lang="en-US"/>
              <a:t>0.90 </a:t>
            </a:r>
            <a:r>
              <a:rPr lang="en-US" err="1"/>
              <a:t>cts</a:t>
            </a:r>
            <a:r>
              <a:rPr lang="en-US"/>
              <a:t> is a popular choice for those looking to save on a one-carat diamond. Unless someone's measuring your diamond, they'll never know that it's below 1.00 </a:t>
            </a:r>
            <a:r>
              <a:rPr lang="en-US" err="1"/>
              <a:t>ct</a:t>
            </a:r>
            <a:r>
              <a:rPr lang="en-US"/>
              <a:t>, and the jump in pricing at the one-carat mark makes this diamond weight appealing to those looking for savings.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A4C70-6391-466A-A299-94741C81F219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22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found a total of 168 data set with a mix of shapes including Pear, oval, </a:t>
            </a:r>
            <a:r>
              <a:rPr lang="en-US" dirty="0" err="1">
                <a:cs typeface="Calibri"/>
              </a:rPr>
              <a:t>emarald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 Out of the </a:t>
            </a:r>
            <a:r>
              <a:rPr lang="en-US" dirty="0" err="1">
                <a:cs typeface="Calibri"/>
              </a:rPr>
              <a:t>dta</a:t>
            </a:r>
            <a:r>
              <a:rPr lang="en-US" dirty="0">
                <a:cs typeface="Calibri"/>
              </a:rPr>
              <a:t> collected this is the </a:t>
            </a:r>
            <a:r>
              <a:rPr lang="en-US" dirty="0" err="1">
                <a:cs typeface="Calibri"/>
              </a:rPr>
              <a:t>picvot</a:t>
            </a:r>
            <a:r>
              <a:rPr lang="en-US" dirty="0">
                <a:cs typeface="Calibri"/>
              </a:rPr>
              <a:t> table we could develop where in the </a:t>
            </a:r>
            <a:r>
              <a:rPr lang="en-US" dirty="0" err="1">
                <a:cs typeface="Calibri"/>
              </a:rPr>
              <a:t>colours</a:t>
            </a:r>
            <a:r>
              <a:rPr lang="en-US" dirty="0">
                <a:cs typeface="Calibri"/>
              </a:rPr>
              <a:t> act as independent data and the average price of </a:t>
            </a:r>
            <a:r>
              <a:rPr lang="en-US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 the </a:t>
            </a:r>
            <a:r>
              <a:rPr lang="en-US" dirty="0" err="1">
                <a:cs typeface="Calibri"/>
              </a:rPr>
              <a:t>dimond</a:t>
            </a:r>
            <a:r>
              <a:rPr lang="en-US" dirty="0">
                <a:cs typeface="Calibri"/>
              </a:rPr>
              <a:t> acts as dependent data as it changes according to the </a:t>
            </a:r>
            <a:r>
              <a:rPr lang="en-US" dirty="0" err="1">
                <a:cs typeface="Calibri"/>
              </a:rPr>
              <a:t>hsape</a:t>
            </a:r>
            <a:r>
              <a:rPr lang="en-US" dirty="0">
                <a:cs typeface="Calibri"/>
              </a:rPr>
              <a:t> carat range and </a:t>
            </a:r>
            <a:r>
              <a:rPr lang="en-US" dirty="0" err="1">
                <a:cs typeface="Calibri"/>
              </a:rPr>
              <a:t>colour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A4C70-6391-466A-A299-94741C81F219}" type="slidenum">
              <a:rPr lang="en-GB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58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There was a lot limited data available in the clarity IF and </a:t>
            </a:r>
            <a:r>
              <a:rPr lang="en-US" dirty="0" err="1">
                <a:cs typeface="Calibri"/>
              </a:rPr>
              <a:t>and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mailny</a:t>
            </a:r>
            <a:r>
              <a:rPr lang="en-US" dirty="0">
                <a:cs typeface="Calibri"/>
              </a:rPr>
              <a:t> in the </a:t>
            </a:r>
            <a:r>
              <a:rPr lang="en-US" dirty="0" err="1">
                <a:cs typeface="Calibri"/>
              </a:rPr>
              <a:t>colours</a:t>
            </a:r>
            <a:r>
              <a:rPr lang="en-US" dirty="0">
                <a:cs typeface="Calibri"/>
              </a:rPr>
              <a:t> J  k </a:t>
            </a:r>
          </a:p>
          <a:p>
            <a:r>
              <a:rPr lang="en-US" dirty="0">
                <a:cs typeface="Calibri"/>
              </a:rPr>
              <a:t>With data available the </a:t>
            </a:r>
            <a:r>
              <a:rPr lang="en-US" dirty="0" err="1">
                <a:cs typeface="Calibri"/>
              </a:rPr>
              <a:t>prce</a:t>
            </a:r>
            <a:r>
              <a:rPr lang="en-US" dirty="0">
                <a:cs typeface="Calibri"/>
              </a:rPr>
              <a:t> range did not </a:t>
            </a:r>
            <a:r>
              <a:rPr lang="en-US" dirty="0" err="1">
                <a:cs typeface="Calibri"/>
              </a:rPr>
              <a:t>varry</a:t>
            </a:r>
            <a:r>
              <a:rPr lang="en-US" dirty="0">
                <a:cs typeface="Calibri"/>
              </a:rPr>
              <a:t> much it falls within a percentage range of 30 – 6- on an </a:t>
            </a:r>
            <a:r>
              <a:rPr lang="en-US" dirty="0" err="1">
                <a:cs typeface="Calibri"/>
              </a:rPr>
              <a:t>aaverage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A4C70-6391-466A-A299-94741C81F219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28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A4C70-6391-466A-A299-94741C81F219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7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Color vs price/carat</a:t>
            </a:r>
          </a:p>
          <a:p>
            <a:endParaRPr lang="en-US"/>
          </a:p>
          <a:p>
            <a:r>
              <a:rPr lang="en-US"/>
              <a:t>This is the comparison between natural and lab-made and was developed by using color vs price/carat and clarity vs price/carat.so, if u observe the scatter chart, there is a downward </a:t>
            </a:r>
            <a:r>
              <a:rPr lang="en-US" err="1"/>
              <a:t>trend,as</a:t>
            </a:r>
            <a:r>
              <a:rPr lang="en-US"/>
              <a:t> the color goes further the price of the diamond tends to decrease. Regression and R^2 values are found and highlighted in the scatter charts.</a:t>
            </a:r>
          </a:p>
          <a:p>
            <a:endParaRPr lang="en-US"/>
          </a:p>
          <a:p>
            <a:r>
              <a:rPr lang="en-US"/>
              <a:t>Clarity vs price/carat:</a:t>
            </a:r>
          </a:p>
          <a:p>
            <a:endParaRPr lang="en-US"/>
          </a:p>
          <a:p>
            <a:r>
              <a:rPr lang="en-US"/>
              <a:t>The data is a little inconsistent because there is limited data </a:t>
            </a:r>
            <a:r>
              <a:rPr lang="en-US" err="1"/>
              <a:t>available</a:t>
            </a:r>
            <a:r>
              <a:rPr lang="en-US"/>
              <a:t>, therefore the price range tends to fluctuate and it becomes </a:t>
            </a:r>
            <a:r>
              <a:rPr lang="en-US" err="1"/>
              <a:t>difficuilt</a:t>
            </a:r>
            <a:r>
              <a:rPr lang="en-US"/>
              <a:t> to have a consistent trend line. As soon as one dependent factor is changed the price of each color varies significantly.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A4C70-6391-466A-A299-94741C81F2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8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is the </a:t>
            </a:r>
            <a:r>
              <a:rPr lang="en-US" err="1">
                <a:cs typeface="Calibri"/>
              </a:rPr>
              <a:t>cov</a:t>
            </a:r>
            <a:r>
              <a:rPr lang="en-US">
                <a:cs typeface="Calibri"/>
              </a:rPr>
              <a:t> we developed were sample </a:t>
            </a:r>
            <a:r>
              <a:rPr lang="en-US" err="1">
                <a:cs typeface="Calibri"/>
              </a:rPr>
              <a:t>cov</a:t>
            </a:r>
            <a:r>
              <a:rPr lang="en-US">
                <a:cs typeface="Calibri"/>
              </a:rPr>
              <a:t> of natural diamonds has a negative value that shows a downward trend as mentioned in the scatter chart </a:t>
            </a:r>
          </a:p>
          <a:p>
            <a:r>
              <a:rPr lang="en-US">
                <a:cs typeface="Calibri"/>
              </a:rPr>
              <a:t>The core value comes to – 0.985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A4C70-6391-466A-A299-94741C81F219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1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 Click to add title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1" y="640080"/>
            <a:ext cx="529208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GROUP 13 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b="1">
                <a:latin typeface="Times New Roman"/>
                <a:ea typeface="맑은 고딕"/>
                <a:cs typeface="Times New Roman"/>
              </a:rPr>
              <a:t>Pear (0.90-0.99ct)</a:t>
            </a:r>
          </a:p>
        </p:txBody>
      </p:sp>
      <p:pic>
        <p:nvPicPr>
          <p:cNvPr id="73" name="Picture 72" descr="Cut diamond">
            <a:extLst>
              <a:ext uri="{FF2B5EF4-FFF2-40B4-BE49-F238E27FC236}">
                <a16:creationId xmlns:a16="http://schemas.microsoft.com/office/drawing/2014/main" id="{7E8C247D-E075-3097-62F2-A95308561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76" r="21426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F595A-1E50-695B-939C-951C81ADBAB5}"/>
              </a:ext>
            </a:extLst>
          </p:cNvPr>
          <p:cNvSpPr txBox="1"/>
          <p:nvPr/>
        </p:nvSpPr>
        <p:spPr>
          <a:xfrm>
            <a:off x="6012160" y="5661248"/>
            <a:ext cx="3275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Adithya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Pushpaletha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Pulikandala Sherwin Paul</a:t>
            </a:r>
          </a:p>
          <a:p>
            <a:pPr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Kolisetty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Kausalya Nandan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15F2EF-037E-22FF-7872-DF139E4F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985" y="707132"/>
            <a:ext cx="287536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2600">
                <a:solidFill>
                  <a:schemeClr val="bg1"/>
                </a:solidFill>
                <a:latin typeface="+mj-lt"/>
                <a:cs typeface="+mj-cs"/>
              </a:rPr>
              <a:t>Dependent and Independent Variables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DF34AD8-E949-511C-79EB-8E11F56936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t="21144" r="107" b="-511"/>
          <a:stretch/>
        </p:blipFill>
        <p:spPr>
          <a:xfrm>
            <a:off x="1938536" y="3617928"/>
            <a:ext cx="6974942" cy="2849794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209925"/>
            <a:ext cx="732234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910045-9493-6E7D-AA94-8C9E47AA2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4" y="185416"/>
            <a:ext cx="5971278" cy="30556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BB45F0-A87A-E2A1-605D-2B701138DE0C}"/>
              </a:ext>
            </a:extLst>
          </p:cNvPr>
          <p:cNvSpPr/>
          <p:nvPr/>
        </p:nvSpPr>
        <p:spPr>
          <a:xfrm>
            <a:off x="1892190" y="4362905"/>
            <a:ext cx="1158405" cy="34337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8DA9A-2F28-3184-0318-41836D977EB6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1642190" y="4534593"/>
            <a:ext cx="25000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893AC2-EBE1-656E-EC8A-7F008F43D563}"/>
              </a:ext>
            </a:extLst>
          </p:cNvPr>
          <p:cNvSpPr txBox="1"/>
          <p:nvPr/>
        </p:nvSpPr>
        <p:spPr>
          <a:xfrm>
            <a:off x="77356" y="4442627"/>
            <a:ext cx="165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highlight>
                  <a:srgbClr val="FFFF00"/>
                </a:highlight>
              </a:rPr>
              <a:t>Dependent Variable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512F49-9AF3-0164-2E34-30509E77954C}"/>
              </a:ext>
            </a:extLst>
          </p:cNvPr>
          <p:cNvSpPr/>
          <p:nvPr/>
        </p:nvSpPr>
        <p:spPr>
          <a:xfrm>
            <a:off x="827584" y="1484784"/>
            <a:ext cx="4536504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B4DC39-642E-CDCE-4BCF-E62FD0BB9754}"/>
              </a:ext>
            </a:extLst>
          </p:cNvPr>
          <p:cNvCxnSpPr/>
          <p:nvPr/>
        </p:nvCxnSpPr>
        <p:spPr>
          <a:xfrm flipV="1">
            <a:off x="5364088" y="1340768"/>
            <a:ext cx="1008112" cy="144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FF6C24A-F41E-846D-6B76-07A8F9049E05}"/>
              </a:ext>
            </a:extLst>
          </p:cNvPr>
          <p:cNvSpPr txBox="1"/>
          <p:nvPr/>
        </p:nvSpPr>
        <p:spPr>
          <a:xfrm>
            <a:off x="6516216" y="1124744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highlight>
                  <a:srgbClr val="FFFF00"/>
                </a:highlight>
              </a:rPr>
              <a:t>Independent Variable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780D9-62E6-5083-576C-06DD2DAD1C1D}"/>
              </a:ext>
            </a:extLst>
          </p:cNvPr>
          <p:cNvSpPr/>
          <p:nvPr/>
        </p:nvSpPr>
        <p:spPr>
          <a:xfrm>
            <a:off x="1808477" y="4653111"/>
            <a:ext cx="432048" cy="187220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664BB0-42D3-618E-3D14-2A43A64E685B}"/>
              </a:ext>
            </a:extLst>
          </p:cNvPr>
          <p:cNvCxnSpPr>
            <a:cxnSpLocks/>
          </p:cNvCxnSpPr>
          <p:nvPr/>
        </p:nvCxnSpPr>
        <p:spPr>
          <a:xfrm flipH="1">
            <a:off x="1654537" y="5367977"/>
            <a:ext cx="2485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5CE2411-9A96-0FCE-0A8C-034392AF0310}"/>
              </a:ext>
            </a:extLst>
          </p:cNvPr>
          <p:cNvSpPr txBox="1"/>
          <p:nvPr/>
        </p:nvSpPr>
        <p:spPr>
          <a:xfrm>
            <a:off x="40907" y="5229478"/>
            <a:ext cx="176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highlight>
                  <a:srgbClr val="FFFF00"/>
                </a:highlight>
              </a:rPr>
              <a:t>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241129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C9AD0A-15B1-328F-DC23-D31F8EA7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Comparison</a:t>
            </a:r>
          </a:p>
        </p:txBody>
      </p:sp>
      <p:pic>
        <p:nvPicPr>
          <p:cNvPr id="13" name="Picture 12" descr="A chart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6B878ED3-5D3A-41C3-BEFF-3CCF499A6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75" y="3751043"/>
            <a:ext cx="7560840" cy="3101642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18EA10BE-F3B4-CF8B-147D-1A79CC206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" y="1726978"/>
            <a:ext cx="9144000" cy="18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C9AD0A-15B1-328F-DC23-D31F8EA7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Comparison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8B9FDC6-96A5-0622-5205-BD34590B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4" t="31099" r="17617" b="20911"/>
          <a:stretch/>
        </p:blipFill>
        <p:spPr>
          <a:xfrm>
            <a:off x="1365700" y="3773999"/>
            <a:ext cx="6732009" cy="2953491"/>
          </a:xfrm>
          <a:prstGeom prst="rect">
            <a:avLst/>
          </a:prstGeom>
        </p:spPr>
      </p:pic>
      <p:pic>
        <p:nvPicPr>
          <p:cNvPr id="3" name="Picture 2" descr="A group of people in a row&#10;&#10;Description automatically generated">
            <a:extLst>
              <a:ext uri="{FF2B5EF4-FFF2-40B4-BE49-F238E27FC236}">
                <a16:creationId xmlns:a16="http://schemas.microsoft.com/office/drawing/2014/main" id="{E22C7FA4-E199-7FF7-49B8-0DCB946D9BF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1" y="1454940"/>
            <a:ext cx="8906132" cy="22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6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C9AD0A-15B1-328F-DC23-D31F8EA7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  <a:latin typeface="+mj-lt"/>
                <a:cs typeface="+mj-cs"/>
              </a:rPr>
              <a:t>Natural made                   Lab Made</a:t>
            </a: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9E64F3-CE69-8D3D-57D7-3B00134AF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04" y="1628800"/>
            <a:ext cx="4392488" cy="251212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B8A42B3-8B8E-B588-A134-668D37606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558" y="4221088"/>
            <a:ext cx="4375434" cy="251212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295E92D-1709-7941-733D-155952C1E8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1523" y="1628800"/>
            <a:ext cx="4226620" cy="25121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9759E52-2CC8-3B31-2DBE-F00E1BDF0E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8577" y="4221087"/>
            <a:ext cx="4209566" cy="25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5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BCE35-6A6B-27A8-362A-8D7157D4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897879"/>
            <a:ext cx="8424936" cy="640081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Covariance(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Sxy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Picture 5" descr="A screenshot of a data sheet&#10;&#10;Description automatically generated">
            <a:extLst>
              <a:ext uri="{FF2B5EF4-FFF2-40B4-BE49-F238E27FC236}">
                <a16:creationId xmlns:a16="http://schemas.microsoft.com/office/drawing/2014/main" id="{DF7A749E-7BF2-0DAC-05A5-A7E25ACA37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9" b="2"/>
          <a:stretch/>
        </p:blipFill>
        <p:spPr>
          <a:xfrm>
            <a:off x="323528" y="620688"/>
            <a:ext cx="8496944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3C0FE-F92B-5DBD-4E89-C2DECE36B709}"/>
              </a:ext>
            </a:extLst>
          </p:cNvPr>
          <p:cNvSpPr/>
          <p:nvPr/>
        </p:nvSpPr>
        <p:spPr>
          <a:xfrm>
            <a:off x="179512" y="404664"/>
            <a:ext cx="8784976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BCE35-6A6B-27A8-362A-8D7157D4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1" y="218410"/>
            <a:ext cx="8424936" cy="640081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Covariance(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Sxy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 descr="A screenshot of a data sheet&#10;&#10;Description automatically generated">
            <a:extLst>
              <a:ext uri="{FF2B5EF4-FFF2-40B4-BE49-F238E27FC236}">
                <a16:creationId xmlns:a16="http://schemas.microsoft.com/office/drawing/2014/main" id="{E1B0C1D8-72C2-466A-FB1D-DC520DC49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9" y="1196752"/>
            <a:ext cx="8527519" cy="531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071B9A-005C-5EA2-A3BD-1FEC8C1E838B}"/>
              </a:ext>
            </a:extLst>
          </p:cNvPr>
          <p:cNvSpPr/>
          <p:nvPr/>
        </p:nvSpPr>
        <p:spPr>
          <a:xfrm>
            <a:off x="179512" y="980728"/>
            <a:ext cx="8784976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3075551-C884-D50A-3957-7E1FAC0B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6" y="573764"/>
            <a:ext cx="3371876" cy="6100903"/>
          </a:xfrm>
          <a:prstGeom prst="rect">
            <a:avLst/>
          </a:prstGeom>
        </p:spPr>
      </p:pic>
      <p:pic>
        <p:nvPicPr>
          <p:cNvPr id="5" name="Picture 4" descr="A screenshot of a spreadsheet">
            <a:extLst>
              <a:ext uri="{FF2B5EF4-FFF2-40B4-BE49-F238E27FC236}">
                <a16:creationId xmlns:a16="http://schemas.microsoft.com/office/drawing/2014/main" id="{E24EBC46-D2DF-DD25-2591-886E5F5D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133" y="1870595"/>
            <a:ext cx="3105338" cy="4537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765B0-EA4B-D6C8-4A2A-E00F584A6E27}"/>
              </a:ext>
            </a:extLst>
          </p:cNvPr>
          <p:cNvSpPr txBox="1"/>
          <p:nvPr/>
        </p:nvSpPr>
        <p:spPr>
          <a:xfrm>
            <a:off x="3802454" y="645058"/>
            <a:ext cx="48549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b="1">
                <a:solidFill>
                  <a:srgbClr val="FFFFFF"/>
                </a:solidFill>
                <a:latin typeface="Times New Roman"/>
                <a:cs typeface="Times New Roman"/>
              </a:rPr>
              <a:t>Interval Estimate</a:t>
            </a:r>
            <a:endParaRPr lang="en-US" sz="4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910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5593C2-F2FD-4275-EED1-FB6EDCE50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41" r="7673" b="5149"/>
          <a:stretch/>
        </p:blipFill>
        <p:spPr>
          <a:xfrm>
            <a:off x="33950" y="1162804"/>
            <a:ext cx="9076103" cy="5562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B7839-875F-A7F4-2F8F-EB8B25BC4BA5}"/>
              </a:ext>
            </a:extLst>
          </p:cNvPr>
          <p:cNvSpPr txBox="1"/>
          <p:nvPr/>
        </p:nvSpPr>
        <p:spPr>
          <a:xfrm>
            <a:off x="248970" y="271603"/>
            <a:ext cx="79217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Data dashboard</a:t>
            </a:r>
            <a:endParaRPr lang="en-US" sz="5400">
              <a:solidFill>
                <a:schemeClr val="bg1"/>
              </a:solidFill>
              <a:latin typeface="Times New Roman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248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On-screen Show (4:3)</PresentationFormat>
  <Paragraphs>39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Times New Roman</vt:lpstr>
      <vt:lpstr>Office Theme</vt:lpstr>
      <vt:lpstr>PowerPoint Presentation</vt:lpstr>
      <vt:lpstr>Dependent and Independent Variables</vt:lpstr>
      <vt:lpstr>Data Comparison</vt:lpstr>
      <vt:lpstr>Data Comparison</vt:lpstr>
      <vt:lpstr>Natural made                   Lab Made</vt:lpstr>
      <vt:lpstr>Covariance(Sxy)</vt:lpstr>
      <vt:lpstr>Covariance(Sxy)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Sherwin Paul Pulikandala</cp:lastModifiedBy>
  <cp:revision>1</cp:revision>
  <dcterms:created xsi:type="dcterms:W3CDTF">2014-04-01T16:35:38Z</dcterms:created>
  <dcterms:modified xsi:type="dcterms:W3CDTF">2023-10-26T04:47:02Z</dcterms:modified>
</cp:coreProperties>
</file>