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264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34" autoAdjust="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6/3/2023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6/3/2023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6/3/2023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6/3/2023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6/3/2023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6/3/2023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6/3/2023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6/3/2023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6/3/2023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6/3/2023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6/3/2023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6/3/2023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6/3/2023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erwinsab/Applied-Data-Science-Capstone-coursera_BY_IBM/tree/main/MOD%202" TargetMode="External"/><Relationship Id="rId2" Type="http://schemas.openxmlformats.org/officeDocument/2006/relationships/hyperlink" Target="https://github.com/sherwinsab/Applied-Data-Science-Capstone-coursera_BY_IBM/blob/main/MOD%203/lab_jupyter_launch_site_location.ipyn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erwinsab/Applied-Data-Science-Capstone-coursera_BY_IBM/blob/main/MOD%201/jupyter-labs-spacex-data-collection-api.ipynb" TargetMode="External"/><Relationship Id="rId2" Type="http://schemas.openxmlformats.org/officeDocument/2006/relationships/hyperlink" Target="https://github.com/sherwinsab/Applied-Data-Science-Capstone-coursera_BY_IBM/blob/main/MOD%201/jupyter-labs-webscraping.ipyn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erwinsab/Applied-Data-Science-Capstone-coursera_BY_IBM/blob/main/MOD%201/labs-jupyter-spacex-Data%20wrangling.ipynb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sherwinsab/Applied-Data-Science-Capstone-coursera_BY_IBM/tree/main/MOD%202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Applied Data Science Capstone 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Peer-graded Assignment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993914"/>
            <a:ext cx="10058400" cy="4875180"/>
          </a:xfrm>
        </p:spPr>
        <p:txBody>
          <a:bodyPr numCol="1"/>
          <a:lstStyle/>
          <a:p>
            <a:pPr algn="just"/>
            <a:r>
              <a:rPr lang="en-IN" b="1" dirty="0" smtClean="0">
                <a:latin typeface="Times New Romanl"/>
              </a:rPr>
              <a:t>Exploratory	Data	Analysis</a:t>
            </a:r>
            <a:br>
              <a:rPr lang="en-IN" b="1" dirty="0" smtClean="0">
                <a:latin typeface="Times New Romanl"/>
              </a:rPr>
            </a:br>
            <a:r>
              <a:rPr lang="en-IN" b="1" dirty="0" smtClean="0">
                <a:latin typeface="Times New Romanl"/>
              </a:rPr>
              <a:t/>
            </a:r>
            <a:br>
              <a:rPr lang="en-IN" b="1" dirty="0" smtClean="0">
                <a:latin typeface="Times New Romanl"/>
              </a:rPr>
            </a:br>
            <a:r>
              <a:rPr lang="en-IN" b="1" dirty="0">
                <a:latin typeface="Times New Romanl"/>
              </a:rPr>
              <a:t>Decision Tree </a:t>
            </a:r>
            <a:r>
              <a:rPr lang="en-IN" b="1" dirty="0" smtClean="0">
                <a:latin typeface="Times New Romanl"/>
              </a:rPr>
              <a:t>classifier 			</a:t>
            </a:r>
            <a:r>
              <a:rPr lang="en-IN" b="1" dirty="0" smtClean="0">
                <a:solidFill>
                  <a:srgbClr val="292929"/>
                </a:solidFill>
                <a:latin typeface="Times New Romanl"/>
              </a:rPr>
              <a:t>Logistic </a:t>
            </a:r>
            <a:r>
              <a:rPr lang="en-IN" b="1" dirty="0">
                <a:solidFill>
                  <a:srgbClr val="292929"/>
                </a:solidFill>
                <a:latin typeface="Times New Romanl"/>
              </a:rPr>
              <a:t>regression</a:t>
            </a:r>
            <a:endParaRPr lang="en-IN" b="1" dirty="0">
              <a:latin typeface="Times New Romanl"/>
            </a:endParaRPr>
          </a:p>
          <a:p>
            <a:pPr algn="just"/>
            <a:endParaRPr lang="en-US" b="1" i="1" dirty="0" smtClean="0">
              <a:latin typeface="Times New Romanl"/>
            </a:endParaRPr>
          </a:p>
          <a:p>
            <a:pPr algn="just"/>
            <a:endParaRPr lang="en-IN" b="1" dirty="0" smtClean="0">
              <a:latin typeface="Times New Roman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45716"/>
            <a:ext cx="3848637" cy="29055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243" y="2059712"/>
            <a:ext cx="3477110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31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993914"/>
            <a:ext cx="10058400" cy="4875180"/>
          </a:xfrm>
        </p:spPr>
        <p:txBody>
          <a:bodyPr numCol="1"/>
          <a:lstStyle/>
          <a:p>
            <a:pPr algn="just"/>
            <a:r>
              <a:rPr lang="en-IN" b="1" dirty="0" smtClean="0">
                <a:latin typeface="Times New Romanl"/>
              </a:rPr>
              <a:t>Exploratory	Data	Analysis</a:t>
            </a:r>
            <a:br>
              <a:rPr lang="en-IN" b="1" dirty="0" smtClean="0">
                <a:latin typeface="Times New Romanl"/>
              </a:rPr>
            </a:br>
            <a:r>
              <a:rPr lang="en-IN" b="1" dirty="0" smtClean="0">
                <a:latin typeface="Times New Romanl"/>
              </a:rPr>
              <a:t/>
            </a:r>
            <a:br>
              <a:rPr lang="en-IN" b="1" dirty="0" smtClean="0">
                <a:latin typeface="Times New Romanl"/>
              </a:rPr>
            </a:br>
            <a:r>
              <a:rPr lang="en-IN" b="1" dirty="0">
                <a:latin typeface="Times New Romanl"/>
              </a:rPr>
              <a:t>Support Vector Machine</a:t>
            </a:r>
            <a:r>
              <a:rPr lang="en-IN" b="1" dirty="0" smtClean="0">
                <a:latin typeface="Times New Romanl"/>
              </a:rPr>
              <a:t>			</a:t>
            </a:r>
            <a:endParaRPr lang="en-US" b="1" i="1" dirty="0" smtClean="0">
              <a:latin typeface="Times New Romanl"/>
            </a:endParaRPr>
          </a:p>
          <a:p>
            <a:pPr algn="just"/>
            <a:endParaRPr lang="en-IN" b="1" dirty="0" smtClean="0">
              <a:latin typeface="Times New Roman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89090"/>
            <a:ext cx="4182059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5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993914"/>
            <a:ext cx="10058400" cy="4875180"/>
          </a:xfrm>
        </p:spPr>
        <p:txBody>
          <a:bodyPr numCol="1"/>
          <a:lstStyle/>
          <a:p>
            <a:pPr marL="0" indent="0" algn="just">
              <a:buNone/>
            </a:pPr>
            <a:r>
              <a:rPr lang="en-IN" b="1" dirty="0" smtClean="0">
                <a:latin typeface="Times New Romanl"/>
              </a:rPr>
              <a:t>Interactive </a:t>
            </a:r>
            <a:r>
              <a:rPr lang="en-IN" b="1" dirty="0">
                <a:latin typeface="Times New Romanl"/>
              </a:rPr>
              <a:t>Map with Folium</a:t>
            </a:r>
            <a:r>
              <a:rPr lang="en-IN" b="1" dirty="0" smtClean="0">
                <a:latin typeface="Times New Romanl"/>
              </a:rPr>
              <a:t>			</a:t>
            </a:r>
            <a:endParaRPr lang="en-US" b="1" i="1" dirty="0" smtClean="0">
              <a:latin typeface="Times New Romanl"/>
            </a:endParaRPr>
          </a:p>
          <a:p>
            <a:pPr marL="0" indent="0" algn="just">
              <a:buNone/>
            </a:pPr>
            <a:r>
              <a:rPr lang="en-US" dirty="0">
                <a:latin typeface="Times New Romanl"/>
              </a:rPr>
              <a:t>Since </a:t>
            </a:r>
            <a:r>
              <a:rPr lang="en-US" dirty="0" err="1">
                <a:latin typeface="Times New Romanl"/>
              </a:rPr>
              <a:t>spaceX</a:t>
            </a:r>
            <a:r>
              <a:rPr lang="en-US" dirty="0">
                <a:latin typeface="Times New Romanl"/>
              </a:rPr>
              <a:t> launches come from different launch sites I displayed the information of failed and successful launches as a cluster on the </a:t>
            </a:r>
            <a:r>
              <a:rPr lang="en-US" dirty="0" err="1">
                <a:latin typeface="Times New Romanl"/>
              </a:rPr>
              <a:t>map.Through</a:t>
            </a:r>
            <a:r>
              <a:rPr lang="en-US" dirty="0">
                <a:latin typeface="Times New Romanl"/>
              </a:rPr>
              <a:t> zooming in and out you can </a:t>
            </a:r>
            <a:r>
              <a:rPr lang="en-US" dirty="0" err="1">
                <a:latin typeface="Times New Romanl"/>
              </a:rPr>
              <a:t>obersever</a:t>
            </a:r>
            <a:r>
              <a:rPr lang="en-US" dirty="0">
                <a:latin typeface="Times New Romanl"/>
              </a:rPr>
              <a:t> the clusters of success </a:t>
            </a:r>
            <a:r>
              <a:rPr lang="en-US" dirty="0" err="1">
                <a:latin typeface="Times New Romanl"/>
              </a:rPr>
              <a:t>lauches</a:t>
            </a:r>
            <a:r>
              <a:rPr lang="en-US" dirty="0">
                <a:latin typeface="Times New Romanl"/>
              </a:rPr>
              <a:t> and failed launches </a:t>
            </a:r>
            <a:r>
              <a:rPr lang="en-US" dirty="0" smtClean="0">
                <a:latin typeface="Times New Romanl"/>
              </a:rPr>
              <a:t>.</a:t>
            </a:r>
          </a:p>
          <a:p>
            <a:pPr marL="0" indent="0" algn="just">
              <a:buNone/>
            </a:pPr>
            <a:endParaRPr lang="en-US" b="1" dirty="0">
              <a:latin typeface="Times New Romanl"/>
            </a:endParaRPr>
          </a:p>
          <a:p>
            <a:pPr marL="0" indent="0" algn="just">
              <a:buNone/>
            </a:pPr>
            <a:endParaRPr lang="en-IN" b="1" dirty="0" smtClean="0">
              <a:latin typeface="Times New Roman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20562"/>
            <a:ext cx="3503640" cy="297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67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993914"/>
            <a:ext cx="10058400" cy="4875180"/>
          </a:xfrm>
        </p:spPr>
        <p:txBody>
          <a:bodyPr numCol="1"/>
          <a:lstStyle/>
          <a:p>
            <a:pPr marL="0" indent="0" algn="just">
              <a:buNone/>
            </a:pPr>
            <a:r>
              <a:rPr lang="en-US" b="1" dirty="0">
                <a:latin typeface="Times New Romanl"/>
              </a:rPr>
              <a:t>Interactive Dashboard with </a:t>
            </a:r>
            <a:r>
              <a:rPr lang="en-US" b="1" dirty="0" err="1">
                <a:latin typeface="Times New Romanl"/>
              </a:rPr>
              <a:t>Plotly</a:t>
            </a:r>
            <a:r>
              <a:rPr lang="en-US" b="1" dirty="0">
                <a:latin typeface="Times New Romanl"/>
              </a:rPr>
              <a:t> Dash</a:t>
            </a:r>
            <a:r>
              <a:rPr lang="en-IN" b="1" dirty="0" smtClean="0">
                <a:latin typeface="Times New Romanl"/>
              </a:rPr>
              <a:t>		</a:t>
            </a:r>
            <a:endParaRPr lang="en-US" b="1" i="1" dirty="0" smtClean="0">
              <a:latin typeface="Times New Romanl"/>
            </a:endParaRPr>
          </a:p>
          <a:p>
            <a:pPr marL="0" indent="0" algn="just">
              <a:buNone/>
            </a:pPr>
            <a:r>
              <a:rPr lang="en-US" dirty="0" err="1">
                <a:latin typeface="Times New Romanl"/>
              </a:rPr>
              <a:t>Plotly</a:t>
            </a:r>
            <a:r>
              <a:rPr lang="en-US" dirty="0">
                <a:latin typeface="Times New Romanl"/>
              </a:rPr>
              <a:t> Dash is Python library that makes it easier to create a dashboard for us as Data Scientist . With a simple interactive dashboard one can change the inputs to see representation of values in graphs .</a:t>
            </a:r>
            <a:endParaRPr lang="en-US" b="1" dirty="0">
              <a:latin typeface="Times New Romanl"/>
            </a:endParaRPr>
          </a:p>
          <a:p>
            <a:pPr marL="0" indent="0" algn="just">
              <a:buNone/>
            </a:pPr>
            <a:endParaRPr lang="en-IN" b="1" dirty="0" smtClean="0">
              <a:latin typeface="Times New Roman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571403"/>
            <a:ext cx="4365266" cy="15155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143816"/>
            <a:ext cx="4365268" cy="174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78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993914"/>
            <a:ext cx="10058400" cy="4875180"/>
          </a:xfrm>
        </p:spPr>
        <p:txBody>
          <a:bodyPr numCol="1"/>
          <a:lstStyle/>
          <a:p>
            <a:pPr marL="0" indent="0" algn="ctr">
              <a:buNone/>
            </a:pPr>
            <a:r>
              <a:rPr lang="en-IN" b="1" dirty="0">
                <a:latin typeface="Times New Romanl"/>
              </a:rPr>
              <a:t>Results</a:t>
            </a:r>
            <a:r>
              <a:rPr lang="en-IN" b="1" dirty="0" smtClean="0">
                <a:latin typeface="Times New Romanl"/>
              </a:rPr>
              <a:t>		</a:t>
            </a:r>
            <a:endParaRPr lang="en-US" b="1" i="1" dirty="0" smtClean="0">
              <a:latin typeface="Times New Romanl"/>
            </a:endParaRPr>
          </a:p>
          <a:p>
            <a:pPr marL="0" indent="0" algn="just">
              <a:buNone/>
            </a:pPr>
            <a:r>
              <a:rPr lang="en-US" dirty="0">
                <a:latin typeface="Times New Romanl"/>
              </a:rPr>
              <a:t>Most launches were form KSC PAD 39A since most of them were to VLEO,GEO or ISS which makes it a good site to launch from </a:t>
            </a:r>
            <a:r>
              <a:rPr lang="en-US" dirty="0" smtClean="0">
                <a:latin typeface="Times New Romanl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latin typeface="Times New Romanl"/>
              </a:rPr>
              <a:t>Falcon heavy launches mostly to full payload to maximize use of the falcon payload capacity </a:t>
            </a:r>
            <a:r>
              <a:rPr lang="en-US" dirty="0" smtClean="0">
                <a:latin typeface="Times New Romanl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latin typeface="Times New Romanl"/>
              </a:rPr>
              <a:t>Probability of booster landing increases of time by use of the data collected from failing </a:t>
            </a:r>
            <a:r>
              <a:rPr lang="en-US" dirty="0" smtClean="0">
                <a:latin typeface="Times New Romanl"/>
              </a:rPr>
              <a:t>.</a:t>
            </a:r>
          </a:p>
          <a:p>
            <a:pPr marL="0" indent="0" algn="just">
              <a:buNone/>
            </a:pPr>
            <a:r>
              <a:rPr lang="en-US" dirty="0" err="1">
                <a:latin typeface="Times New Romanl"/>
              </a:rPr>
              <a:t>SpaceX</a:t>
            </a:r>
            <a:r>
              <a:rPr lang="en-US" dirty="0">
                <a:latin typeface="Times New Romanl"/>
              </a:rPr>
              <a:t> first successful booster Landing happened on 06/05/2016.</a:t>
            </a:r>
            <a:endParaRPr lang="en-IN" dirty="0" smtClean="0">
              <a:latin typeface="Times New Romanl"/>
            </a:endParaRPr>
          </a:p>
        </p:txBody>
      </p:sp>
    </p:spTree>
    <p:extLst>
      <p:ext uri="{BB962C8B-B14F-4D97-AF65-F5344CB8AC3E}">
        <p14:creationId xmlns:p14="http://schemas.microsoft.com/office/powerpoint/2010/main" val="3873360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993914"/>
            <a:ext cx="10058400" cy="4875180"/>
          </a:xfrm>
        </p:spPr>
        <p:txBody>
          <a:bodyPr numCol="1"/>
          <a:lstStyle/>
          <a:p>
            <a:pPr marL="0" indent="0" algn="ctr">
              <a:buNone/>
            </a:pPr>
            <a:r>
              <a:rPr lang="en-IN" b="1" dirty="0">
                <a:latin typeface="Times New Romanl"/>
              </a:rPr>
              <a:t>Conclusion</a:t>
            </a:r>
            <a:r>
              <a:rPr lang="en-IN" b="1" dirty="0" smtClean="0">
                <a:latin typeface="Times New Romanl"/>
              </a:rPr>
              <a:t>		</a:t>
            </a:r>
            <a:endParaRPr lang="en-US" b="1" i="1" dirty="0" smtClean="0">
              <a:latin typeface="Times New Romanl"/>
            </a:endParaRPr>
          </a:p>
          <a:p>
            <a:pPr marL="0" indent="0" algn="just">
              <a:buNone/>
            </a:pPr>
            <a:r>
              <a:rPr lang="en-US" dirty="0">
                <a:latin typeface="Times New Romanl"/>
              </a:rPr>
              <a:t>Using Existing Data and Analyzing the data ,</a:t>
            </a:r>
            <a:r>
              <a:rPr lang="en-US" dirty="0" err="1">
                <a:latin typeface="Times New Romanl"/>
              </a:rPr>
              <a:t>SpaceX</a:t>
            </a:r>
            <a:r>
              <a:rPr lang="en-US" dirty="0">
                <a:latin typeface="Times New Romanl"/>
              </a:rPr>
              <a:t> and other rocket companies can be able to see the best way to reduce the cost of </a:t>
            </a:r>
            <a:r>
              <a:rPr lang="en-US" dirty="0" err="1">
                <a:latin typeface="Times New Romanl"/>
              </a:rPr>
              <a:t>launches,and</a:t>
            </a:r>
            <a:r>
              <a:rPr lang="en-US" dirty="0">
                <a:latin typeface="Times New Romanl"/>
              </a:rPr>
              <a:t> evolve before there tradition costly launches lead to their absoluteness and losing their client </a:t>
            </a:r>
            <a:r>
              <a:rPr lang="en-US" dirty="0" smtClean="0">
                <a:latin typeface="Times New Romanl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latin typeface="Times New Romanl"/>
              </a:rPr>
              <a:t>You can read my complete detailed report on this </a:t>
            </a:r>
            <a:r>
              <a:rPr lang="en-US" dirty="0" smtClean="0">
                <a:latin typeface="Times New Romanl"/>
                <a:hlinkClick r:id="rId2"/>
              </a:rPr>
              <a:t>link</a:t>
            </a:r>
            <a:endParaRPr lang="en-US" b="1" u="sng" dirty="0">
              <a:latin typeface="Times New Romanl"/>
            </a:endParaRPr>
          </a:p>
          <a:p>
            <a:pPr marL="0" indent="0" algn="just">
              <a:buNone/>
            </a:pPr>
            <a:r>
              <a:rPr lang="en-US" dirty="0" err="1">
                <a:latin typeface="Times New Romanl"/>
              </a:rPr>
              <a:t>Github</a:t>
            </a:r>
            <a:r>
              <a:rPr lang="en-US" dirty="0">
                <a:latin typeface="Times New Romanl"/>
              </a:rPr>
              <a:t> repository for all the notebooks </a:t>
            </a:r>
            <a:r>
              <a:rPr lang="en-US" dirty="0" smtClean="0">
                <a:latin typeface="Times New Romanl"/>
                <a:hlinkClick r:id="rId3"/>
              </a:rPr>
              <a:t>link</a:t>
            </a:r>
            <a:endParaRPr lang="en-US" dirty="0">
              <a:latin typeface="Times New Romanl"/>
            </a:endParaRPr>
          </a:p>
          <a:p>
            <a:pPr marL="0" indent="0" algn="just">
              <a:buNone/>
            </a:pPr>
            <a:endParaRPr lang="en-IN" dirty="0" smtClean="0">
              <a:latin typeface="Times New Romanl"/>
            </a:endParaRPr>
          </a:p>
        </p:txBody>
      </p:sp>
    </p:spTree>
    <p:extLst>
      <p:ext uri="{BB962C8B-B14F-4D97-AF65-F5344CB8AC3E}">
        <p14:creationId xmlns:p14="http://schemas.microsoft.com/office/powerpoint/2010/main" val="2116980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993914"/>
            <a:ext cx="10058400" cy="4875180"/>
          </a:xfrm>
        </p:spPr>
        <p:txBody>
          <a:bodyPr numCol="1"/>
          <a:lstStyle/>
          <a:p>
            <a:pPr marL="0" indent="0" algn="ctr">
              <a:buNone/>
            </a:pPr>
            <a:endParaRPr lang="en-US" b="1" dirty="0" smtClean="0">
              <a:latin typeface="Times New Romanl"/>
            </a:endParaRPr>
          </a:p>
          <a:p>
            <a:pPr marL="0" indent="0" algn="ctr">
              <a:buNone/>
            </a:pPr>
            <a:endParaRPr lang="en-US" b="1" dirty="0">
              <a:latin typeface="Times New Romanl"/>
            </a:endParaRPr>
          </a:p>
          <a:p>
            <a:pPr marL="0" indent="0" algn="ctr">
              <a:buNone/>
            </a:pPr>
            <a:endParaRPr lang="en-US" b="1" dirty="0" smtClean="0">
              <a:latin typeface="Times New Romanl"/>
            </a:endParaRPr>
          </a:p>
          <a:p>
            <a:pPr marL="0" indent="0" algn="ctr">
              <a:buNone/>
            </a:pPr>
            <a:endParaRPr lang="en-US" b="1" dirty="0">
              <a:latin typeface="Times New Romanl"/>
            </a:endParaRPr>
          </a:p>
          <a:p>
            <a:pPr marL="0" indent="0" algn="ctr">
              <a:buNone/>
            </a:pPr>
            <a:r>
              <a:rPr lang="en-US" sz="6600" b="1" dirty="0" smtClean="0">
                <a:latin typeface="Times New Romanl"/>
              </a:rPr>
              <a:t>THANK YOU</a:t>
            </a:r>
            <a:endParaRPr lang="en-IN" sz="6600" b="1" dirty="0" smtClean="0">
              <a:latin typeface="Times New Romanl"/>
            </a:endParaRPr>
          </a:p>
        </p:txBody>
      </p:sp>
    </p:spTree>
    <p:extLst>
      <p:ext uri="{BB962C8B-B14F-4D97-AF65-F5344CB8AC3E}">
        <p14:creationId xmlns:p14="http://schemas.microsoft.com/office/powerpoint/2010/main" val="413621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993914"/>
            <a:ext cx="10058400" cy="4875180"/>
          </a:xfrm>
        </p:spPr>
        <p:txBody>
          <a:bodyPr numCol="1"/>
          <a:lstStyle/>
          <a:p>
            <a:pPr algn="just"/>
            <a:r>
              <a:rPr lang="en-IN" b="1" dirty="0" smtClean="0">
                <a:latin typeface="Times New Romanl"/>
              </a:rPr>
              <a:t>Introduction</a:t>
            </a:r>
            <a:br>
              <a:rPr lang="en-IN" b="1" dirty="0" smtClean="0">
                <a:latin typeface="Times New Romanl"/>
              </a:rPr>
            </a:br>
            <a:r>
              <a:rPr lang="en-IN" b="1" dirty="0" smtClean="0">
                <a:latin typeface="Times New Romanl"/>
              </a:rPr>
              <a:t/>
            </a:r>
            <a:br>
              <a:rPr lang="en-IN" b="1" dirty="0" smtClean="0">
                <a:latin typeface="Times New Romanl"/>
              </a:rPr>
            </a:br>
            <a:r>
              <a:rPr lang="en-US" dirty="0">
                <a:latin typeface="Times New Romanl"/>
              </a:rPr>
              <a:t>The Applied Data Science Capstone project was carried out as a requirement for the Coursera-based IBM Professional Certification in Data Science. The research involved using real-world datasets and doing data extraction, cleaning, exploration, and analysis in order to uncover important insights.</a:t>
            </a:r>
            <a:endParaRPr lang="en-IN" dirty="0">
              <a:latin typeface="Times New Romanl"/>
            </a:endParaRPr>
          </a:p>
        </p:txBody>
      </p:sp>
    </p:spTree>
    <p:extLst>
      <p:ext uri="{BB962C8B-B14F-4D97-AF65-F5344CB8AC3E}">
        <p14:creationId xmlns:p14="http://schemas.microsoft.com/office/powerpoint/2010/main" val="119102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993914"/>
            <a:ext cx="10058400" cy="4875180"/>
          </a:xfrm>
        </p:spPr>
        <p:txBody>
          <a:bodyPr numCol="1"/>
          <a:lstStyle/>
          <a:p>
            <a:pPr algn="just"/>
            <a:r>
              <a:rPr lang="en-IN" b="1" dirty="0" smtClean="0">
                <a:latin typeface="Times New Romanl"/>
              </a:rPr>
              <a:t>Data	Collection</a:t>
            </a:r>
            <a:br>
              <a:rPr lang="en-IN" b="1" dirty="0" smtClean="0">
                <a:latin typeface="Times New Romanl"/>
              </a:rPr>
            </a:br>
            <a:r>
              <a:rPr lang="en-IN" b="1" dirty="0" smtClean="0">
                <a:latin typeface="Times New Romanl"/>
              </a:rPr>
              <a:t/>
            </a:r>
            <a:br>
              <a:rPr lang="en-IN" b="1" dirty="0" smtClean="0">
                <a:latin typeface="Times New Romanl"/>
              </a:rPr>
            </a:br>
            <a:r>
              <a:rPr lang="en-US" b="1" dirty="0">
                <a:latin typeface="Times New Romanl"/>
              </a:rPr>
              <a:t>The </a:t>
            </a:r>
            <a:r>
              <a:rPr lang="en-US" b="1" dirty="0" err="1">
                <a:latin typeface="Times New Romanl"/>
              </a:rPr>
              <a:t>practise</a:t>
            </a:r>
            <a:r>
              <a:rPr lang="en-US" b="1" dirty="0">
                <a:latin typeface="Times New Romanl"/>
              </a:rPr>
              <a:t> of obtaining information or data from various sources for analysis and decision-making is known as data collection.</a:t>
            </a:r>
            <a:endParaRPr lang="en-IN" b="1" dirty="0" smtClean="0">
              <a:latin typeface="Times New Romanl"/>
            </a:endParaRPr>
          </a:p>
          <a:p>
            <a:pPr algn="just"/>
            <a:r>
              <a:rPr lang="en-US" dirty="0" smtClean="0">
                <a:latin typeface="Times New Romanl"/>
              </a:rPr>
              <a:t>Data </a:t>
            </a:r>
            <a:r>
              <a:rPr lang="en-US" dirty="0">
                <a:latin typeface="Times New Romanl"/>
              </a:rPr>
              <a:t>collection through Web scraping is available on this </a:t>
            </a:r>
            <a:r>
              <a:rPr lang="en-US" dirty="0" err="1" smtClean="0">
                <a:latin typeface="Times New Romanl"/>
              </a:rPr>
              <a:t>github</a:t>
            </a:r>
            <a:r>
              <a:rPr lang="en-US" dirty="0">
                <a:latin typeface="Times New Romanl"/>
              </a:rPr>
              <a:t> </a:t>
            </a:r>
            <a:r>
              <a:rPr lang="en-US" dirty="0" smtClean="0">
                <a:latin typeface="Times New Romanl"/>
              </a:rPr>
              <a:t>– </a:t>
            </a:r>
            <a:r>
              <a:rPr lang="en-US" dirty="0" smtClean="0">
                <a:latin typeface="Times New Romanl"/>
                <a:hlinkClick r:id="rId2"/>
              </a:rPr>
              <a:t>here</a:t>
            </a:r>
            <a:endParaRPr lang="en-US" dirty="0" smtClean="0">
              <a:latin typeface="Times New Romanl"/>
            </a:endParaRPr>
          </a:p>
          <a:p>
            <a:pPr algn="just"/>
            <a:r>
              <a:rPr lang="en-US" dirty="0" err="1" smtClean="0">
                <a:latin typeface="Times New Romanl"/>
              </a:rPr>
              <a:t>SpaceX</a:t>
            </a:r>
            <a:r>
              <a:rPr lang="en-US" dirty="0" smtClean="0">
                <a:latin typeface="Times New Romanl"/>
              </a:rPr>
              <a:t> </a:t>
            </a:r>
            <a:r>
              <a:rPr lang="en-US" dirty="0" err="1">
                <a:latin typeface="Times New Romanl"/>
              </a:rPr>
              <a:t>api</a:t>
            </a:r>
            <a:r>
              <a:rPr lang="en-US" dirty="0">
                <a:latin typeface="Times New Romanl"/>
              </a:rPr>
              <a:t> data collection is available on this </a:t>
            </a:r>
            <a:r>
              <a:rPr lang="en-US" dirty="0" err="1">
                <a:latin typeface="Times New Romanl"/>
              </a:rPr>
              <a:t>github</a:t>
            </a:r>
            <a:r>
              <a:rPr lang="en-US" dirty="0">
                <a:latin typeface="Times New Romanl"/>
              </a:rPr>
              <a:t> </a:t>
            </a:r>
            <a:r>
              <a:rPr lang="en-US" dirty="0" smtClean="0">
                <a:latin typeface="Times New Romanl"/>
              </a:rPr>
              <a:t>- </a:t>
            </a:r>
            <a:r>
              <a:rPr lang="en-US" dirty="0" smtClean="0">
                <a:latin typeface="Times New Romanl"/>
                <a:hlinkClick r:id="rId3"/>
              </a:rPr>
              <a:t>here</a:t>
            </a:r>
            <a:endParaRPr lang="en-US" dirty="0" smtClean="0">
              <a:latin typeface="Times New Romanl"/>
            </a:endParaRPr>
          </a:p>
          <a:p>
            <a:pPr algn="just"/>
            <a:endParaRPr lang="en-IN" dirty="0">
              <a:latin typeface="Times New Romanl"/>
            </a:endParaRPr>
          </a:p>
        </p:txBody>
      </p:sp>
    </p:spTree>
    <p:extLst>
      <p:ext uri="{BB962C8B-B14F-4D97-AF65-F5344CB8AC3E}">
        <p14:creationId xmlns:p14="http://schemas.microsoft.com/office/powerpoint/2010/main" val="379073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993914"/>
            <a:ext cx="10058400" cy="4875180"/>
          </a:xfrm>
        </p:spPr>
        <p:txBody>
          <a:bodyPr numCol="1"/>
          <a:lstStyle/>
          <a:p>
            <a:pPr algn="just"/>
            <a:r>
              <a:rPr lang="en-IN" b="1" dirty="0" smtClean="0">
                <a:latin typeface="Times New Romanl"/>
              </a:rPr>
              <a:t>Data	Wrangling</a:t>
            </a:r>
            <a:br>
              <a:rPr lang="en-IN" b="1" dirty="0" smtClean="0">
                <a:latin typeface="Times New Romanl"/>
              </a:rPr>
            </a:br>
            <a:r>
              <a:rPr lang="en-IN" b="1" dirty="0" smtClean="0">
                <a:latin typeface="Times New Romanl"/>
              </a:rPr>
              <a:t/>
            </a:r>
            <a:br>
              <a:rPr lang="en-IN" b="1" dirty="0" smtClean="0">
                <a:latin typeface="Times New Romanl"/>
              </a:rPr>
            </a:br>
            <a:r>
              <a:rPr lang="en-US" dirty="0">
                <a:latin typeface="Times New Romanl"/>
              </a:rPr>
              <a:t>After collecting the data we check the missing data ,and data types and do on of the following to </a:t>
            </a:r>
            <a:r>
              <a:rPr lang="en-US" dirty="0" smtClean="0">
                <a:latin typeface="Times New Romanl"/>
              </a:rPr>
              <a:t>clean </a:t>
            </a:r>
            <a:r>
              <a:rPr lang="en-US" dirty="0">
                <a:latin typeface="Times New Romanl"/>
              </a:rPr>
              <a:t>the data </a:t>
            </a:r>
            <a:r>
              <a:rPr lang="en-US" dirty="0" smtClean="0">
                <a:latin typeface="Times New Romanl"/>
              </a:rPr>
              <a:t>:</a:t>
            </a:r>
          </a:p>
          <a:p>
            <a:pPr algn="just"/>
            <a:r>
              <a:rPr lang="en-US" i="1" dirty="0">
                <a:latin typeface="Times New Romanl"/>
              </a:rPr>
              <a:t>Replace the missing data with one-Using mean or </a:t>
            </a:r>
            <a:r>
              <a:rPr lang="en-US" i="1" dirty="0" smtClean="0">
                <a:latin typeface="Times New Romanl"/>
              </a:rPr>
              <a:t>so.</a:t>
            </a:r>
            <a:endParaRPr lang="en-US" dirty="0">
              <a:latin typeface="Times New Romanl"/>
            </a:endParaRPr>
          </a:p>
          <a:p>
            <a:pPr algn="just"/>
            <a:r>
              <a:rPr lang="en-US" i="1" dirty="0">
                <a:latin typeface="Times New Romanl"/>
              </a:rPr>
              <a:t>Change data type of the </a:t>
            </a:r>
            <a:r>
              <a:rPr lang="en-US" i="1" dirty="0" smtClean="0">
                <a:latin typeface="Times New Romanl"/>
              </a:rPr>
              <a:t>data</a:t>
            </a:r>
          </a:p>
          <a:p>
            <a:pPr algn="just"/>
            <a:r>
              <a:rPr lang="en-US" i="1" dirty="0">
                <a:latin typeface="Times New Romanl"/>
              </a:rPr>
              <a:t>Represent categorical </a:t>
            </a:r>
            <a:r>
              <a:rPr lang="en-US" i="1" dirty="0" smtClean="0">
                <a:latin typeface="Times New Romanl"/>
              </a:rPr>
              <a:t>data </a:t>
            </a:r>
            <a:r>
              <a:rPr lang="en-US" i="1" dirty="0">
                <a:latin typeface="Times New Romanl"/>
              </a:rPr>
              <a:t>using integer or float dummy numbers -one hot </a:t>
            </a:r>
            <a:r>
              <a:rPr lang="en-US" i="1" dirty="0" smtClean="0">
                <a:latin typeface="Times New Romanl"/>
              </a:rPr>
              <a:t>encoding.</a:t>
            </a:r>
          </a:p>
          <a:p>
            <a:pPr algn="just"/>
            <a:r>
              <a:rPr lang="en-US" i="1" dirty="0" err="1" smtClean="0">
                <a:latin typeface="Times New Romanl"/>
              </a:rPr>
              <a:t>Github</a:t>
            </a:r>
            <a:r>
              <a:rPr lang="en-US" i="1" dirty="0" smtClean="0">
                <a:latin typeface="Times New Romanl"/>
              </a:rPr>
              <a:t> link - </a:t>
            </a:r>
            <a:r>
              <a:rPr lang="en-US" i="1" dirty="0" smtClean="0">
                <a:latin typeface="Times New Romanl"/>
                <a:hlinkClick r:id="rId2"/>
              </a:rPr>
              <a:t>here </a:t>
            </a:r>
            <a:endParaRPr lang="en-US" i="1" dirty="0" smtClean="0">
              <a:latin typeface="Times New Romanl"/>
            </a:endParaRPr>
          </a:p>
        </p:txBody>
      </p:sp>
    </p:spTree>
    <p:extLst>
      <p:ext uri="{BB962C8B-B14F-4D97-AF65-F5344CB8AC3E}">
        <p14:creationId xmlns:p14="http://schemas.microsoft.com/office/powerpoint/2010/main" val="287901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993914"/>
            <a:ext cx="10058400" cy="4875180"/>
          </a:xfrm>
        </p:spPr>
        <p:txBody>
          <a:bodyPr numCol="1"/>
          <a:lstStyle/>
          <a:p>
            <a:pPr algn="just"/>
            <a:r>
              <a:rPr lang="en-IN" b="1" dirty="0" smtClean="0">
                <a:latin typeface="Times New Romanl"/>
              </a:rPr>
              <a:t>Exploratory	Data	Analysis</a:t>
            </a:r>
            <a:br>
              <a:rPr lang="en-IN" b="1" dirty="0" smtClean="0">
                <a:latin typeface="Times New Romanl"/>
              </a:rPr>
            </a:br>
            <a:r>
              <a:rPr lang="en-IN" b="1" dirty="0" smtClean="0">
                <a:latin typeface="Times New Romanl"/>
              </a:rPr>
              <a:t/>
            </a:r>
            <a:br>
              <a:rPr lang="en-IN" b="1" dirty="0" smtClean="0">
                <a:latin typeface="Times New Romanl"/>
              </a:rPr>
            </a:br>
            <a:r>
              <a:rPr lang="en-US" dirty="0">
                <a:latin typeface="Times New Romanl"/>
              </a:rPr>
              <a:t>After Data cleaning the we can proceed to Analyzing the data using visualization to get some insights of the launches </a:t>
            </a:r>
            <a:r>
              <a:rPr lang="en-US" dirty="0" smtClean="0">
                <a:latin typeface="Times New Romanl"/>
              </a:rPr>
              <a:t>.</a:t>
            </a:r>
            <a:r>
              <a:rPr lang="en-US" i="1" dirty="0" smtClean="0">
                <a:latin typeface="Times New Romanl"/>
              </a:rPr>
              <a:t> </a:t>
            </a:r>
          </a:p>
          <a:p>
            <a:pPr algn="just"/>
            <a:r>
              <a:rPr lang="en-US" dirty="0">
                <a:latin typeface="Times New Romanl"/>
              </a:rPr>
              <a:t>Here are some of the </a:t>
            </a:r>
            <a:r>
              <a:rPr lang="en-US" dirty="0" smtClean="0">
                <a:latin typeface="Times New Romanl"/>
              </a:rPr>
              <a:t>screenshots</a:t>
            </a:r>
          </a:p>
          <a:p>
            <a:pPr algn="just"/>
            <a:endParaRPr lang="en-US" i="1" dirty="0" smtClean="0">
              <a:latin typeface="Times New Romanl"/>
            </a:endParaRPr>
          </a:p>
          <a:p>
            <a:pPr algn="just"/>
            <a:endParaRPr lang="en-US" i="1" dirty="0">
              <a:latin typeface="Times New Romanl"/>
            </a:endParaRPr>
          </a:p>
          <a:p>
            <a:pPr algn="just"/>
            <a:endParaRPr lang="en-US" i="1" dirty="0" smtClean="0">
              <a:latin typeface="Times New Romanl"/>
            </a:endParaRPr>
          </a:p>
          <a:p>
            <a:pPr algn="just"/>
            <a:endParaRPr lang="en-US" i="1" dirty="0">
              <a:latin typeface="Times New Romanl"/>
            </a:endParaRPr>
          </a:p>
          <a:p>
            <a:pPr algn="just"/>
            <a:endParaRPr lang="en-US" i="1" dirty="0" smtClean="0">
              <a:latin typeface="Times New Romanl"/>
            </a:endParaRPr>
          </a:p>
          <a:p>
            <a:pPr algn="just"/>
            <a:endParaRPr lang="en-US" i="1" dirty="0">
              <a:latin typeface="Times New Roman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817" y="2935929"/>
            <a:ext cx="6811326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8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993914"/>
            <a:ext cx="10058400" cy="4875180"/>
          </a:xfrm>
        </p:spPr>
        <p:txBody>
          <a:bodyPr numCol="1"/>
          <a:lstStyle/>
          <a:p>
            <a:pPr algn="just"/>
            <a:r>
              <a:rPr lang="en-IN" b="1" dirty="0" smtClean="0">
                <a:latin typeface="Times New Romanl"/>
              </a:rPr>
              <a:t>Exploratory	Data	Analysis</a:t>
            </a:r>
            <a:br>
              <a:rPr lang="en-IN" b="1" dirty="0" smtClean="0">
                <a:latin typeface="Times New Romanl"/>
              </a:rPr>
            </a:br>
            <a:r>
              <a:rPr lang="en-IN" b="1" dirty="0" smtClean="0">
                <a:latin typeface="Times New Romanl"/>
              </a:rPr>
              <a:t/>
            </a:r>
            <a:br>
              <a:rPr lang="en-IN" b="1" dirty="0" smtClean="0">
                <a:latin typeface="Times New Romanl"/>
              </a:rPr>
            </a:br>
            <a:r>
              <a:rPr lang="en-US" dirty="0">
                <a:latin typeface="Times New Romanl"/>
              </a:rPr>
              <a:t>From the Visualization we can conclude that:</a:t>
            </a:r>
            <a:endParaRPr lang="en-US" i="1" dirty="0">
              <a:latin typeface="Times New Romanl"/>
            </a:endParaRPr>
          </a:p>
          <a:p>
            <a:pPr algn="just"/>
            <a:r>
              <a:rPr lang="en-US" dirty="0">
                <a:latin typeface="Times New Romanl"/>
              </a:rPr>
              <a:t>1,Earlier flights launch were from CCAFS-SLC-40 site ,Followed by KSC-LC-39A</a:t>
            </a:r>
            <a:r>
              <a:rPr lang="en-US" dirty="0">
                <a:latin typeface="Times New Romanl"/>
              </a:rPr>
              <a:t/>
            </a:r>
            <a:br>
              <a:rPr lang="en-US" dirty="0">
                <a:latin typeface="Times New Romanl"/>
              </a:rPr>
            </a:br>
            <a:r>
              <a:rPr lang="en-US" dirty="0" smtClean="0">
                <a:latin typeface="Times New Romanl"/>
              </a:rPr>
              <a:t>2,Most	Launches	are	Launched	from	CCAFS-SLC-40</a:t>
            </a:r>
            <a:r>
              <a:rPr lang="en-US" dirty="0">
                <a:latin typeface="Times New Romanl"/>
              </a:rPr>
              <a:t/>
            </a:r>
            <a:br>
              <a:rPr lang="en-US" dirty="0">
                <a:latin typeface="Times New Romanl"/>
              </a:rPr>
            </a:br>
            <a:r>
              <a:rPr lang="en-US" dirty="0">
                <a:latin typeface="Times New Romanl"/>
              </a:rPr>
              <a:t>3,Fewer Launches from VAFB SLC 4E site</a:t>
            </a:r>
            <a:endParaRPr lang="en-US" i="1" dirty="0" smtClean="0">
              <a:latin typeface="Times New Romanl"/>
            </a:endParaRPr>
          </a:p>
          <a:p>
            <a:pPr algn="just"/>
            <a:endParaRPr lang="en-US" i="1" dirty="0">
              <a:latin typeface="Times New Romanl"/>
            </a:endParaRPr>
          </a:p>
          <a:p>
            <a:pPr algn="just"/>
            <a:endParaRPr lang="en-US" i="1" dirty="0" smtClean="0">
              <a:latin typeface="Times New Romanl"/>
            </a:endParaRPr>
          </a:p>
          <a:p>
            <a:pPr algn="just"/>
            <a:endParaRPr lang="en-US" i="1" dirty="0">
              <a:latin typeface="Times New Roman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925" y="3513110"/>
            <a:ext cx="6773220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4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993914"/>
            <a:ext cx="10058400" cy="4875180"/>
          </a:xfrm>
        </p:spPr>
        <p:txBody>
          <a:bodyPr numCol="1"/>
          <a:lstStyle/>
          <a:p>
            <a:pPr algn="just"/>
            <a:r>
              <a:rPr lang="en-IN" b="1" dirty="0" smtClean="0">
                <a:latin typeface="Times New Romanl"/>
              </a:rPr>
              <a:t>Exploratory	Data	Analysis</a:t>
            </a:r>
            <a:br>
              <a:rPr lang="en-IN" b="1" dirty="0" smtClean="0">
                <a:latin typeface="Times New Romanl"/>
              </a:rPr>
            </a:br>
            <a:r>
              <a:rPr lang="en-IN" b="1" dirty="0" smtClean="0">
                <a:latin typeface="Times New Romanl"/>
              </a:rPr>
              <a:t/>
            </a:r>
            <a:br>
              <a:rPr lang="en-IN" b="1" dirty="0" smtClean="0">
                <a:latin typeface="Times New Romanl"/>
              </a:rPr>
            </a:br>
            <a:r>
              <a:rPr lang="en-US" dirty="0">
                <a:latin typeface="Times New Romanl"/>
              </a:rPr>
              <a:t>From the Visualization we can concluded that</a:t>
            </a:r>
            <a:r>
              <a:rPr lang="en-US" dirty="0" smtClean="0">
                <a:latin typeface="Times New Romanl"/>
              </a:rPr>
              <a:t>:</a:t>
            </a:r>
          </a:p>
          <a:p>
            <a:pPr algn="just"/>
            <a:r>
              <a:rPr lang="en-US" dirty="0">
                <a:latin typeface="Times New Romanl"/>
              </a:rPr>
              <a:t>VAFB SLC 4E has Low Payload </a:t>
            </a:r>
            <a:r>
              <a:rPr lang="en-US" dirty="0" smtClean="0">
                <a:latin typeface="Times New Romanl"/>
              </a:rPr>
              <a:t>launches</a:t>
            </a:r>
          </a:p>
          <a:p>
            <a:pPr algn="just"/>
            <a:r>
              <a:rPr lang="en-US" dirty="0">
                <a:latin typeface="Times New Romanl"/>
              </a:rPr>
              <a:t>CCAFS SLC 40 has more Higher Payload Launches and Low Payload </a:t>
            </a:r>
            <a:r>
              <a:rPr lang="en-US" dirty="0" err="1">
                <a:latin typeface="Times New Romanl"/>
              </a:rPr>
              <a:t>Lauches</a:t>
            </a:r>
            <a:r>
              <a:rPr lang="en-US" dirty="0">
                <a:latin typeface="Times New Romanl"/>
              </a:rPr>
              <a:t> .</a:t>
            </a:r>
            <a:endParaRPr lang="en-US" i="1" dirty="0" smtClean="0">
              <a:latin typeface="Times New Romanl"/>
            </a:endParaRPr>
          </a:p>
          <a:p>
            <a:pPr algn="just"/>
            <a:endParaRPr lang="en-US" i="1" dirty="0" smtClean="0">
              <a:latin typeface="Times New Romanl"/>
            </a:endParaRPr>
          </a:p>
          <a:p>
            <a:pPr algn="just"/>
            <a:endParaRPr lang="en-US" i="1" dirty="0">
              <a:latin typeface="Times New Roman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371" y="2965836"/>
            <a:ext cx="4325372" cy="31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17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993914"/>
            <a:ext cx="10058400" cy="4875180"/>
          </a:xfrm>
        </p:spPr>
        <p:txBody>
          <a:bodyPr numCol="1"/>
          <a:lstStyle/>
          <a:p>
            <a:pPr algn="just"/>
            <a:r>
              <a:rPr lang="en-IN" b="1" dirty="0" smtClean="0">
                <a:latin typeface="Times New Romanl"/>
              </a:rPr>
              <a:t>Exploratory	Data	Analysis</a:t>
            </a:r>
            <a:br>
              <a:rPr lang="en-IN" b="1" dirty="0" smtClean="0">
                <a:latin typeface="Times New Romanl"/>
              </a:rPr>
            </a:br>
            <a:r>
              <a:rPr lang="en-IN" b="1" dirty="0" smtClean="0">
                <a:latin typeface="Times New Romanl"/>
              </a:rPr>
              <a:t/>
            </a:r>
            <a:br>
              <a:rPr lang="en-IN" b="1" dirty="0" smtClean="0">
                <a:latin typeface="Times New Romanl"/>
              </a:rPr>
            </a:br>
            <a:r>
              <a:rPr lang="en-US" dirty="0">
                <a:latin typeface="Times New Romanl"/>
              </a:rPr>
              <a:t>Other analysis include Exploratory analysis of data from db2 database using </a:t>
            </a:r>
            <a:r>
              <a:rPr lang="en-US" dirty="0" err="1">
                <a:latin typeface="Times New Romanl"/>
              </a:rPr>
              <a:t>sql</a:t>
            </a:r>
            <a:r>
              <a:rPr lang="en-US" dirty="0">
                <a:latin typeface="Times New Romanl"/>
              </a:rPr>
              <a:t> statement to get insights </a:t>
            </a:r>
            <a:r>
              <a:rPr lang="en-US" dirty="0" smtClean="0">
                <a:latin typeface="Times New Romanl"/>
                <a:hlinkClick r:id="rId2"/>
              </a:rPr>
              <a:t>here</a:t>
            </a:r>
            <a:endParaRPr lang="en-US" i="1" dirty="0" smtClean="0">
              <a:latin typeface="Times New Romanl"/>
            </a:endParaRPr>
          </a:p>
          <a:p>
            <a:pPr algn="just"/>
            <a:endParaRPr lang="en-US" i="1" dirty="0">
              <a:latin typeface="Times New Roman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457" y="2496710"/>
            <a:ext cx="4261900" cy="317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99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993914"/>
            <a:ext cx="10058400" cy="4875180"/>
          </a:xfrm>
        </p:spPr>
        <p:txBody>
          <a:bodyPr numCol="1"/>
          <a:lstStyle/>
          <a:p>
            <a:pPr algn="just"/>
            <a:r>
              <a:rPr lang="en-IN" b="1" dirty="0" smtClean="0">
                <a:latin typeface="Times New Romanl"/>
              </a:rPr>
              <a:t>Exploratory	Data	Analysis</a:t>
            </a:r>
            <a:br>
              <a:rPr lang="en-IN" b="1" dirty="0" smtClean="0">
                <a:latin typeface="Times New Romanl"/>
              </a:rPr>
            </a:br>
            <a:r>
              <a:rPr lang="en-IN" b="1" dirty="0" smtClean="0">
                <a:latin typeface="Times New Romanl"/>
              </a:rPr>
              <a:t/>
            </a:r>
            <a:br>
              <a:rPr lang="en-IN" b="1" dirty="0" smtClean="0">
                <a:latin typeface="Times New Romanl"/>
              </a:rPr>
            </a:br>
            <a:r>
              <a:rPr lang="en-US" dirty="0">
                <a:latin typeface="Times New Romanl"/>
              </a:rPr>
              <a:t>We analyze the data and see that their success rate which shows increase in landing success probability </a:t>
            </a:r>
            <a:r>
              <a:rPr lang="en-US" dirty="0" smtClean="0">
                <a:latin typeface="Times New Romanl"/>
              </a:rPr>
              <a:t>.</a:t>
            </a:r>
          </a:p>
          <a:p>
            <a:pPr algn="ctr"/>
            <a:r>
              <a:rPr lang="en-IN" b="1" dirty="0"/>
              <a:t>Predictive </a:t>
            </a:r>
            <a:r>
              <a:rPr lang="en-IN" b="1" dirty="0" smtClean="0"/>
              <a:t>Analysis</a:t>
            </a:r>
            <a:endParaRPr lang="en-US" i="1" dirty="0" smtClean="0">
              <a:latin typeface="Times New Romanl"/>
            </a:endParaRPr>
          </a:p>
          <a:p>
            <a:pPr algn="just"/>
            <a:endParaRPr lang="en-IN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89568"/>
            <a:ext cx="1943371" cy="15718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7280" y="4276746"/>
            <a:ext cx="1005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Times New Romanl"/>
              </a:rPr>
              <a:t>Using the data I trained the Machine learning models such </a:t>
            </a:r>
            <a:r>
              <a:rPr lang="en-US" dirty="0" smtClean="0">
                <a:solidFill>
                  <a:srgbClr val="292929"/>
                </a:solidFill>
                <a:latin typeface="Times New Romanl"/>
              </a:rPr>
              <a:t>as:</a:t>
            </a:r>
            <a:r>
              <a:rPr lang="en-US" dirty="0" smtClean="0">
                <a:latin typeface="Times New Romanl"/>
              </a:rPr>
              <a:t> </a:t>
            </a:r>
            <a:r>
              <a:rPr lang="en-US" dirty="0" err="1" smtClean="0">
                <a:solidFill>
                  <a:srgbClr val="292929"/>
                </a:solidFill>
                <a:latin typeface="Times New Romanl"/>
              </a:rPr>
              <a:t>KNeighborsClassifier</a:t>
            </a:r>
            <a:endParaRPr lang="en-IN" dirty="0">
              <a:latin typeface="Times New Roman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181" y="4620440"/>
            <a:ext cx="1931567" cy="141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706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FAF7B5-E40C-46BE-9C83-DA251FCAE61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42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Helvetica Neue Medium</vt:lpstr>
      <vt:lpstr>Times New Romanl</vt:lpstr>
      <vt:lpstr>RetrospectVTI</vt:lpstr>
      <vt:lpstr>Applied Data Science Capstone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2023-06-03T18:25:14Z</dcterms:created>
  <dcterms:modified xsi:type="dcterms:W3CDTF">2023-06-03T19:06:31Z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