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custDataLst>
    <p:tags r:id="rId1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AD21-837F-4B5F-9553-34554EA2FE02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F9B190-7FC8-48CE-BF80-8B6106696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457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AD21-837F-4B5F-9553-34554EA2FE02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F9B190-7FC8-48CE-BF80-8B6106696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0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AD21-837F-4B5F-9553-34554EA2FE02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F9B190-7FC8-48CE-BF80-8B6106696E5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332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AD21-837F-4B5F-9553-34554EA2FE02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F9B190-7FC8-48CE-BF80-8B6106696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11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AD21-837F-4B5F-9553-34554EA2FE02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F9B190-7FC8-48CE-BF80-8B6106696E5A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702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AD21-837F-4B5F-9553-34554EA2FE02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F9B190-7FC8-48CE-BF80-8B6106696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898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AD21-837F-4B5F-9553-34554EA2FE02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190-7FC8-48CE-BF80-8B6106696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016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AD21-837F-4B5F-9553-34554EA2FE02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190-7FC8-48CE-BF80-8B6106696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10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AD21-837F-4B5F-9553-34554EA2FE02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190-7FC8-48CE-BF80-8B6106696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3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AD21-837F-4B5F-9553-34554EA2FE02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F9B190-7FC8-48CE-BF80-8B6106696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9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AD21-837F-4B5F-9553-34554EA2FE02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F9B190-7FC8-48CE-BF80-8B6106696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18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AD21-837F-4B5F-9553-34554EA2FE02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F9B190-7FC8-48CE-BF80-8B6106696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6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AD21-837F-4B5F-9553-34554EA2FE02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190-7FC8-48CE-BF80-8B6106696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65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AD21-837F-4B5F-9553-34554EA2FE02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190-7FC8-48CE-BF80-8B6106696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AD21-837F-4B5F-9553-34554EA2FE02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B190-7FC8-48CE-BF80-8B6106696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7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AD21-837F-4B5F-9553-34554EA2FE02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F9B190-7FC8-48CE-BF80-8B6106696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95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AD21-837F-4B5F-9553-34554EA2FE02}" type="datetimeFigureOut">
              <a:rPr lang="ru-RU" smtClean="0"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F9B190-7FC8-48CE-BF80-8B6106696E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92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Программирование на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85644" y="4778062"/>
            <a:ext cx="6306355" cy="2079938"/>
          </a:xfrm>
        </p:spPr>
        <p:txBody>
          <a:bodyPr/>
          <a:lstStyle/>
          <a:p>
            <a:pPr algn="r"/>
            <a:r>
              <a:rPr lang="ru-RU" dirty="0" smtClean="0"/>
              <a:t>Кондаков Айсен Алексеевич </a:t>
            </a:r>
          </a:p>
          <a:p>
            <a:pPr algn="r"/>
            <a:r>
              <a:rPr lang="ru-RU" dirty="0" smtClean="0"/>
              <a:t>к.ф.-м.н., директор Центра развития цифровых компетенций и онлайн образования </a:t>
            </a:r>
            <a:br>
              <a:rPr lang="ru-RU" dirty="0" smtClean="0"/>
            </a:br>
            <a:r>
              <a:rPr lang="ru-RU" dirty="0" smtClean="0"/>
              <a:t>СВФУ имени М.К. Аммосова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сравнения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ru-RU" dirty="0" smtClean="0"/>
              <a:t>больше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 </a:t>
            </a:r>
            <a:r>
              <a:rPr lang="ru-RU" dirty="0" smtClean="0"/>
              <a:t>меньше</a:t>
            </a:r>
            <a:endParaRPr lang="en-US" dirty="0" smtClean="0"/>
          </a:p>
          <a:p>
            <a:r>
              <a:rPr lang="en-US" dirty="0" smtClean="0"/>
              <a:t>&gt;</a:t>
            </a:r>
            <a:r>
              <a:rPr lang="ru-RU" dirty="0" smtClean="0"/>
              <a:t>= больше или равно</a:t>
            </a:r>
          </a:p>
          <a:p>
            <a:r>
              <a:rPr lang="en-US" dirty="0" smtClean="0"/>
              <a:t>&lt;=</a:t>
            </a:r>
            <a:r>
              <a:rPr lang="ru-RU" dirty="0" smtClean="0"/>
              <a:t> меньше или равно</a:t>
            </a:r>
            <a:endParaRPr lang="en-US" dirty="0" smtClean="0"/>
          </a:p>
          <a:p>
            <a:r>
              <a:rPr lang="en-US" dirty="0" smtClean="0"/>
              <a:t>==</a:t>
            </a:r>
            <a:r>
              <a:rPr lang="ru-RU" dirty="0" smtClean="0"/>
              <a:t> </a:t>
            </a:r>
            <a:r>
              <a:rPr lang="ru-RU" dirty="0" smtClean="0"/>
              <a:t>равно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!=  </a:t>
            </a:r>
            <a:r>
              <a:rPr lang="ru-RU" dirty="0" smtClean="0"/>
              <a:t>не равно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7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</a:t>
            </a:r>
            <a:r>
              <a:rPr lang="ru-RU" dirty="0"/>
              <a:t>й</a:t>
            </a:r>
            <a:r>
              <a:rPr lang="ru-RU" dirty="0" smtClean="0"/>
              <a:t> оператор </a:t>
            </a:r>
            <a:r>
              <a:rPr lang="en-US" dirty="0" smtClean="0"/>
              <a:t>if-else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/>
          <a:lstStyle/>
          <a:p>
            <a:r>
              <a:rPr lang="ru-RU" dirty="0" smtClean="0"/>
              <a:t>Структура оператора:</a:t>
            </a:r>
          </a:p>
          <a:p>
            <a:pPr marL="457200" lvl="1" indent="0">
              <a:buNone/>
            </a:pPr>
            <a:r>
              <a:rPr lang="en-US" b="1" dirty="0" smtClean="0"/>
              <a:t>if </a:t>
            </a:r>
            <a:r>
              <a:rPr lang="en-US" b="1" dirty="0"/>
              <a:t>&lt;</a:t>
            </a:r>
            <a:r>
              <a:rPr lang="ru-RU" b="1" dirty="0" smtClean="0"/>
              <a:t>условие</a:t>
            </a:r>
            <a:r>
              <a:rPr lang="en-US" b="1" dirty="0" smtClean="0"/>
              <a:t>&gt;: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dirty="0" smtClean="0"/>
              <a:t>&lt;</a:t>
            </a:r>
            <a:r>
              <a:rPr lang="ru-RU" dirty="0" smtClean="0"/>
              <a:t>оператор действия при </a:t>
            </a:r>
            <a:r>
              <a:rPr lang="en-US" dirty="0" smtClean="0"/>
              <a:t>true&gt;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ru-RU" dirty="0" smtClean="0"/>
              <a:t>оператор действия при </a:t>
            </a:r>
            <a:r>
              <a:rPr lang="en-US" dirty="0" smtClean="0"/>
              <a:t>true</a:t>
            </a:r>
            <a:r>
              <a:rPr lang="en-US" dirty="0" smtClean="0"/>
              <a:t>&gt;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…</a:t>
            </a:r>
          </a:p>
          <a:p>
            <a:pPr marL="457200" lvl="1" indent="0">
              <a:buNone/>
            </a:pPr>
            <a:r>
              <a:rPr lang="en-US" b="1" dirty="0" smtClean="0"/>
              <a:t>else: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dirty="0" smtClean="0"/>
              <a:t> &lt;</a:t>
            </a:r>
            <a:r>
              <a:rPr lang="ru-RU" dirty="0" smtClean="0"/>
              <a:t>оператор действия при </a:t>
            </a:r>
            <a:r>
              <a:rPr lang="en-US" dirty="0" smtClean="0"/>
              <a:t>false&gt;</a:t>
            </a:r>
          </a:p>
          <a:p>
            <a:pPr marL="457200" lvl="1" indent="0">
              <a:buNone/>
            </a:pPr>
            <a:r>
              <a:rPr lang="en-US" dirty="0" smtClean="0"/>
              <a:t>	…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16202" y="1640365"/>
            <a:ext cx="5975798" cy="3358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/>
              <a:t>Пример 1:</a:t>
            </a:r>
          </a:p>
          <a:p>
            <a:pPr marL="457200" lvl="1" indent="0">
              <a:buNone/>
            </a:pPr>
            <a:r>
              <a:rPr lang="en-US" dirty="0" smtClean="0"/>
              <a:t>x = </a:t>
            </a:r>
            <a:r>
              <a:rPr lang="en-US" dirty="0" err="1" smtClean="0"/>
              <a:t>int</a:t>
            </a:r>
            <a:r>
              <a:rPr lang="en-US" dirty="0" smtClean="0"/>
              <a:t>(input())</a:t>
            </a:r>
          </a:p>
          <a:p>
            <a:pPr marL="457200" lvl="1" indent="0">
              <a:buNone/>
            </a:pPr>
            <a:r>
              <a:rPr lang="en-US" dirty="0" smtClean="0"/>
              <a:t>if x &gt; 0:</a:t>
            </a:r>
          </a:p>
          <a:p>
            <a:pPr marL="457200" lvl="1" indent="0">
              <a:buNone/>
            </a:pPr>
            <a:r>
              <a:rPr lang="en-US" dirty="0" smtClean="0"/>
              <a:t>    print ('</a:t>
            </a:r>
            <a:r>
              <a:rPr lang="ru-RU" dirty="0" smtClean="0"/>
              <a:t>Это положительное число')</a:t>
            </a:r>
          </a:p>
          <a:p>
            <a:pPr marL="457200" lvl="1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print(x)</a:t>
            </a:r>
          </a:p>
          <a:p>
            <a:pPr marL="457200" lvl="1" indent="0">
              <a:buNone/>
            </a:pPr>
            <a:r>
              <a:rPr lang="en-US" dirty="0" smtClean="0"/>
              <a:t>else:</a:t>
            </a:r>
          </a:p>
          <a:p>
            <a:pPr marL="457200" lvl="1" indent="0">
              <a:buNone/>
            </a:pPr>
            <a:r>
              <a:rPr lang="en-US" dirty="0" smtClean="0"/>
              <a:t>    </a:t>
            </a:r>
            <a:r>
              <a:rPr lang="en-US" dirty="0" smtClean="0"/>
              <a:t>print('</a:t>
            </a:r>
            <a:r>
              <a:rPr lang="ru-RU" dirty="0" smtClean="0"/>
              <a:t>Это отрицательное число')</a:t>
            </a:r>
          </a:p>
          <a:p>
            <a:pPr marL="457200" lvl="1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print(x)</a:t>
            </a:r>
            <a:endParaRPr lang="ru-RU" dirty="0" smtClean="0"/>
          </a:p>
          <a:p>
            <a:pPr marL="457200" lvl="1" indent="0">
              <a:buNone/>
            </a:pPr>
            <a:endParaRPr lang="ru-RU" b="1" dirty="0"/>
          </a:p>
          <a:p>
            <a:pPr marL="457200" lvl="1" indent="0">
              <a:buNone/>
            </a:pPr>
            <a:endParaRPr lang="ru-RU" b="1" dirty="0" smtClean="0"/>
          </a:p>
          <a:p>
            <a:r>
              <a:rPr lang="ru-RU" b="1" dirty="0" smtClean="0"/>
              <a:t>Пример 2:</a:t>
            </a:r>
          </a:p>
          <a:p>
            <a:pPr marL="457200" lvl="1" indent="0">
              <a:buNone/>
            </a:pPr>
            <a:r>
              <a:rPr lang="en-US" dirty="0" smtClean="0"/>
              <a:t>if x &lt; 0:</a:t>
            </a:r>
          </a:p>
          <a:p>
            <a:pPr marL="457200" lvl="1" indent="0">
              <a:buNone/>
            </a:pPr>
            <a:r>
              <a:rPr lang="en-US" dirty="0" smtClean="0"/>
              <a:t>    x = -x</a:t>
            </a:r>
          </a:p>
          <a:p>
            <a:pPr marL="457200" lvl="1" indent="0">
              <a:buNone/>
            </a:pPr>
            <a:r>
              <a:rPr lang="en-US" dirty="0" smtClean="0"/>
              <a:t>print(x)</a:t>
            </a:r>
          </a:p>
        </p:txBody>
      </p:sp>
      <p:cxnSp>
        <p:nvCxnSpPr>
          <p:cNvPr id="6" name="Прямая соединительная линия 5"/>
          <p:cNvCxnSpPr>
            <a:stCxn id="2" idx="2"/>
          </p:cNvCxnSpPr>
          <p:nvPr/>
        </p:nvCxnSpPr>
        <p:spPr>
          <a:xfrm>
            <a:off x="6096000" y="1690688"/>
            <a:ext cx="0" cy="4581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1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</a:t>
            </a:r>
            <a:r>
              <a:rPr lang="ru-RU" dirty="0"/>
              <a:t>й</a:t>
            </a:r>
            <a:r>
              <a:rPr lang="ru-RU" dirty="0" smtClean="0"/>
              <a:t> оператор </a:t>
            </a:r>
            <a:r>
              <a:rPr lang="en-US" dirty="0" smtClean="0"/>
              <a:t>if</a:t>
            </a:r>
            <a:r>
              <a:rPr lang="ru-RU" dirty="0" smtClean="0"/>
              <a:t>-</a:t>
            </a:r>
            <a:r>
              <a:rPr lang="en-US" dirty="0" err="1" smtClean="0"/>
              <a:t>elif</a:t>
            </a:r>
            <a:r>
              <a:rPr lang="en-US" dirty="0" smtClean="0"/>
              <a:t>-else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>
            <a:normAutofit/>
          </a:bodyPr>
          <a:lstStyle/>
          <a:p>
            <a:r>
              <a:rPr lang="ru-RU" sz="1400" dirty="0" smtClean="0"/>
              <a:t>Структура оператора:</a:t>
            </a:r>
          </a:p>
          <a:p>
            <a:pPr marL="457200" lvl="1" indent="0">
              <a:buNone/>
            </a:pPr>
            <a:r>
              <a:rPr lang="en-US" sz="1200" b="1" dirty="0" smtClean="0"/>
              <a:t>if </a:t>
            </a:r>
            <a:r>
              <a:rPr lang="en-US" sz="1200" b="1" dirty="0"/>
              <a:t>&lt;</a:t>
            </a:r>
            <a:r>
              <a:rPr lang="ru-RU" sz="1200" b="1" dirty="0" smtClean="0"/>
              <a:t>условие</a:t>
            </a:r>
            <a:r>
              <a:rPr lang="en-US" sz="1200" b="1" dirty="0" smtClean="0"/>
              <a:t>1&gt;:</a:t>
            </a:r>
          </a:p>
          <a:p>
            <a:pPr marL="457200" lvl="1" indent="0">
              <a:buNone/>
            </a:pPr>
            <a:r>
              <a:rPr lang="en-US" sz="1200" b="1" dirty="0"/>
              <a:t>	</a:t>
            </a:r>
            <a:r>
              <a:rPr lang="en-US" sz="1200" dirty="0" smtClean="0"/>
              <a:t>&lt;</a:t>
            </a:r>
            <a:r>
              <a:rPr lang="ru-RU" sz="1200" dirty="0" smtClean="0"/>
              <a:t>оператор</a:t>
            </a:r>
            <a:r>
              <a:rPr lang="ru-RU" sz="1200" dirty="0"/>
              <a:t>ы</a:t>
            </a:r>
            <a:r>
              <a:rPr lang="ru-RU" sz="1200" dirty="0" smtClean="0"/>
              <a:t> действия при </a:t>
            </a:r>
            <a:r>
              <a:rPr lang="en-US" sz="1200" dirty="0" smtClean="0"/>
              <a:t>true&gt;</a:t>
            </a:r>
          </a:p>
          <a:p>
            <a:pPr marL="457200" lvl="1" indent="0">
              <a:buNone/>
            </a:pPr>
            <a:r>
              <a:rPr lang="en-US" sz="1200" b="1" dirty="0" err="1"/>
              <a:t>e</a:t>
            </a:r>
            <a:r>
              <a:rPr lang="en-US" sz="1200" b="1" dirty="0" err="1" smtClean="0"/>
              <a:t>lif</a:t>
            </a:r>
            <a:r>
              <a:rPr lang="en-US" sz="1200" b="1" dirty="0" smtClean="0"/>
              <a:t> &lt;</a:t>
            </a:r>
            <a:r>
              <a:rPr lang="ru-RU" sz="1200" b="1" dirty="0" smtClean="0"/>
              <a:t>условие2</a:t>
            </a:r>
            <a:r>
              <a:rPr lang="en-US" sz="1200" b="1" dirty="0" smtClean="0"/>
              <a:t>&gt;:</a:t>
            </a:r>
            <a:endParaRPr lang="ru-RU" sz="1200" b="1" dirty="0" smtClean="0"/>
          </a:p>
          <a:p>
            <a:pPr marL="457200" lvl="1" indent="0">
              <a:buNone/>
            </a:pPr>
            <a:r>
              <a:rPr lang="ru-RU" sz="1200" dirty="0"/>
              <a:t>	</a:t>
            </a:r>
            <a:r>
              <a:rPr lang="en-US" sz="1200" dirty="0" smtClean="0"/>
              <a:t>&lt;</a:t>
            </a:r>
            <a:r>
              <a:rPr lang="ru-RU" sz="1200" dirty="0" smtClean="0"/>
              <a:t>операторы действия при </a:t>
            </a:r>
            <a:r>
              <a:rPr lang="en-US" sz="1200" dirty="0" smtClean="0"/>
              <a:t>true&gt;</a:t>
            </a:r>
          </a:p>
          <a:p>
            <a:pPr marL="457200" lvl="1" indent="0">
              <a:buNone/>
            </a:pPr>
            <a:r>
              <a:rPr lang="en-US" sz="1200" dirty="0" smtClean="0"/>
              <a:t>	…</a:t>
            </a:r>
          </a:p>
          <a:p>
            <a:pPr marL="457200" lvl="1" indent="0">
              <a:buNone/>
            </a:pPr>
            <a:r>
              <a:rPr lang="en-US" sz="1200" b="1" dirty="0" smtClean="0"/>
              <a:t>else:</a:t>
            </a:r>
          </a:p>
          <a:p>
            <a:pPr marL="457200" lvl="1" indent="0">
              <a:buNone/>
            </a:pPr>
            <a:r>
              <a:rPr lang="en-US" sz="1200" b="1" dirty="0"/>
              <a:t>	</a:t>
            </a:r>
            <a:r>
              <a:rPr lang="en-US" sz="1200" dirty="0" smtClean="0"/>
              <a:t> &lt;</a:t>
            </a:r>
            <a:r>
              <a:rPr lang="ru-RU" sz="1200" dirty="0" smtClean="0"/>
              <a:t>оператор действия при </a:t>
            </a:r>
            <a:r>
              <a:rPr lang="en-US" sz="1200" dirty="0" smtClean="0"/>
              <a:t>false&gt;</a:t>
            </a:r>
          </a:p>
          <a:p>
            <a:pPr marL="457200" lvl="1" indent="0">
              <a:buNone/>
            </a:pPr>
            <a:r>
              <a:rPr lang="en-US" sz="1200" dirty="0" smtClean="0"/>
              <a:t>	…</a:t>
            </a:r>
            <a:endParaRPr lang="ru-RU" sz="1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166804" y="1640365"/>
            <a:ext cx="7025196" cy="5217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1" dirty="0" smtClean="0"/>
              <a:t>Пример :</a:t>
            </a:r>
            <a:endParaRPr lang="en-US" sz="1600" b="1" dirty="0" smtClean="0"/>
          </a:p>
          <a:p>
            <a:pPr marL="457200" lvl="1" indent="0">
              <a:buNone/>
            </a:pPr>
            <a:r>
              <a:rPr lang="en-US" sz="1400" dirty="0" smtClean="0"/>
              <a:t>x =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dirty="0" smtClean="0"/>
              <a:t>(input('</a:t>
            </a:r>
            <a:r>
              <a:rPr lang="ru-RU" sz="1400" dirty="0" smtClean="0"/>
              <a:t>Какая температура сегодня?'))</a:t>
            </a:r>
          </a:p>
          <a:p>
            <a:pPr marL="457200" lvl="1" indent="0">
              <a:buNone/>
            </a:pPr>
            <a:r>
              <a:rPr lang="en-US" sz="1400" b="1" dirty="0" smtClean="0"/>
              <a:t>if</a:t>
            </a:r>
            <a:r>
              <a:rPr lang="en-US" sz="1400" dirty="0" smtClean="0"/>
              <a:t> x &gt; 25:</a:t>
            </a:r>
          </a:p>
          <a:p>
            <a:pPr marL="457200" lvl="1" indent="0">
              <a:buNone/>
            </a:pPr>
            <a:r>
              <a:rPr lang="en-US" sz="1400" dirty="0" smtClean="0"/>
              <a:t>    print ('</a:t>
            </a:r>
            <a:r>
              <a:rPr lang="ru-RU" sz="1400" dirty="0" smtClean="0"/>
              <a:t>Сегодня жарко, лучше посидеть дома')</a:t>
            </a:r>
          </a:p>
          <a:p>
            <a:pPr marL="457200" lvl="1" indent="0">
              <a:buNone/>
            </a:pPr>
            <a:r>
              <a:rPr lang="ru-RU" sz="1400" dirty="0" smtClean="0"/>
              <a:t>    </a:t>
            </a:r>
            <a:r>
              <a:rPr lang="en-US" sz="1400" dirty="0" smtClean="0"/>
              <a:t>print(x)</a:t>
            </a:r>
          </a:p>
          <a:p>
            <a:pPr marL="457200" lvl="1" indent="0">
              <a:buNone/>
            </a:pPr>
            <a:r>
              <a:rPr lang="en-US" sz="1400" b="1" dirty="0" err="1" smtClean="0"/>
              <a:t>elif</a:t>
            </a:r>
            <a:r>
              <a:rPr lang="en-US" sz="1400" dirty="0" smtClean="0"/>
              <a:t> x&gt;15 and x&lt;=25:</a:t>
            </a:r>
          </a:p>
          <a:p>
            <a:pPr marL="457200" lvl="1" indent="0">
              <a:buNone/>
            </a:pPr>
            <a:r>
              <a:rPr lang="en-US" sz="1400" dirty="0" smtClean="0"/>
              <a:t>    print ("</a:t>
            </a:r>
            <a:r>
              <a:rPr lang="ru-RU" sz="1400" dirty="0" smtClean="0"/>
              <a:t>Сегодня тепло и комфортно")</a:t>
            </a:r>
          </a:p>
          <a:p>
            <a:pPr marL="457200" lvl="1" indent="0">
              <a:buNone/>
            </a:pPr>
            <a:r>
              <a:rPr lang="ru-RU" sz="1400" dirty="0" smtClean="0"/>
              <a:t>    </a:t>
            </a:r>
            <a:r>
              <a:rPr lang="en-US" sz="1400" dirty="0" smtClean="0"/>
              <a:t>print (x)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r>
              <a:rPr lang="en-US" sz="1400" b="1" dirty="0" err="1" smtClean="0"/>
              <a:t>elif</a:t>
            </a:r>
            <a:r>
              <a:rPr lang="en-US" sz="1400" dirty="0" smtClean="0"/>
              <a:t> (x&gt;=-10) and (x&lt;=15):</a:t>
            </a:r>
          </a:p>
          <a:p>
            <a:pPr marL="457200" lvl="1" indent="0">
              <a:buNone/>
            </a:pPr>
            <a:r>
              <a:rPr lang="en-US" sz="1400" dirty="0" smtClean="0"/>
              <a:t>    print ("</a:t>
            </a:r>
            <a:r>
              <a:rPr lang="ru-RU" sz="1400" dirty="0" smtClean="0"/>
              <a:t>Сегодня прохладно, надо одеть куртку или пальто")</a:t>
            </a:r>
          </a:p>
          <a:p>
            <a:pPr marL="457200" lvl="1" indent="0">
              <a:buNone/>
            </a:pPr>
            <a:r>
              <a:rPr lang="ru-RU" sz="1400" dirty="0" smtClean="0"/>
              <a:t>    </a:t>
            </a:r>
            <a:r>
              <a:rPr lang="en-US" sz="1400" dirty="0" smtClean="0"/>
              <a:t>print (x)</a:t>
            </a:r>
          </a:p>
          <a:p>
            <a:pPr marL="457200" lvl="1" indent="0">
              <a:buNone/>
            </a:pPr>
            <a:r>
              <a:rPr lang="en-US" sz="1400" b="1" dirty="0" smtClean="0"/>
              <a:t>else</a:t>
            </a:r>
            <a:r>
              <a:rPr lang="en-US" sz="1400" dirty="0" smtClean="0"/>
              <a:t>:</a:t>
            </a:r>
          </a:p>
          <a:p>
            <a:pPr marL="457200" lvl="1" indent="0">
              <a:buNone/>
            </a:pPr>
            <a:r>
              <a:rPr lang="en-US" sz="1400" dirty="0" smtClean="0"/>
              <a:t>    print('</a:t>
            </a:r>
            <a:r>
              <a:rPr lang="ru-RU" sz="1400" dirty="0" smtClean="0"/>
              <a:t>Сегодня очень-очень холодно!')</a:t>
            </a:r>
          </a:p>
          <a:p>
            <a:pPr marL="457200" lvl="1" indent="0">
              <a:buNone/>
            </a:pPr>
            <a:r>
              <a:rPr lang="ru-RU" sz="1400" dirty="0" smtClean="0"/>
              <a:t>    </a:t>
            </a:r>
            <a:r>
              <a:rPr lang="en-US" sz="1400" dirty="0" smtClean="0"/>
              <a:t>print(x)</a:t>
            </a:r>
          </a:p>
          <a:p>
            <a:pPr marL="457200" lvl="1" indent="0">
              <a:buNone/>
            </a:pPr>
            <a:endParaRPr lang="ru-RU" sz="1400" b="1" dirty="0" smtClean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879597" y="1640365"/>
            <a:ext cx="0" cy="4581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1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66545"/>
            <a:ext cx="6263640" cy="4255135"/>
          </a:xfrm>
        </p:spPr>
        <p:txBody>
          <a:bodyPr>
            <a:normAutofit/>
          </a:bodyPr>
          <a:lstStyle/>
          <a:p>
            <a:r>
              <a:rPr lang="ru-RU" dirty="0" smtClean="0"/>
              <a:t>Определение функции</a:t>
            </a:r>
          </a:p>
          <a:p>
            <a:pPr marL="457200" lvl="1" indent="0">
              <a:buNone/>
            </a:pPr>
            <a:r>
              <a:rPr lang="en-US" b="1" dirty="0" err="1" smtClean="0"/>
              <a:t>def</a:t>
            </a:r>
            <a:r>
              <a:rPr lang="en-US" b="1" dirty="0" smtClean="0"/>
              <a:t> &lt;</a:t>
            </a:r>
            <a:r>
              <a:rPr lang="ru-RU" b="1" dirty="0" err="1" smtClean="0"/>
              <a:t>имя_функции</a:t>
            </a:r>
            <a:r>
              <a:rPr lang="en-US" b="1" dirty="0" smtClean="0"/>
              <a:t>&gt;</a:t>
            </a:r>
            <a:r>
              <a:rPr lang="ru-RU" b="1" dirty="0" smtClean="0"/>
              <a:t> (</a:t>
            </a:r>
            <a:r>
              <a:rPr lang="en-US" b="1" dirty="0" smtClean="0"/>
              <a:t>&lt;</a:t>
            </a:r>
            <a:r>
              <a:rPr lang="ru-RU" b="1" dirty="0" smtClean="0"/>
              <a:t>пар1</a:t>
            </a:r>
            <a:r>
              <a:rPr lang="en-US" b="1" dirty="0" smtClean="0"/>
              <a:t>&gt;</a:t>
            </a:r>
            <a:r>
              <a:rPr lang="ru-RU" b="1" dirty="0" smtClean="0"/>
              <a:t>, </a:t>
            </a:r>
            <a:r>
              <a:rPr lang="en-US" b="1" dirty="0" smtClean="0"/>
              <a:t>&lt;</a:t>
            </a:r>
            <a:r>
              <a:rPr lang="ru-RU" b="1" dirty="0" smtClean="0"/>
              <a:t>пар2</a:t>
            </a:r>
            <a:r>
              <a:rPr lang="en-US" b="1" dirty="0" smtClean="0"/>
              <a:t>&gt;, …</a:t>
            </a:r>
            <a:r>
              <a:rPr lang="ru-RU" b="1" dirty="0" smtClean="0"/>
              <a:t>):</a:t>
            </a:r>
          </a:p>
          <a:p>
            <a:pPr marL="457200" lvl="1" indent="0">
              <a:buNone/>
            </a:pPr>
            <a:r>
              <a:rPr lang="ru-RU" b="1" dirty="0"/>
              <a:t>	</a:t>
            </a:r>
            <a:r>
              <a:rPr lang="en-US" b="1" dirty="0" smtClean="0"/>
              <a:t>&lt;</a:t>
            </a:r>
            <a:r>
              <a:rPr lang="ru-RU" b="1" dirty="0" smtClean="0"/>
              <a:t>Операторы функции</a:t>
            </a:r>
            <a:r>
              <a:rPr lang="en-US" b="1" dirty="0" smtClean="0"/>
              <a:t>&gt;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ru-RU" b="1" dirty="0"/>
              <a:t>п</a:t>
            </a:r>
            <a:r>
              <a:rPr lang="ru-RU" b="1" dirty="0" smtClean="0"/>
              <a:t>ар1, пар2 - Параметры передаваемые функции для выполнения действий над ними.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61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53200" y="1690688"/>
            <a:ext cx="547116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Пример </a:t>
            </a:r>
            <a:r>
              <a:rPr lang="en-US" b="1" dirty="0" smtClean="0"/>
              <a:t>2</a:t>
            </a:r>
            <a:r>
              <a:rPr lang="ru-RU" b="1" dirty="0" smtClean="0"/>
              <a:t>:</a:t>
            </a:r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my_function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): </a:t>
            </a:r>
          </a:p>
          <a:p>
            <a:pPr marL="457200" lvl="1" indent="0">
              <a:buNone/>
            </a:pPr>
            <a:r>
              <a:rPr lang="en-US" dirty="0" smtClean="0"/>
              <a:t>    return x**2 + y**2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x = </a:t>
            </a:r>
            <a:r>
              <a:rPr lang="en-US" dirty="0" err="1" smtClean="0"/>
              <a:t>int</a:t>
            </a:r>
            <a:r>
              <a:rPr lang="en-US" dirty="0" smtClean="0"/>
              <a:t> (input ("</a:t>
            </a:r>
            <a:r>
              <a:rPr lang="ru-RU" dirty="0" smtClean="0"/>
              <a:t>Введите </a:t>
            </a:r>
            <a:r>
              <a:rPr lang="en-US" dirty="0" smtClean="0"/>
              <a:t>X: "))</a:t>
            </a:r>
          </a:p>
          <a:p>
            <a:pPr marL="457200" lvl="1" indent="0">
              <a:buNone/>
            </a:pPr>
            <a:r>
              <a:rPr lang="en-US" dirty="0" smtClean="0"/>
              <a:t>y = </a:t>
            </a:r>
            <a:r>
              <a:rPr lang="en-US" dirty="0" err="1" smtClean="0"/>
              <a:t>int</a:t>
            </a:r>
            <a:r>
              <a:rPr lang="en-US" dirty="0" smtClean="0"/>
              <a:t> (input ("</a:t>
            </a:r>
            <a:r>
              <a:rPr lang="ru-RU" dirty="0" smtClean="0"/>
              <a:t>Введите </a:t>
            </a:r>
            <a:r>
              <a:rPr lang="en-US" dirty="0" smtClean="0"/>
              <a:t>Y: "))</a:t>
            </a:r>
          </a:p>
          <a:p>
            <a:pPr marL="457200" lvl="1" indent="0">
              <a:buNone/>
            </a:pPr>
            <a:r>
              <a:rPr lang="en-US" dirty="0" smtClean="0"/>
              <a:t>z = </a:t>
            </a:r>
            <a:r>
              <a:rPr lang="en-US" dirty="0" err="1" smtClean="0"/>
              <a:t>my_function</a:t>
            </a:r>
            <a:r>
              <a:rPr lang="en-US" dirty="0" smtClean="0"/>
              <a:t> (x, y)</a:t>
            </a:r>
          </a:p>
          <a:p>
            <a:pPr marL="457200" lvl="1" indent="0">
              <a:buNone/>
            </a:pPr>
            <a:r>
              <a:rPr lang="en-US" dirty="0" smtClean="0"/>
              <a:t>print ("</a:t>
            </a:r>
            <a:r>
              <a:rPr lang="ru-RU" dirty="0" smtClean="0"/>
              <a:t>Сумма квадратов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 smtClean="0"/>
              <a:t>Y </a:t>
            </a:r>
            <a:r>
              <a:rPr lang="ru-RU" dirty="0" smtClean="0"/>
              <a:t>= ", </a:t>
            </a:r>
            <a:r>
              <a:rPr lang="en-US" dirty="0" smtClean="0"/>
              <a:t>z)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990600" y="1690688"/>
            <a:ext cx="5105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 smtClean="0"/>
              <a:t>Пример </a:t>
            </a:r>
            <a:r>
              <a:rPr lang="en-US" b="1" dirty="0" smtClean="0"/>
              <a:t>1</a:t>
            </a:r>
            <a:r>
              <a:rPr lang="ru-RU" b="1" dirty="0" smtClean="0"/>
              <a:t>:</a:t>
            </a:r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hello():</a:t>
            </a:r>
          </a:p>
          <a:p>
            <a:pPr marL="457200" lvl="1" indent="0">
              <a:buNone/>
            </a:pPr>
            <a:r>
              <a:rPr lang="en-US" dirty="0" smtClean="0"/>
              <a:t>    print ("Hello World!!!")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hello()</a:t>
            </a:r>
          </a:p>
        </p:txBody>
      </p:sp>
    </p:spTree>
    <p:extLst>
      <p:ext uri="{BB962C8B-B14F-4D97-AF65-F5344CB8AC3E}">
        <p14:creationId xmlns:p14="http://schemas.microsoft.com/office/powerpoint/2010/main" val="96381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6424" cy="752475"/>
          </a:xfrm>
        </p:spPr>
        <p:txBody>
          <a:bodyPr/>
          <a:lstStyle/>
          <a:p>
            <a:r>
              <a:rPr lang="ru-RU" dirty="0" smtClean="0"/>
              <a:t>Задания для лабораторной работы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351338"/>
          </a:xfrm>
        </p:spPr>
        <p:txBody>
          <a:bodyPr>
            <a:normAutofit/>
          </a:bodyPr>
          <a:lstStyle/>
          <a:p>
            <a:r>
              <a:rPr lang="ru-RU" b="1" dirty="0" smtClean="0"/>
              <a:t>Задание 1</a:t>
            </a:r>
          </a:p>
          <a:p>
            <a:pPr lvl="1"/>
            <a:r>
              <a:rPr lang="ru-RU" dirty="0" smtClean="0"/>
              <a:t>Скачать и установить </a:t>
            </a:r>
            <a:r>
              <a:rPr lang="en-US" dirty="0" smtClean="0"/>
              <a:t>Python 3</a:t>
            </a:r>
            <a:endParaRPr lang="ru-RU" dirty="0" smtClean="0"/>
          </a:p>
          <a:p>
            <a:pPr lvl="1"/>
            <a:r>
              <a:rPr lang="ru-RU" dirty="0" smtClean="0"/>
              <a:t>Написать свою первую программу на языке </a:t>
            </a:r>
            <a:r>
              <a:rPr lang="en-US" dirty="0" smtClean="0"/>
              <a:t>Python</a:t>
            </a:r>
            <a:r>
              <a:rPr lang="ru-RU" dirty="0" smtClean="0"/>
              <a:t>, выводящую сообщение «Привет Мир!»</a:t>
            </a:r>
            <a:endParaRPr lang="en-US" dirty="0" smtClean="0"/>
          </a:p>
          <a:p>
            <a:r>
              <a:rPr lang="ru-RU" b="1" dirty="0" smtClean="0"/>
              <a:t>Задание 2</a:t>
            </a:r>
          </a:p>
          <a:p>
            <a:pPr lvl="1"/>
            <a:r>
              <a:rPr lang="ru-RU" dirty="0" smtClean="0"/>
              <a:t>Написать программу, которая запрашивает числа </a:t>
            </a:r>
            <a:r>
              <a:rPr lang="en-US" dirty="0" smtClean="0"/>
              <a:t>A, B, C </a:t>
            </a:r>
            <a:r>
              <a:rPr lang="ru-RU" dirty="0" smtClean="0"/>
              <a:t>и  затем находит среди них максимальное число. 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446412" y="1400622"/>
            <a:ext cx="5257800" cy="4102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/>
              <a:t>Задание 3</a:t>
            </a:r>
          </a:p>
          <a:p>
            <a:pPr lvl="1"/>
            <a:r>
              <a:rPr lang="ru-RU" dirty="0" smtClean="0"/>
              <a:t>Написать программу, которая запрашивает имя пользователя и возраст. Затем, в зависимости от возраста, просит ввести либо номер свидетельства о рождении, либо номер паспорта, либо номер паспорта и номер военного билета. Затем выводит все данные и статус пользователя (</a:t>
            </a:r>
            <a:r>
              <a:rPr lang="ru-RU" dirty="0" smtClean="0"/>
              <a:t>ребенок до 14 л., военно-обязанный до 27л., </a:t>
            </a:r>
            <a:r>
              <a:rPr lang="ru-RU" dirty="0" smtClean="0"/>
              <a:t>не военно-обязанный). </a:t>
            </a:r>
          </a:p>
          <a:p>
            <a:r>
              <a:rPr lang="ru-RU" b="1" dirty="0" smtClean="0"/>
              <a:t>Задание 4</a:t>
            </a:r>
          </a:p>
          <a:p>
            <a:pPr lvl="1"/>
            <a:r>
              <a:rPr lang="ru-RU" dirty="0" smtClean="0"/>
              <a:t>Напишите программу, которая вычисляет длину катета по заданным пользователем гипотенузе и второму катету. 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06679" y="5628412"/>
            <a:ext cx="11047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Примечание</a:t>
            </a:r>
            <a:r>
              <a:rPr lang="ru-RU" dirty="0"/>
              <a:t>: Работу всех программ сопроводить текстовыми сообщениями в терминале.</a:t>
            </a:r>
          </a:p>
          <a:p>
            <a:r>
              <a:rPr lang="ru-RU" dirty="0" smtClean="0"/>
              <a:t>Программы </a:t>
            </a:r>
            <a:r>
              <a:rPr lang="ru-RU" dirty="0"/>
              <a:t>сохранить в облаке, в указанной папке. Имена фалов задать в следующем формате:</a:t>
            </a:r>
            <a:r>
              <a:rPr lang="ru-RU" b="1" dirty="0"/>
              <a:t> </a:t>
            </a:r>
            <a:r>
              <a:rPr lang="ru-RU" b="1" i="1" dirty="0" err="1"/>
              <a:t>ФамилияИО_НомерЗадания</a:t>
            </a:r>
            <a:r>
              <a:rPr lang="ru-RU" b="1" i="1" dirty="0"/>
              <a:t>.</a:t>
            </a:r>
            <a:r>
              <a:rPr lang="en-US" b="1" i="1" dirty="0" err="1"/>
              <a:t>py</a:t>
            </a:r>
            <a:endParaRPr lang="en-US" b="1" i="1" dirty="0"/>
          </a:p>
          <a:p>
            <a:r>
              <a:rPr lang="ru-RU" b="1" i="1" dirty="0"/>
              <a:t>Пример: ИвановАС_1.</a:t>
            </a:r>
            <a:r>
              <a:rPr lang="en-US" b="1" i="1" dirty="0" err="1" smtClean="0"/>
              <a:t>py</a:t>
            </a:r>
            <a:r>
              <a:rPr lang="ru-RU" b="1" i="1" dirty="0" smtClean="0"/>
              <a:t>      </a:t>
            </a:r>
            <a:r>
              <a:rPr lang="ru-RU" b="1" i="1" dirty="0" smtClean="0">
                <a:solidFill>
                  <a:srgbClr val="FF0000"/>
                </a:solidFill>
              </a:rPr>
              <a:t>Срок: до 2 февраля 2022 г, 18:00.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4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b="1" dirty="0" smtClean="0"/>
              <a:t>Python</a:t>
            </a:r>
            <a:r>
              <a:rPr lang="en-US" dirty="0" smtClean="0"/>
              <a:t> – </a:t>
            </a:r>
            <a:r>
              <a:rPr lang="ru-RU" dirty="0" smtClean="0"/>
              <a:t>высокоуровневый язык программирования общего назначения</a:t>
            </a:r>
            <a:r>
              <a:rPr lang="en-US" dirty="0" smtClean="0"/>
              <a:t>, </a:t>
            </a:r>
            <a:r>
              <a:rPr lang="ru-RU" dirty="0" smtClean="0"/>
              <a:t>ориентированный </a:t>
            </a:r>
            <a:r>
              <a:rPr lang="ru-RU" dirty="0"/>
              <a:t>на повышение производительности разработчика, читаемости кода и его качества, а также на обеспечение переносимости написанных на нём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22735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языка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Простота, низкий порог входа</a:t>
            </a:r>
          </a:p>
          <a:p>
            <a:r>
              <a:rPr lang="ru-RU" dirty="0" smtClean="0"/>
              <a:t>Понятный, читаемый синтаксис</a:t>
            </a:r>
          </a:p>
          <a:p>
            <a:r>
              <a:rPr lang="ru-RU" dirty="0" smtClean="0"/>
              <a:t>Компактный</a:t>
            </a:r>
            <a:r>
              <a:rPr lang="en-US" dirty="0" smtClean="0"/>
              <a:t>, </a:t>
            </a:r>
            <a:r>
              <a:rPr lang="ru-RU" dirty="0" smtClean="0"/>
              <a:t>минималистический язык</a:t>
            </a:r>
          </a:p>
          <a:p>
            <a:r>
              <a:rPr lang="ru-RU" dirty="0" smtClean="0"/>
              <a:t>Большое количество библиотек под разные задачи</a:t>
            </a:r>
          </a:p>
          <a:p>
            <a:r>
              <a:rPr lang="ru-RU" dirty="0" smtClean="0"/>
              <a:t>Большое сообщество программистов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52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применения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разработка</a:t>
            </a:r>
          </a:p>
          <a:p>
            <a:r>
              <a:rPr lang="ru-RU" dirty="0" smtClean="0"/>
              <a:t>Искусственный интеллект и машинное обучение</a:t>
            </a:r>
          </a:p>
          <a:p>
            <a:r>
              <a:rPr lang="ru-RU" dirty="0" smtClean="0"/>
              <a:t>Анализ данных</a:t>
            </a:r>
          </a:p>
          <a:p>
            <a:r>
              <a:rPr lang="ru-RU" dirty="0" smtClean="0"/>
              <a:t>Автоматизация задач</a:t>
            </a:r>
          </a:p>
          <a:p>
            <a:r>
              <a:rPr lang="ru-RU" dirty="0" smtClean="0"/>
              <a:t>Мобильные приложения</a:t>
            </a:r>
          </a:p>
          <a:p>
            <a:r>
              <a:rPr lang="ru-RU" dirty="0" smtClean="0"/>
              <a:t>и др.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6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программа на языке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7902"/>
          </a:xfrm>
        </p:spPr>
        <p:txBody>
          <a:bodyPr/>
          <a:lstStyle/>
          <a:p>
            <a:r>
              <a:rPr lang="ru-RU" dirty="0" smtClean="0"/>
              <a:t>Скачать </a:t>
            </a:r>
            <a:r>
              <a:rPr lang="en-US" dirty="0" smtClean="0"/>
              <a:t>Python </a:t>
            </a:r>
            <a:r>
              <a:rPr lang="ru-RU" dirty="0" smtClean="0"/>
              <a:t>с </a:t>
            </a:r>
            <a:r>
              <a:rPr lang="en-US" dirty="0" smtClean="0">
                <a:hlinkClick r:id="rId2"/>
              </a:rPr>
              <a:t>www.python.org</a:t>
            </a:r>
            <a:r>
              <a:rPr lang="ru-RU" dirty="0" smtClean="0"/>
              <a:t> и установить его (отметить «</a:t>
            </a:r>
            <a:r>
              <a:rPr lang="en-US" dirty="0" smtClean="0"/>
              <a:t>Add </a:t>
            </a:r>
            <a:r>
              <a:rPr lang="en-US" dirty="0"/>
              <a:t>to </a:t>
            </a:r>
            <a:r>
              <a:rPr lang="en-US" dirty="0" smtClean="0"/>
              <a:t>Path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при установке)</a:t>
            </a:r>
            <a:endParaRPr lang="en-US" dirty="0" smtClean="0"/>
          </a:p>
          <a:p>
            <a:r>
              <a:rPr lang="ru-RU" dirty="0" smtClean="0"/>
              <a:t>Запустить терминал </a:t>
            </a:r>
            <a:r>
              <a:rPr lang="en-US" b="1" dirty="0" smtClean="0"/>
              <a:t>IDLE</a:t>
            </a:r>
            <a:r>
              <a:rPr lang="en-US" dirty="0" smtClean="0"/>
              <a:t> (Python)</a:t>
            </a:r>
          </a:p>
          <a:p>
            <a:r>
              <a:rPr lang="ru-RU" dirty="0" smtClean="0"/>
              <a:t>В окне терминала написать команду: </a:t>
            </a:r>
            <a:r>
              <a:rPr lang="en-US" b="1" dirty="0" smtClean="0"/>
              <a:t>print (‘Hello World!’)</a:t>
            </a:r>
            <a:endParaRPr lang="ru-RU" b="1" dirty="0" smtClean="0"/>
          </a:p>
          <a:p>
            <a:r>
              <a:rPr lang="ru-RU" dirty="0" smtClean="0"/>
              <a:t>Альтернативный способ:</a:t>
            </a:r>
            <a:endParaRPr lang="en-US" dirty="0" smtClean="0"/>
          </a:p>
          <a:p>
            <a:pPr lvl="1"/>
            <a:r>
              <a:rPr lang="ru-RU" dirty="0" smtClean="0"/>
              <a:t>Создать новый файл</a:t>
            </a:r>
            <a:r>
              <a:rPr lang="en-US" dirty="0" smtClean="0"/>
              <a:t> (</a:t>
            </a:r>
            <a:r>
              <a:rPr lang="en-US" b="1" dirty="0" smtClean="0"/>
              <a:t>File-</a:t>
            </a:r>
            <a:r>
              <a:rPr lang="en-US" b="1" dirty="0" err="1" smtClean="0"/>
              <a:t>NewFile</a:t>
            </a:r>
            <a:r>
              <a:rPr lang="en-US" dirty="0" smtClean="0"/>
              <a:t>)</a:t>
            </a:r>
            <a:r>
              <a:rPr lang="ru-RU" dirty="0" smtClean="0"/>
              <a:t> с именем </a:t>
            </a:r>
            <a:r>
              <a:rPr lang="en-US" b="1" dirty="0" smtClean="0"/>
              <a:t>hello.py</a:t>
            </a:r>
          </a:p>
          <a:p>
            <a:pPr lvl="1"/>
            <a:r>
              <a:rPr lang="ru-RU" dirty="0" smtClean="0"/>
              <a:t> Пишем код в файле </a:t>
            </a:r>
            <a:r>
              <a:rPr lang="en-US" dirty="0" smtClean="0"/>
              <a:t>hello.py:</a:t>
            </a:r>
            <a:r>
              <a:rPr lang="ru-RU" dirty="0" smtClean="0"/>
              <a:t> </a:t>
            </a:r>
          </a:p>
          <a:p>
            <a:pPr marL="914400" lvl="2" indent="0">
              <a:buNone/>
            </a:pPr>
            <a:r>
              <a:rPr lang="en-US" b="1" dirty="0" smtClean="0"/>
              <a:t>print (‘Hello World!’)</a:t>
            </a:r>
          </a:p>
          <a:p>
            <a:pPr lvl="1"/>
            <a:r>
              <a:rPr lang="ru-RU" dirty="0" smtClean="0"/>
              <a:t>Запустить программу </a:t>
            </a:r>
            <a:r>
              <a:rPr lang="en-US" dirty="0" smtClean="0"/>
              <a:t>hello.py  (</a:t>
            </a:r>
            <a:r>
              <a:rPr lang="en-US" b="1" dirty="0" smtClean="0"/>
              <a:t>Run </a:t>
            </a:r>
            <a:r>
              <a:rPr lang="ru-RU" b="1" dirty="0" smtClean="0"/>
              <a:t>или </a:t>
            </a:r>
            <a:r>
              <a:rPr lang="en-US" b="1" dirty="0" smtClean="0"/>
              <a:t>F5</a:t>
            </a:r>
            <a:r>
              <a:rPr lang="en-US" dirty="0" smtClean="0"/>
              <a:t>)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29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9310" y="1452138"/>
            <a:ext cx="5446690" cy="4549417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типы переменных:</a:t>
            </a:r>
          </a:p>
          <a:p>
            <a:pPr lvl="1"/>
            <a:r>
              <a:rPr lang="en-US" b="1" dirty="0" err="1" smtClean="0"/>
              <a:t>int</a:t>
            </a:r>
            <a:r>
              <a:rPr lang="en-US" dirty="0" smtClean="0"/>
              <a:t> – </a:t>
            </a:r>
            <a:r>
              <a:rPr lang="ru-RU" dirty="0" smtClean="0"/>
              <a:t>целые числа</a:t>
            </a:r>
          </a:p>
          <a:p>
            <a:pPr lvl="1"/>
            <a:r>
              <a:rPr lang="en-US" b="1" dirty="0" smtClean="0"/>
              <a:t>float</a:t>
            </a:r>
            <a:r>
              <a:rPr lang="en-US" dirty="0" smtClean="0"/>
              <a:t> - </a:t>
            </a:r>
            <a:r>
              <a:rPr lang="ru-RU" dirty="0" smtClean="0"/>
              <a:t>вещественные числа</a:t>
            </a:r>
          </a:p>
          <a:p>
            <a:pPr lvl="1"/>
            <a:r>
              <a:rPr lang="en-US" b="1" dirty="0" err="1" smtClean="0"/>
              <a:t>str</a:t>
            </a:r>
            <a:r>
              <a:rPr lang="en-US" dirty="0" smtClean="0"/>
              <a:t> - </a:t>
            </a:r>
            <a:r>
              <a:rPr lang="ru-RU" dirty="0" smtClean="0"/>
              <a:t>строковый тип</a:t>
            </a:r>
          </a:p>
          <a:p>
            <a:pPr lvl="1"/>
            <a:r>
              <a:rPr lang="en-US" b="1" dirty="0" err="1"/>
              <a:t>b</a:t>
            </a:r>
            <a:r>
              <a:rPr lang="en-US" b="1" dirty="0" err="1" smtClean="0"/>
              <a:t>ool</a:t>
            </a:r>
            <a:r>
              <a:rPr lang="en-US" dirty="0" smtClean="0"/>
              <a:t> - </a:t>
            </a:r>
            <a:r>
              <a:rPr lang="ru-RU" dirty="0" smtClean="0"/>
              <a:t>логический тип</a:t>
            </a:r>
            <a:r>
              <a:rPr lang="en-US" dirty="0"/>
              <a:t> </a:t>
            </a:r>
            <a:r>
              <a:rPr lang="en-US" dirty="0" smtClean="0"/>
              <a:t>(true /false)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Правила именования переменных:</a:t>
            </a:r>
          </a:p>
          <a:p>
            <a:pPr lvl="1"/>
            <a:r>
              <a:rPr lang="ru-RU" dirty="0" smtClean="0"/>
              <a:t>Символы </a:t>
            </a:r>
            <a:r>
              <a:rPr lang="en-US" b="1" dirty="0" smtClean="0"/>
              <a:t>A-Z, a-z, 0-9, _</a:t>
            </a:r>
          </a:p>
          <a:p>
            <a:pPr lvl="1"/>
            <a:r>
              <a:rPr lang="ru-RU" b="1" dirty="0" smtClean="0"/>
              <a:t>0-9 </a:t>
            </a:r>
            <a:r>
              <a:rPr lang="ru-RU" dirty="0" smtClean="0"/>
              <a:t>не должны быть первым символом</a:t>
            </a:r>
          </a:p>
          <a:p>
            <a:pPr lvl="1"/>
            <a:r>
              <a:rPr lang="ru-RU" dirty="0" smtClean="0"/>
              <a:t>Имена чувствительны к регистру</a:t>
            </a:r>
          </a:p>
          <a:p>
            <a:pPr lvl="1"/>
            <a:r>
              <a:rPr lang="ru-RU" dirty="0" smtClean="0"/>
              <a:t>Нельзя использовать занятые имена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542468" y="1452138"/>
            <a:ext cx="5446690" cy="5013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Конвертация переменных:</a:t>
            </a:r>
          </a:p>
          <a:p>
            <a:pPr lvl="1"/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ru-RU" b="1" dirty="0" smtClean="0"/>
              <a:t>(), </a:t>
            </a:r>
            <a:r>
              <a:rPr lang="en-US" b="1" dirty="0" smtClean="0"/>
              <a:t>float</a:t>
            </a:r>
            <a:r>
              <a:rPr lang="ru-RU" b="1" dirty="0" smtClean="0"/>
              <a:t> (), </a:t>
            </a:r>
            <a:r>
              <a:rPr lang="en-US" b="1" dirty="0" err="1" smtClean="0"/>
              <a:t>str</a:t>
            </a:r>
            <a:r>
              <a:rPr lang="ru-RU" b="1" dirty="0" smtClean="0"/>
              <a:t> (), </a:t>
            </a:r>
            <a:r>
              <a:rPr lang="en-US" b="1" dirty="0" err="1" smtClean="0"/>
              <a:t>bool</a:t>
            </a:r>
            <a:r>
              <a:rPr lang="en-US" b="1" dirty="0" smtClean="0"/>
              <a:t> </a:t>
            </a:r>
            <a:r>
              <a:rPr lang="ru-RU" b="1" dirty="0" smtClean="0"/>
              <a:t>()</a:t>
            </a:r>
            <a:endParaRPr lang="en-US" b="1" dirty="0" smtClean="0"/>
          </a:p>
          <a:p>
            <a:pPr lvl="1"/>
            <a:endParaRPr lang="ru-RU" b="1" dirty="0" smtClean="0"/>
          </a:p>
          <a:p>
            <a:r>
              <a:rPr lang="ru-RU" dirty="0" smtClean="0"/>
              <a:t>Определение типа переменной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en-US" b="1" dirty="0" smtClean="0"/>
              <a:t>type</a:t>
            </a:r>
            <a:r>
              <a:rPr lang="en-US" dirty="0" smtClean="0"/>
              <a:t> (100)</a:t>
            </a:r>
          </a:p>
          <a:p>
            <a:pPr lvl="1"/>
            <a:r>
              <a:rPr lang="en-US" b="1" dirty="0" smtClean="0"/>
              <a:t>type</a:t>
            </a:r>
            <a:r>
              <a:rPr lang="en-US" dirty="0" smtClean="0"/>
              <a:t> (3,14)</a:t>
            </a:r>
          </a:p>
          <a:p>
            <a:pPr lvl="1"/>
            <a:r>
              <a:rPr lang="en-US" b="1" dirty="0" smtClean="0"/>
              <a:t>type</a:t>
            </a:r>
            <a:r>
              <a:rPr lang="en-US" dirty="0" smtClean="0"/>
              <a:t> (‘Hello world’)</a:t>
            </a:r>
            <a:endParaRPr lang="ru-RU" dirty="0" smtClean="0"/>
          </a:p>
          <a:p>
            <a:pPr lvl="1"/>
            <a:endParaRPr lang="en-US" b="1" dirty="0" smtClean="0"/>
          </a:p>
          <a:p>
            <a:r>
              <a:rPr lang="ru-RU" dirty="0" smtClean="0"/>
              <a:t>Примеры:</a:t>
            </a:r>
          </a:p>
          <a:p>
            <a:pPr lvl="1"/>
            <a:r>
              <a:rPr lang="en-US" dirty="0" smtClean="0"/>
              <a:t>p=3.14</a:t>
            </a:r>
          </a:p>
          <a:p>
            <a:pPr lvl="1"/>
            <a:r>
              <a:rPr lang="en-US" dirty="0" smtClean="0"/>
              <a:t>a=120</a:t>
            </a:r>
          </a:p>
          <a:p>
            <a:pPr lvl="1"/>
            <a:r>
              <a:rPr lang="en-US" dirty="0" smtClean="0"/>
              <a:t>w=‘Warning!’  </a:t>
            </a:r>
          </a:p>
          <a:p>
            <a:pPr lvl="1"/>
            <a:r>
              <a:rPr lang="en-US" dirty="0" smtClean="0"/>
              <a:t>A=float(220) </a:t>
            </a:r>
          </a:p>
          <a:p>
            <a:pPr lvl="1"/>
            <a:r>
              <a:rPr lang="en-US" dirty="0" smtClean="0"/>
              <a:t>s = w +  </a:t>
            </a:r>
            <a:r>
              <a:rPr lang="en-US" dirty="0" err="1" smtClean="0"/>
              <a:t>str</a:t>
            </a:r>
            <a:r>
              <a:rPr lang="en-US" dirty="0" smtClean="0"/>
              <a:t>(A) + ‘volts!’</a:t>
            </a:r>
            <a:endParaRPr lang="ru-RU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4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Математические операции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6532"/>
            <a:ext cx="10515600" cy="3750927"/>
          </a:xfrm>
        </p:spPr>
        <p:txBody>
          <a:bodyPr>
            <a:normAutofit/>
          </a:bodyPr>
          <a:lstStyle/>
          <a:p>
            <a:r>
              <a:rPr lang="en-US" b="1" dirty="0" smtClean="0"/>
              <a:t>A + B </a:t>
            </a:r>
            <a:r>
              <a:rPr lang="en-US" dirty="0" smtClean="0"/>
              <a:t>- </a:t>
            </a:r>
            <a:r>
              <a:rPr lang="ru-RU" dirty="0" smtClean="0"/>
              <a:t>сложение</a:t>
            </a:r>
            <a:endParaRPr lang="en-US" dirty="0" smtClean="0"/>
          </a:p>
          <a:p>
            <a:r>
              <a:rPr lang="en-US" b="1" dirty="0" smtClean="0"/>
              <a:t>A – B</a:t>
            </a:r>
            <a:r>
              <a:rPr lang="ru-RU" b="1" dirty="0" smtClean="0"/>
              <a:t> </a:t>
            </a:r>
            <a:r>
              <a:rPr lang="ru-RU" dirty="0" smtClean="0"/>
              <a:t>- вычитание</a:t>
            </a:r>
            <a:endParaRPr lang="en-US" dirty="0" smtClean="0"/>
          </a:p>
          <a:p>
            <a:r>
              <a:rPr lang="en-US" b="1" dirty="0" smtClean="0"/>
              <a:t>A * B</a:t>
            </a:r>
            <a:r>
              <a:rPr lang="ru-RU" b="1" dirty="0" smtClean="0"/>
              <a:t> </a:t>
            </a:r>
            <a:r>
              <a:rPr lang="ru-RU" dirty="0" smtClean="0"/>
              <a:t>- умножение</a:t>
            </a:r>
            <a:endParaRPr lang="en-US" dirty="0" smtClean="0"/>
          </a:p>
          <a:p>
            <a:r>
              <a:rPr lang="en-US" b="1" dirty="0" smtClean="0"/>
              <a:t>A / B</a:t>
            </a:r>
            <a:r>
              <a:rPr lang="ru-RU" b="1" dirty="0" smtClean="0"/>
              <a:t> </a:t>
            </a:r>
            <a:r>
              <a:rPr lang="ru-RU" dirty="0" smtClean="0"/>
              <a:t>- деление</a:t>
            </a:r>
            <a:endParaRPr lang="en-US" dirty="0" smtClean="0"/>
          </a:p>
          <a:p>
            <a:r>
              <a:rPr lang="en-US" b="1" dirty="0" smtClean="0"/>
              <a:t>A // B</a:t>
            </a:r>
            <a:r>
              <a:rPr lang="ru-RU" b="1" dirty="0" smtClean="0"/>
              <a:t> </a:t>
            </a:r>
            <a:r>
              <a:rPr lang="ru-RU" dirty="0" smtClean="0"/>
              <a:t>– целочисленное деление</a:t>
            </a:r>
            <a:endParaRPr lang="en-US" dirty="0" smtClean="0"/>
          </a:p>
          <a:p>
            <a:r>
              <a:rPr lang="en-US" b="1" dirty="0" smtClean="0"/>
              <a:t>A % B</a:t>
            </a:r>
            <a:r>
              <a:rPr lang="ru-RU" b="1" dirty="0" smtClean="0"/>
              <a:t> </a:t>
            </a:r>
            <a:r>
              <a:rPr lang="ru-RU" dirty="0" smtClean="0"/>
              <a:t>– остаток от деления</a:t>
            </a:r>
            <a:endParaRPr lang="en-US" dirty="0" smtClean="0"/>
          </a:p>
          <a:p>
            <a:r>
              <a:rPr lang="en-US" b="1" dirty="0" smtClean="0"/>
              <a:t>A**B</a:t>
            </a:r>
            <a:r>
              <a:rPr lang="ru-RU" b="1" dirty="0" smtClean="0"/>
              <a:t> </a:t>
            </a:r>
            <a:r>
              <a:rPr lang="ru-RU" dirty="0" smtClean="0"/>
              <a:t>– возведение А в степень В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Для </a:t>
            </a:r>
            <a:r>
              <a:rPr lang="en-US" b="1" dirty="0" err="1" smtClean="0"/>
              <a:t>bool</a:t>
            </a:r>
            <a:r>
              <a:rPr lang="en-US" dirty="0" smtClean="0"/>
              <a:t> </a:t>
            </a:r>
            <a:r>
              <a:rPr lang="ru-RU" dirty="0" smtClean="0"/>
              <a:t>применяются логические операторы </a:t>
            </a:r>
            <a:r>
              <a:rPr lang="en-US" b="1" dirty="0" smtClean="0"/>
              <a:t>and , or, not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373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</a:t>
            </a:r>
            <a:r>
              <a:rPr lang="en-US" dirty="0" smtClean="0"/>
              <a:t> – input()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80926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input([prompt]) </a:t>
            </a:r>
            <a:r>
              <a:rPr lang="en-US" dirty="0" smtClean="0"/>
              <a:t>– </a:t>
            </a:r>
            <a:r>
              <a:rPr lang="ru-RU" dirty="0" smtClean="0"/>
              <a:t>выводит сообщение, указанное внутри скобок и затем запрашивает у пользователя данные для ввода с клавиатуры. </a:t>
            </a:r>
            <a:r>
              <a:rPr lang="en-US" i="1" dirty="0" smtClean="0"/>
              <a:t>input </a:t>
            </a:r>
            <a:r>
              <a:rPr lang="ru-RU" i="1" dirty="0" smtClean="0"/>
              <a:t>всегда возвращает строковое (</a:t>
            </a:r>
            <a:r>
              <a:rPr lang="en-US" i="1" dirty="0" err="1" smtClean="0"/>
              <a:t>str</a:t>
            </a:r>
            <a:r>
              <a:rPr lang="ru-RU" i="1" dirty="0" smtClean="0"/>
              <a:t>) значение</a:t>
            </a:r>
          </a:p>
          <a:p>
            <a:r>
              <a:rPr lang="en-US" b="1" dirty="0" smtClean="0"/>
              <a:t>input(‘</a:t>
            </a:r>
            <a:r>
              <a:rPr lang="ru-RU" b="1" dirty="0" smtClean="0"/>
              <a:t>Как вас зовут</a:t>
            </a:r>
            <a:r>
              <a:rPr lang="en-US" b="1" dirty="0" smtClean="0"/>
              <a:t>’) </a:t>
            </a:r>
            <a:r>
              <a:rPr lang="en-US" dirty="0" smtClean="0"/>
              <a:t>– </a:t>
            </a:r>
            <a:r>
              <a:rPr lang="ru-RU" dirty="0" smtClean="0"/>
              <a:t>выведет сообщение в скобках и запросит ввод</a:t>
            </a:r>
            <a:endParaRPr lang="en-US" dirty="0" smtClean="0"/>
          </a:p>
          <a:p>
            <a:r>
              <a:rPr lang="en-US" b="1" dirty="0" smtClean="0"/>
              <a:t>input() </a:t>
            </a:r>
            <a:r>
              <a:rPr lang="en-US" dirty="0" smtClean="0"/>
              <a:t>– </a:t>
            </a:r>
            <a:r>
              <a:rPr lang="ru-RU" dirty="0" smtClean="0"/>
              <a:t>просто запрашивает ввод у пользователя без вывода сообщения</a:t>
            </a:r>
          </a:p>
          <a:p>
            <a:r>
              <a:rPr lang="en-US" b="1" dirty="0"/>
              <a:t>n</a:t>
            </a:r>
            <a:r>
              <a:rPr lang="en-US" b="1" dirty="0" smtClean="0"/>
              <a:t>ame = input (“</a:t>
            </a:r>
            <a:r>
              <a:rPr lang="ru-RU" b="1" dirty="0" smtClean="0"/>
              <a:t>Как вас зовут?</a:t>
            </a:r>
            <a:r>
              <a:rPr lang="en-US" b="1" dirty="0" smtClean="0"/>
              <a:t>”)</a:t>
            </a:r>
            <a:r>
              <a:rPr lang="ru-RU" b="1" dirty="0" smtClean="0"/>
              <a:t> </a:t>
            </a:r>
            <a:r>
              <a:rPr lang="ru-RU" dirty="0" smtClean="0"/>
              <a:t>– выводит сообщение, запрашивает ввод и сохраняет его в переменной </a:t>
            </a:r>
            <a:r>
              <a:rPr lang="en-US" b="1" dirty="0" smtClean="0"/>
              <a:t>name</a:t>
            </a:r>
          </a:p>
          <a:p>
            <a:r>
              <a:rPr lang="en-US" b="1" dirty="0"/>
              <a:t>a</a:t>
            </a:r>
            <a:r>
              <a:rPr lang="en-US" b="1" dirty="0" smtClean="0"/>
              <a:t>ge = </a:t>
            </a:r>
            <a:r>
              <a:rPr lang="en-US" b="1" dirty="0" err="1" smtClean="0"/>
              <a:t>int</a:t>
            </a:r>
            <a:r>
              <a:rPr lang="en-US" b="1" dirty="0" smtClean="0"/>
              <a:t> (input (‘</a:t>
            </a:r>
            <a:r>
              <a:rPr lang="ru-RU" b="1" dirty="0" smtClean="0"/>
              <a:t>Сколько вам лет?</a:t>
            </a:r>
            <a:r>
              <a:rPr lang="en-US" b="1" dirty="0" smtClean="0"/>
              <a:t>’))</a:t>
            </a:r>
            <a:r>
              <a:rPr lang="en-US" dirty="0" smtClean="0"/>
              <a:t> – </a:t>
            </a:r>
            <a:r>
              <a:rPr lang="ru-RU" dirty="0" smtClean="0"/>
              <a:t>выводит сообщение, запрашивает ввод и сохраняет его в переменной </a:t>
            </a:r>
            <a:r>
              <a:rPr lang="en-US" dirty="0" smtClean="0"/>
              <a:t>age </a:t>
            </a:r>
            <a:r>
              <a:rPr lang="ru-RU" dirty="0" smtClean="0"/>
              <a:t>в целочисленном виде.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6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r>
              <a:rPr lang="en-US" dirty="0" smtClean="0"/>
              <a:t> – print()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print (&lt;</a:t>
            </a:r>
            <a:r>
              <a:rPr lang="en-US" b="1" dirty="0" err="1" smtClean="0"/>
              <a:t>obj</a:t>
            </a:r>
            <a:r>
              <a:rPr lang="en-US" b="1" dirty="0" smtClean="0"/>
              <a:t>&gt;, …, &lt;</a:t>
            </a:r>
            <a:r>
              <a:rPr lang="en-US" b="1" dirty="0" err="1" smtClean="0"/>
              <a:t>obj</a:t>
            </a:r>
            <a:r>
              <a:rPr lang="en-US" b="1" dirty="0" smtClean="0"/>
              <a:t>&gt;) </a:t>
            </a:r>
            <a:r>
              <a:rPr lang="en-US" dirty="0" smtClean="0"/>
              <a:t>– </a:t>
            </a:r>
            <a:r>
              <a:rPr lang="ru-RU" dirty="0" smtClean="0"/>
              <a:t>выводит в терминале значения </a:t>
            </a:r>
            <a:r>
              <a:rPr lang="en-US" dirty="0" smtClean="0"/>
              <a:t>&lt;</a:t>
            </a:r>
            <a:r>
              <a:rPr lang="en-US" dirty="0" err="1" smtClean="0"/>
              <a:t>obj</a:t>
            </a:r>
            <a:r>
              <a:rPr lang="en-US" dirty="0" smtClean="0"/>
              <a:t>&gt;</a:t>
            </a:r>
          </a:p>
          <a:p>
            <a:r>
              <a:rPr lang="en-US" b="1" dirty="0" smtClean="0"/>
              <a:t>print (‘</a:t>
            </a:r>
            <a:r>
              <a:rPr lang="ru-RU" b="1" dirty="0" smtClean="0"/>
              <a:t>Привет</a:t>
            </a:r>
            <a:r>
              <a:rPr lang="en-US" b="1" dirty="0" smtClean="0"/>
              <a:t>’, name</a:t>
            </a:r>
            <a:r>
              <a:rPr lang="ru-RU" b="1" dirty="0" smtClean="0"/>
              <a:t>, </a:t>
            </a:r>
            <a:r>
              <a:rPr lang="en-US" b="1" dirty="0" smtClean="0"/>
              <a:t>‘</a:t>
            </a:r>
            <a:r>
              <a:rPr lang="ru-RU" b="1" dirty="0" smtClean="0"/>
              <a:t>Твой возраст</a:t>
            </a:r>
            <a:r>
              <a:rPr lang="en-US" b="1" dirty="0" smtClean="0"/>
              <a:t>’</a:t>
            </a:r>
            <a:r>
              <a:rPr lang="ru-RU" b="1" dirty="0" smtClean="0"/>
              <a:t>, </a:t>
            </a:r>
            <a:r>
              <a:rPr lang="en-US" b="1" dirty="0" smtClean="0"/>
              <a:t>age) </a:t>
            </a:r>
            <a:r>
              <a:rPr lang="en-US" dirty="0" smtClean="0"/>
              <a:t>– </a:t>
            </a:r>
            <a:r>
              <a:rPr lang="ru-RU" dirty="0" smtClean="0"/>
              <a:t>выводит сообщени</a:t>
            </a:r>
            <a:r>
              <a:rPr lang="ru-RU" dirty="0"/>
              <a:t>я</a:t>
            </a:r>
            <a:r>
              <a:rPr lang="ru-RU" dirty="0" smtClean="0"/>
              <a:t> и значени</a:t>
            </a:r>
            <a:r>
              <a:rPr lang="ru-RU" dirty="0"/>
              <a:t>я</a:t>
            </a:r>
            <a:r>
              <a:rPr lang="ru-RU" dirty="0" smtClean="0"/>
              <a:t> переменных </a:t>
            </a:r>
            <a:r>
              <a:rPr lang="en-US" dirty="0" smtClean="0"/>
              <a:t>name</a:t>
            </a:r>
            <a:r>
              <a:rPr lang="ru-RU" dirty="0" smtClean="0"/>
              <a:t>, </a:t>
            </a:r>
            <a:r>
              <a:rPr lang="en-US" dirty="0" smtClean="0"/>
              <a:t>age</a:t>
            </a:r>
            <a:r>
              <a:rPr lang="ru-RU" dirty="0" smtClean="0"/>
              <a:t> в указанной последовательности</a:t>
            </a:r>
          </a:p>
          <a:p>
            <a:r>
              <a:rPr lang="en-US" b="1" dirty="0" smtClean="0"/>
              <a:t>print (name, age, phone, address, </a:t>
            </a:r>
            <a:r>
              <a:rPr lang="en-US" b="1" dirty="0" err="1" smtClean="0"/>
              <a:t>sep</a:t>
            </a:r>
            <a:r>
              <a:rPr lang="en-US" b="1" dirty="0" smtClean="0"/>
              <a:t>=’/’, </a:t>
            </a:r>
            <a:r>
              <a:rPr lang="en-US" b="1" dirty="0" smtClean="0"/>
              <a:t>end = ‘ end of data’)</a:t>
            </a:r>
            <a:r>
              <a:rPr lang="ru-RU" b="1" dirty="0" smtClean="0"/>
              <a:t> </a:t>
            </a:r>
            <a:r>
              <a:rPr lang="ru-RU" dirty="0" smtClean="0"/>
              <a:t>– выводит значения переменных </a:t>
            </a:r>
            <a:r>
              <a:rPr lang="en-US" dirty="0" smtClean="0"/>
              <a:t>name, age, </a:t>
            </a:r>
            <a:r>
              <a:rPr lang="en-US" dirty="0" smtClean="0"/>
              <a:t>phone </a:t>
            </a:r>
            <a:r>
              <a:rPr lang="ru-RU" dirty="0" smtClean="0"/>
              <a:t>разделенные знаком  </a:t>
            </a:r>
            <a:r>
              <a:rPr lang="en-US" dirty="0" smtClean="0"/>
              <a:t>“/”</a:t>
            </a:r>
            <a:r>
              <a:rPr lang="ru-RU" dirty="0" smtClean="0"/>
              <a:t> и в завершении добавляет текст </a:t>
            </a:r>
            <a:r>
              <a:rPr lang="en-US" dirty="0" smtClean="0"/>
              <a:t>‘ end of data’), </a:t>
            </a:r>
            <a:r>
              <a:rPr lang="ru-RU" dirty="0" smtClean="0"/>
              <a:t>заданные операторами </a:t>
            </a:r>
            <a:r>
              <a:rPr lang="en-US" b="1" dirty="0" err="1" smtClean="0"/>
              <a:t>sep</a:t>
            </a:r>
            <a:r>
              <a:rPr lang="ru-RU" dirty="0" smtClean="0"/>
              <a:t> и </a:t>
            </a:r>
            <a:r>
              <a:rPr lang="en-US" b="1" dirty="0" smtClean="0"/>
              <a:t>end</a:t>
            </a:r>
            <a:r>
              <a:rPr lang="en-US" dirty="0" smtClean="0"/>
              <a:t>, </a:t>
            </a:r>
            <a:r>
              <a:rPr lang="ru-RU" dirty="0" smtClean="0"/>
              <a:t>соответственно.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6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312b56956c7d8b2652d91494794ccc895dc12"/>
</p:tagLst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9029</TotalTime>
  <Words>960</Words>
  <Application>Microsoft Office PowerPoint</Application>
  <PresentationFormat>Широкоэкранный</PresentationFormat>
  <Paragraphs>163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Легкий дым</vt:lpstr>
      <vt:lpstr>Программирование на языке Python</vt:lpstr>
      <vt:lpstr>Введение</vt:lpstr>
      <vt:lpstr>Достоинства языка Python</vt:lpstr>
      <vt:lpstr>Области применения Python</vt:lpstr>
      <vt:lpstr>Первая программа на языке Python</vt:lpstr>
      <vt:lpstr>Переменные </vt:lpstr>
      <vt:lpstr>Математические операции</vt:lpstr>
      <vt:lpstr>Ввод – input()</vt:lpstr>
      <vt:lpstr>Вывод – print()</vt:lpstr>
      <vt:lpstr>Операторы сравнения</vt:lpstr>
      <vt:lpstr>Условный оператор if-else</vt:lpstr>
      <vt:lpstr>Условный оператор if-elif-else</vt:lpstr>
      <vt:lpstr>Функции</vt:lpstr>
      <vt:lpstr>Примеры использования функций</vt:lpstr>
      <vt:lpstr>Задания для лабораторной работы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Python</dc:title>
  <dc:creator>Кондаков Айсен Алексеевич</dc:creator>
  <cp:lastModifiedBy>Кондаков Айсен Алексеевич</cp:lastModifiedBy>
  <cp:revision>99</cp:revision>
  <dcterms:created xsi:type="dcterms:W3CDTF">2021-10-15T00:39:18Z</dcterms:created>
  <dcterms:modified xsi:type="dcterms:W3CDTF">2022-02-01T08:13:17Z</dcterms:modified>
</cp:coreProperties>
</file>