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TUITFTE and INC_PCT_H2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699" cy="58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College Scorecard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0" y="38862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Sheryan Resutov, Eugene Sokolov, Harrison Zhao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Earnings Analysis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8 bins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13.4k bin size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20.7k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128.4k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max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accuracy using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Regression:</a:t>
            </a:r>
            <a:r>
              <a:rPr lang="en-US"/>
              <a:t> 62%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SVM: </a:t>
            </a:r>
            <a:r>
              <a:rPr lang="en-US"/>
              <a:t>59.7%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Forest: 72%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Regression on Mean Earnings</a:t>
            </a:r>
          </a:p>
        </p:txBody>
      </p:sp>
      <p:pic>
        <p:nvPicPr>
          <p:cNvPr id="156" name="Shape 1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139" l="7548" r="11890" t="5468"/>
          <a:stretch/>
        </p:blipFill>
        <p:spPr>
          <a:xfrm>
            <a:off x="228600" y="1305600"/>
            <a:ext cx="8686800" cy="55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Regression on Mean Earnings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only TUITFTE and INC_PCT_H2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TUITFTE - Net tuition revenue per full-time equivalent student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INC_PCT_H2 - Dependent students with family incomes between $110,001+ in nominal dollars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with Random Forest increases to 78%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rich get richer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Default Rate Analysis 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Variable: Three-year cohort default rate (CDR3)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Variables: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INC_PCT_M1 *(between $30,001-$48,000)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INC_PCT_M2 *(</a:t>
            </a:r>
            <a:r>
              <a:rPr lang="en-US"/>
              <a:t>between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$48,001-$75,000)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INC_PCT_H1 *</a:t>
            </a:r>
            <a:r>
              <a:rPr lang="en-US"/>
              <a:t>(between $75,001-$110,000)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INC_PCT_H2 *(between $110,001+)</a:t>
            </a:r>
          </a:p>
          <a:p>
            <a:pPr indent="0" lvl="0" marL="457200" marR="0" rtl="0" algn="l">
              <a:spcBef>
                <a:spcPts val="560"/>
              </a:spcBef>
              <a:buNone/>
            </a:pPr>
            <a:r>
              <a:rPr lang="en-US"/>
              <a:t>*</a:t>
            </a:r>
            <a:r>
              <a:rPr lang="en-US" sz="1800"/>
              <a:t>Dollar amounts correspond to aided students’ family incomes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Default Rate Analysis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10 bins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0.2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bin size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max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accuracy using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Regression: </a:t>
            </a:r>
            <a:r>
              <a:rPr lang="en-US"/>
              <a:t>53%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SVM: </a:t>
            </a:r>
            <a:r>
              <a:rPr lang="en-US"/>
              <a:t>50%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Forest: 75%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Default Rate Analysis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1397" l="6747" r="13678" t="4811"/>
          <a:stretch/>
        </p:blipFill>
        <p:spPr>
          <a:xfrm>
            <a:off x="342450" y="1177200"/>
            <a:ext cx="8459100" cy="568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Default Rate Analysis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only INC_PCT_M1 (a</a:t>
            </a:r>
            <a:r>
              <a:rPr lang="en-US"/>
              <a:t>ided family incomes $30,001-$48,000) 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goes down to 55% for Random Forest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Perform Lasso regression based on the majors:</a:t>
            </a:r>
          </a:p>
          <a:p>
            <a:pPr lvl="1" marR="0" rtl="0" algn="l">
              <a:spcBef>
                <a:spcPts val="0"/>
              </a:spcBef>
            </a:pPr>
            <a:r>
              <a:rPr lang="en-US"/>
              <a:t>PCIP04 (% degrees Architecture)</a:t>
            </a:r>
          </a:p>
          <a:p>
            <a:pPr lvl="1" marR="0" rtl="0" algn="l">
              <a:spcBef>
                <a:spcPts val="0"/>
              </a:spcBef>
            </a:pPr>
            <a:r>
              <a:rPr lang="en-US"/>
              <a:t>PCIP14 (% degrees Engineering)</a:t>
            </a:r>
          </a:p>
          <a:p>
            <a:pPr lvl="1" marR="0" rtl="0" algn="l">
              <a:spcBef>
                <a:spcPts val="0"/>
              </a:spcBef>
            </a:pPr>
            <a:r>
              <a:rPr lang="en-US"/>
              <a:t>PCIP50 (% degrees Art)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Loan Default Rate By Major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5898" l="7555" r="17041" t="5801"/>
          <a:stretch/>
        </p:blipFill>
        <p:spPr>
          <a:xfrm>
            <a:off x="643487" y="1181350"/>
            <a:ext cx="7857036" cy="5676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Completion Rate Analysis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600200"/>
            <a:ext cx="8229600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Variable: </a:t>
            </a:r>
            <a:r>
              <a:rPr lang="en-US"/>
              <a:t>Completion rate for first-time, full-time students at four-year institutions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/>
              <a:t>C150_4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Variables: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57200" y="3815428"/>
            <a:ext cx="4117799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00" lvl="1" marL="742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COSTT4_A (Average cost of Attendance)</a:t>
            </a:r>
          </a:p>
          <a:p>
            <a:pPr indent="-203200" lvl="1" marL="742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ADM_RATE_ALL (Admissions Rate)</a:t>
            </a:r>
          </a:p>
          <a:p>
            <a:pPr indent="-203200" lvl="1" marL="742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UGDS_BLACK (% black students)</a:t>
            </a:r>
          </a:p>
          <a:p>
            <a:pPr indent="-203200" lvl="1" marL="742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PPTUG_EF (% students part time)</a:t>
            </a:r>
          </a:p>
          <a:p>
            <a:pPr indent="-203200" lvl="1" marL="742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INC_PCT_LO (% poor students)</a:t>
            </a:r>
          </a:p>
          <a:p>
            <a:pPr indent="-203200" lvl="1" marL="742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UG25abv (% students age&gt;25)</a:t>
            </a:r>
          </a:p>
          <a:p>
            <a:pPr indent="-203200" lvl="1" marL="742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PAR_ED_PCT_1STGEN (% first gen)</a:t>
            </a:r>
          </a:p>
          <a:p>
            <a:pPr indent="-203200" lvl="1" marL="742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PCTFLOAN (% receiving fed loan)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08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4575051" y="3815428"/>
            <a:ext cx="4111799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00" lvl="1" marL="742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SATVR75 (Reading SAT 75th %tile)</a:t>
            </a:r>
          </a:p>
          <a:p>
            <a:pPr indent="-203200" lvl="1" marL="742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SATWR75 (Writing SAT 75th %tile)</a:t>
            </a:r>
          </a:p>
          <a:p>
            <a:pPr indent="-203200" lvl="1" marL="742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SATMT75 (Math SAT 75th %tile)</a:t>
            </a:r>
          </a:p>
          <a:p>
            <a:pPr indent="-203200" lvl="1" marL="742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TUITIONFEE_IN (In-state tuition)</a:t>
            </a:r>
          </a:p>
          <a:p>
            <a:pPr indent="-203200" lvl="1" marL="742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TUITIONFEE_OUT (Out-state tuition)</a:t>
            </a:r>
          </a:p>
          <a:p>
            <a:pPr indent="-203200" lvl="1" marL="742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UGDS_WHITE (% white students)</a:t>
            </a:r>
          </a:p>
          <a:p>
            <a:pPr indent="-203200" lvl="1" marL="742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AVGFACSAL (Faculty Salary)</a:t>
            </a:r>
          </a:p>
          <a:p>
            <a:pPr indent="-203200" lvl="1" marL="7429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TUITFTE (Tuition Fees)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Completion Rate Analysis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-US"/>
              <a:t>Using 5 bins</a:t>
            </a:r>
          </a:p>
          <a:p>
            <a:pPr lvl="1" rtl="0">
              <a:spcBef>
                <a:spcPts val="0"/>
              </a:spcBef>
            </a:pPr>
            <a:r>
              <a:rPr lang="en-US"/>
              <a:t>0.18 bin size</a:t>
            </a:r>
          </a:p>
          <a:p>
            <a:pPr lvl="1" rtl="0">
              <a:spcBef>
                <a:spcPts val="0"/>
              </a:spcBef>
            </a:pPr>
            <a:r>
              <a:rPr lang="en-US"/>
              <a:t>0.057 min</a:t>
            </a:r>
          </a:p>
          <a:p>
            <a:pPr lvl="1" rtl="0">
              <a:spcBef>
                <a:spcPts val="0"/>
              </a:spcBef>
            </a:pPr>
            <a:r>
              <a:rPr lang="en-US"/>
              <a:t>0.9628 max</a:t>
            </a:r>
          </a:p>
          <a:p>
            <a:pPr lvl="0" rtl="0">
              <a:spcBef>
                <a:spcPts val="0"/>
              </a:spcBef>
            </a:pPr>
            <a:r>
              <a:rPr lang="en-US"/>
              <a:t>Classification accuracy using</a:t>
            </a:r>
          </a:p>
          <a:p>
            <a:pPr lvl="1" rtl="0">
              <a:spcBef>
                <a:spcPts val="0"/>
              </a:spcBef>
            </a:pPr>
            <a:r>
              <a:rPr lang="en-US"/>
              <a:t>Logistic Regression: 45%</a:t>
            </a:r>
          </a:p>
          <a:p>
            <a:pPr lvl="1" rtl="0">
              <a:spcBef>
                <a:spcPts val="0"/>
              </a:spcBef>
            </a:pPr>
            <a:r>
              <a:rPr lang="en-US"/>
              <a:t>SVM: 37%</a:t>
            </a:r>
          </a:p>
          <a:p>
            <a:pPr lvl="1" rtl="0">
              <a:spcBef>
                <a:spcPts val="0"/>
              </a:spcBef>
            </a:pPr>
            <a:r>
              <a:rPr lang="en-US"/>
              <a:t>Random Forest: 62%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8229600" cy="248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 dataset for 7804 U.S. universities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Around 1700 features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covers 1996 – 2013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cover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57200" y="4087517"/>
            <a:ext cx="4107299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 school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Academics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Admissions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body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564507" y="4087517"/>
            <a:ext cx="4122299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aid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Completion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Earnings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Repayment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Completion Rate Analysis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7016" l="6974" r="10482" t="5494"/>
          <a:stretch/>
        </p:blipFill>
        <p:spPr>
          <a:xfrm>
            <a:off x="228600" y="1369500"/>
            <a:ext cx="8686799" cy="5245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Completion Rate Analysis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5408" l="7659" r="11967" t="4897"/>
          <a:stretch/>
        </p:blipFill>
        <p:spPr>
          <a:xfrm>
            <a:off x="228600" y="1264975"/>
            <a:ext cx="8686799" cy="552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Completion Rate Analysis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-US"/>
              <a:t>Lasso analysis independent variables:</a:t>
            </a:r>
          </a:p>
          <a:p>
            <a:pPr lvl="1" rtl="0">
              <a:spcBef>
                <a:spcPts val="0"/>
              </a:spcBef>
            </a:pPr>
            <a:r>
              <a:rPr lang="en-US"/>
              <a:t>COSTT4_A (Average cost of Attendance)</a:t>
            </a:r>
          </a:p>
          <a:p>
            <a:pPr lvl="1" rtl="0">
              <a:spcBef>
                <a:spcPts val="0"/>
              </a:spcBef>
            </a:pPr>
            <a:r>
              <a:rPr lang="en-US"/>
              <a:t>ADM_RATE_ALL (Admission Rate)</a:t>
            </a:r>
          </a:p>
          <a:p>
            <a:pPr lvl="1" rtl="0">
              <a:spcBef>
                <a:spcPts val="0"/>
              </a:spcBef>
            </a:pPr>
            <a:r>
              <a:rPr lang="en-US"/>
              <a:t>SATVR75 (Verbal SAT 75th percentile)</a:t>
            </a:r>
          </a:p>
          <a:p>
            <a:pPr lvl="1" rtl="0">
              <a:spcBef>
                <a:spcPts val="0"/>
              </a:spcBef>
            </a:pPr>
            <a:r>
              <a:rPr lang="en-US"/>
              <a:t>TUITIONFEE_OUT (Out-state tuition)</a:t>
            </a:r>
          </a:p>
          <a:p>
            <a:pPr lvl="1" rtl="0">
              <a:spcBef>
                <a:spcPts val="0"/>
              </a:spcBef>
            </a:pPr>
            <a:r>
              <a:rPr lang="en-US"/>
              <a:t>UGDS_WHITE (% white students)</a:t>
            </a:r>
          </a:p>
          <a:p>
            <a:pPr lvl="0" rtl="0">
              <a:spcBef>
                <a:spcPts val="0"/>
              </a:spcBef>
            </a:pPr>
            <a:r>
              <a:rPr lang="en-US"/>
              <a:t>Classification accuracy using</a:t>
            </a:r>
          </a:p>
          <a:p>
            <a:pPr lvl="1" rtl="0">
              <a:spcBef>
                <a:spcPts val="0"/>
              </a:spcBef>
            </a:pPr>
            <a:r>
              <a:rPr lang="en-US" sz="2800"/>
              <a:t>Logistic Regression: </a:t>
            </a:r>
            <a:r>
              <a:rPr lang="en-US"/>
              <a:t>41</a:t>
            </a:r>
            <a:r>
              <a:rPr lang="en-US" sz="2800"/>
              <a:t>%</a:t>
            </a:r>
          </a:p>
          <a:p>
            <a:pPr lvl="1" rtl="0">
              <a:spcBef>
                <a:spcPts val="560"/>
              </a:spcBef>
              <a:buSzPct val="100000"/>
            </a:pPr>
            <a:r>
              <a:rPr lang="en-US" sz="2800"/>
              <a:t>SVM: </a:t>
            </a:r>
            <a:r>
              <a:rPr lang="en-US"/>
              <a:t>38</a:t>
            </a:r>
            <a:r>
              <a:rPr lang="en-US" sz="2800"/>
              <a:t>%</a:t>
            </a:r>
          </a:p>
          <a:p>
            <a:pPr lvl="1">
              <a:spcBef>
                <a:spcPts val="560"/>
              </a:spcBef>
              <a:buSzPct val="100000"/>
            </a:pPr>
            <a:r>
              <a:rPr lang="en-US" sz="2800"/>
              <a:t>Random Forest: 62%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Conclusion and Future Work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/>
              <a:t>Feature reduction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Different classifiers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Collecting more data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Privacy suppression lowers classification accuracy</a:t>
            </a:r>
          </a:p>
          <a:p>
            <a:pPr indent="0" lvl="0" marL="203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ctrTitle"/>
          </p:nvPr>
        </p:nvSpPr>
        <p:spPr>
          <a:xfrm>
            <a:off x="685800" y="26940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The Dataset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elements are available only for students who receive federal grants and loans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Treasury elements are protected for privacy purposes and shown as PrivacySuppressed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elements are data pooled over two years to reduce year-over-year variability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very specific features such as family income for 75k – 110k range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Transforming The Dataset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Binning maps continuous values such as salary into discrete ranges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divided into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 bins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maximum value for the feature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minimum value for the feature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number of bins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43 binned into the range 40 – 50 with 5 bins would give a bin number of 2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Preliminary Algorithms Used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Machines (SVM)</a:t>
            </a:r>
          </a:p>
          <a:p>
            <a:pPr lvl="1" marR="0" rtl="0" algn="l">
              <a:spcBef>
                <a:spcPts val="640"/>
              </a:spcBef>
              <a:spcAft>
                <a:spcPts val="0"/>
              </a:spcAft>
            </a:pPr>
            <a:r>
              <a:rPr lang="en-US"/>
              <a:t>Grid search to find optimal parameters</a:t>
            </a:r>
          </a:p>
          <a:p>
            <a: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Five fold cross validation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algorithms did not perform well for classification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Regression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Least Absolute Shrinkage and Selection Operator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Regularized least squares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3999575"/>
            <a:ext cx="36385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725" y="5201800"/>
            <a:ext cx="3638550" cy="82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</a:pPr>
            <a:r>
              <a:rPr lang="en-US"/>
              <a:t>How it works</a:t>
            </a:r>
          </a:p>
          <a:p>
            <a:pPr indent="-342900" lvl="0" marL="800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Bagging</a:t>
            </a:r>
          </a:p>
          <a:p>
            <a:pPr indent="-342900" lvl="0" marL="800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Random feature selection</a:t>
            </a:r>
          </a:p>
          <a:p>
            <a:pPr indent="-342900" lvl="0" marL="800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Ensemble learning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</a:pPr>
            <a:r>
              <a:rPr lang="en-US"/>
              <a:t>Used 100 or 200 trees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Performed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for: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earnings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default rate based on income bracket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default rate based on major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Completion rate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Earnings Analysis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600200"/>
            <a:ext cx="8229600" cy="22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Variable: Mean earnings of students working and not enrolled 10 years after entry (mn_earn_wne_p10)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Variables: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57200" y="3815428"/>
            <a:ext cx="4117853" cy="22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56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ADM_RATE_ALL (Admission Rate)</a:t>
            </a:r>
          </a:p>
          <a:p>
            <a:pPr indent="-28956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COSTT4_A (Average cost of Attendance)</a:t>
            </a:r>
          </a:p>
          <a:p>
            <a:pPr indent="-28956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UGDS_BLACK (% black students)</a:t>
            </a:r>
          </a:p>
          <a:p>
            <a:pPr indent="-28956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PPTUG_EF (% students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 time)</a:t>
            </a:r>
          </a:p>
          <a:p>
            <a:pPr indent="-28956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UG25abv (% student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age&gt;25)</a:t>
            </a:r>
          </a:p>
          <a:p>
            <a:pPr indent="-28956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PAR_ED_PCT_1STGEN (% first gen)</a:t>
            </a:r>
          </a:p>
          <a:p>
            <a:pPr indent="-28956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PCTFLOAN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(% receiving fed loan)</a:t>
            </a:r>
          </a:p>
          <a:p>
            <a:pPr indent="-28956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TUITIONFEE_OUT (Out-state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tuition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956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TUITIONFEE_IN (In-state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tuition)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08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575051" y="3815428"/>
            <a:ext cx="4111747" cy="220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56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UGDS_WHITE (% white students)</a:t>
            </a:r>
          </a:p>
          <a:p>
            <a:pPr indent="-28956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TUITFTE (net tuit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ion)</a:t>
            </a:r>
          </a:p>
          <a:p>
            <a:pPr indent="-28956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AVGFACSAL (faculty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salary)</a:t>
            </a:r>
          </a:p>
          <a:p>
            <a:pPr indent="-28956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INC_PCT_LO (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poor students)</a:t>
            </a:r>
          </a:p>
          <a:p>
            <a:pPr indent="-28956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UGDS (total undergrad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students)</a:t>
            </a:r>
          </a:p>
          <a:p>
            <a:pPr indent="-28956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PCTPELL (% receive Pell Grant)</a:t>
            </a:r>
          </a:p>
          <a:p>
            <a:pPr indent="-289560" lvl="1" marL="742950" marR="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DEBT_MDN (loan principal)</a:t>
            </a:r>
          </a:p>
          <a:p>
            <a:pPr indent="-289560" lvl="1" marL="742950" marR="0" rtl="0" algn="l">
              <a:lnSpc>
                <a:spcPct val="80000"/>
              </a:lnSpc>
              <a:spcBef>
                <a:spcPts val="308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INC_PCT_H2 (%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wealthy students)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