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56" r:id="rId5"/>
    <p:sldId id="271" r:id="rId6"/>
    <p:sldId id="272" r:id="rId7"/>
    <p:sldId id="257" r:id="rId8"/>
    <p:sldId id="273" r:id="rId9"/>
    <p:sldId id="274" r:id="rId10"/>
    <p:sldId id="276" r:id="rId11"/>
    <p:sldId id="277" r:id="rId12"/>
    <p:sldId id="278" r:id="rId13"/>
    <p:sldId id="281" r:id="rId14"/>
    <p:sldId id="258" r:id="rId15"/>
    <p:sldId id="280" r:id="rId16"/>
    <p:sldId id="284" r:id="rId17"/>
    <p:sldId id="298" r:id="rId18"/>
    <p:sldId id="297" r:id="rId19"/>
    <p:sldId id="291" r:id="rId20"/>
    <p:sldId id="292" r:id="rId21"/>
    <p:sldId id="293" r:id="rId22"/>
    <p:sldId id="294" r:id="rId23"/>
    <p:sldId id="295" r:id="rId24"/>
    <p:sldId id="296" r:id="rId25"/>
    <p:sldId id="287" r:id="rId26"/>
    <p:sldId id="301" r:id="rId27"/>
    <p:sldId id="302" r:id="rId28"/>
    <p:sldId id="275" r:id="rId29"/>
    <p:sldId id="286" r:id="rId30"/>
    <p:sldId id="279" r:id="rId31"/>
    <p:sldId id="289" r:id="rId32"/>
    <p:sldId id="283" r:id="rId33"/>
    <p:sldId id="282" r:id="rId34"/>
    <p:sldId id="299" r:id="rId35"/>
    <p:sldId id="30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AF7A03-3228-B162-C178-32641B718C6E}" name="Preston Lim" initials="PL" userId="S::e1335049@u.nus.edu::60e01dec-92ae-45eb-b734-13e03bd3e0c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7195D-9FFD-42B2-9C0D-85B18350B939}" type="datetimeFigureOut">
              <a:t>4/24/2025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5C0B2-ED06-4F16-9DC6-AD664902CBD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29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Calibri"/>
                <a:cs typeface="Calibri"/>
              </a:rPr>
              <a:t>Thank you </a:t>
            </a:r>
            <a:r>
              <a:rPr lang="en-SG"/>
              <a:t>Sheryl.</a:t>
            </a:r>
          </a:p>
          <a:p>
            <a:r>
              <a:rPr lang="zh-CN">
                <a:ea typeface="等线"/>
              </a:rPr>
              <a:t>I</a:t>
            </a:r>
            <a:r>
              <a:rPr lang="zh-CN" altLang="en-US">
                <a:ea typeface="等线"/>
              </a:rPr>
              <a:t> </a:t>
            </a:r>
            <a:r>
              <a:rPr lang="en-US" altLang="en-US">
                <a:ea typeface="等线"/>
              </a:rPr>
              <a:t>will</a:t>
            </a:r>
            <a:r>
              <a:rPr lang="zh-CN" altLang="en-US">
                <a:ea typeface="等线"/>
              </a:rPr>
              <a:t> </a:t>
            </a:r>
            <a:r>
              <a:rPr lang="zh-CN">
                <a:ea typeface="等线"/>
              </a:rPr>
              <a:t>present our t</a:t>
            </a:r>
            <a:r>
              <a:rPr lang="en-US" altLang="zh-CN">
                <a:ea typeface="等线"/>
              </a:rPr>
              <a:t>ask 2 </a:t>
            </a:r>
            <a:r>
              <a:rPr lang="zh-CN">
                <a:ea typeface="等线"/>
              </a:rPr>
              <a:t>on developing a natural language processing model for multi-label classification of radiology reports from the MIMIC-CXR dataset.</a:t>
            </a:r>
            <a:endParaRPr lang="zh-CN">
              <a:ea typeface="等线"/>
              <a:cs typeface="Calibri"/>
            </a:endParaRPr>
          </a:p>
          <a:p>
            <a:r>
              <a:rPr lang="en-US" altLang="zh-CN">
                <a:ea typeface="等线"/>
              </a:rPr>
              <a:t>So, Our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objective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is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to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assign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up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to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13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labels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to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each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report,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identifying</a:t>
            </a:r>
            <a:r>
              <a:rPr lang="zh-CN" altLang="en-US">
                <a:ea typeface="等线"/>
              </a:rPr>
              <a:t> all these 13 </a:t>
            </a:r>
            <a:r>
              <a:rPr lang="en-US" altLang="zh-CN">
                <a:ea typeface="等线"/>
              </a:rPr>
              <a:t>conditions.</a:t>
            </a:r>
            <a:endParaRPr lang="en-US" altLang="zh-CN">
              <a:ea typeface="等线"/>
              <a:cs typeface="Calibri"/>
            </a:endParaRPr>
          </a:p>
          <a:p>
            <a:endParaRPr lang="zh-CN" altLang="en-SG">
              <a:ea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C0B2-ED06-4F16-9DC6-AD664902CBD2}" type="slidenum">
              <a:rPr lang="en-US" altLang="zh-CN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13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The choice of AP vs PA view might tell us about what conditions the patient has, or what the physician is looking out for. For example, in PA chest X-rays, the heart is closer to the X-ray detector therefore providing the true heart size, whereas in AP chest X-rays, the heart is magnified and could be misinterpreted as cardiac enlargement.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/>
              <a:t>https://www.radiologymasterclass.co.uk/tutorials/chest/chest_quality/chest_xray_quality_projection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C0B2-ED06-4F16-9DC6-AD664902CBD2}" type="slidenum"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17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等线"/>
              </a:rPr>
              <a:t>Initially, we explored LLM like Llama3.2 of 1b parameters and GPT-</a:t>
            </a:r>
            <a:r>
              <a:rPr lang="en-US" altLang="zh-CN" err="1">
                <a:ea typeface="等线"/>
              </a:rPr>
              <a:t>fourO</a:t>
            </a:r>
            <a:r>
              <a:rPr lang="en-US" altLang="zh-CN">
                <a:ea typeface="等线"/>
              </a:rPr>
              <a:t> as prediction model.</a:t>
            </a:r>
            <a:endParaRPr lang="zh-CN">
              <a:ea typeface="等线"/>
            </a:endParaRPr>
          </a:p>
          <a:p>
            <a:r>
              <a:rPr lang="en-US"/>
              <a:t>We also designed a complex process to give us more convincing results. We used, for example, polling and having LLM do multiple-choice questions for each type of </a:t>
            </a:r>
            <a:r>
              <a:rPr lang="en-US" b="1"/>
              <a:t>pathology </a:t>
            </a:r>
            <a:r>
              <a:rPr lang="en-US"/>
              <a:t>to reduce LLM's illusions.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But the results are still poor, LLM will always do some inaccurate over-reasoning making the accuracy of the prediction results very low.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C0B2-ED06-4F16-9DC6-AD664902CBD2}" type="slidenum">
              <a:rPr lang="en-US" altLang="zh-CN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3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a typeface="等线"/>
              </a:rPr>
              <a:t>In radiolog</a:t>
            </a:r>
            <a:r>
              <a:rPr lang="en-US" altLang="zh-CN">
                <a:ea typeface="等线"/>
              </a:rPr>
              <a:t>y</a:t>
            </a:r>
            <a:r>
              <a:rPr lang="zh-CN" altLang="en-US">
                <a:ea typeface="等线"/>
              </a:rPr>
              <a:t> </a:t>
            </a:r>
            <a:r>
              <a:rPr lang="zh-CN">
                <a:ea typeface="等线"/>
              </a:rPr>
              <a:t>reports, pathologic</a:t>
            </a:r>
            <a:r>
              <a:rPr lang="en-US" altLang="zh-CN">
                <a:ea typeface="等线"/>
              </a:rPr>
              <a:t>al</a:t>
            </a:r>
            <a:r>
              <a:rPr lang="zh-CN">
                <a:ea typeface="等线"/>
              </a:rPr>
              <a:t> features may appear anywhere in the text. </a:t>
            </a:r>
            <a:r>
              <a:rPr lang="en-US" altLang="zh-CN">
                <a:ea typeface="等线"/>
              </a:rPr>
              <a:t>GP</a:t>
            </a:r>
            <a:r>
              <a:rPr lang="zh-CN">
                <a:ea typeface="等线"/>
              </a:rPr>
              <a:t>T</a:t>
            </a:r>
            <a:r>
              <a:rPr lang="en-US" altLang="zh-CN">
                <a:ea typeface="等线"/>
              </a:rPr>
              <a:t>'s</a:t>
            </a:r>
            <a:r>
              <a:rPr lang="zh-CN" altLang="en-US">
                <a:ea typeface="等线"/>
              </a:rPr>
              <a:t> </a:t>
            </a:r>
            <a:r>
              <a:rPr lang="zh-CN">
                <a:ea typeface="等线"/>
              </a:rPr>
              <a:t>unidirectional nature ca</a:t>
            </a:r>
            <a:r>
              <a:rPr lang="en-US" altLang="zh-CN">
                <a:ea typeface="等线"/>
              </a:rPr>
              <a:t>n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ca</a:t>
            </a:r>
            <a:r>
              <a:rPr lang="zh-CN">
                <a:ea typeface="等线"/>
              </a:rPr>
              <a:t>use it to miss critical contextual clues, </a:t>
            </a:r>
            <a:r>
              <a:rPr lang="en-US" altLang="zh-CN">
                <a:ea typeface="等线"/>
              </a:rPr>
              <a:t>affe</a:t>
            </a:r>
            <a:r>
              <a:rPr lang="zh-CN">
                <a:ea typeface="等线"/>
              </a:rPr>
              <a:t>c</a:t>
            </a:r>
            <a:r>
              <a:rPr lang="en-US" altLang="zh-CN">
                <a:ea typeface="等线"/>
              </a:rPr>
              <a:t>t</a:t>
            </a:r>
            <a:r>
              <a:rPr lang="zh-CN">
                <a:ea typeface="等线"/>
              </a:rPr>
              <a:t>ing classification accuracy.</a:t>
            </a:r>
          </a:p>
          <a:p>
            <a:pPr>
              <a:defRPr/>
            </a:pPr>
            <a:r>
              <a:rPr lang="zh-CN">
                <a:ea typeface="等线"/>
              </a:rPr>
              <a:t>GPT </a:t>
            </a:r>
            <a:r>
              <a:rPr lang="en-US" altLang="zh-CN">
                <a:ea typeface="等线"/>
              </a:rPr>
              <a:t>pro</a:t>
            </a:r>
            <a:r>
              <a:rPr lang="zh-CN">
                <a:ea typeface="等线"/>
              </a:rPr>
              <a:t>c</a:t>
            </a:r>
            <a:r>
              <a:rPr lang="en-US" altLang="zh-CN">
                <a:ea typeface="等线"/>
              </a:rPr>
              <a:t>esses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text</a:t>
            </a:r>
            <a:r>
              <a:rPr lang="zh-CN" altLang="en-US">
                <a:ea typeface="等线"/>
              </a:rPr>
              <a:t> </a:t>
            </a:r>
            <a:r>
              <a:rPr lang="zh-CN">
                <a:ea typeface="等线"/>
              </a:rPr>
              <a:t>only from left to right</a:t>
            </a:r>
            <a:r>
              <a:rPr lang="en-US" altLang="zh-CN">
                <a:ea typeface="等线"/>
              </a:rPr>
              <a:t>,</a:t>
            </a:r>
            <a:r>
              <a:rPr lang="zh-CN">
                <a:ea typeface="等线"/>
              </a:rPr>
              <a:t> predict</a:t>
            </a:r>
            <a:r>
              <a:rPr lang="en-US" altLang="zh-CN">
                <a:ea typeface="等线"/>
              </a:rPr>
              <a:t>ing</a:t>
            </a:r>
            <a:r>
              <a:rPr lang="zh-CN">
                <a:ea typeface="等线"/>
              </a:rPr>
              <a:t> the next word</a:t>
            </a:r>
            <a:r>
              <a:rPr lang="en-US" altLang="zh-CN">
                <a:ea typeface="等线"/>
              </a:rPr>
              <a:t>,</a:t>
            </a:r>
            <a:r>
              <a:rPr lang="zh-CN">
                <a:ea typeface="等线"/>
              </a:rPr>
              <a:t> and cannot utilize contextual information </a:t>
            </a:r>
            <a:r>
              <a:rPr lang="en-US" altLang="zh-CN">
                <a:ea typeface="等线"/>
              </a:rPr>
              <a:t>fr</a:t>
            </a:r>
            <a:r>
              <a:rPr lang="zh-CN">
                <a:ea typeface="等线"/>
              </a:rPr>
              <a:t>o</a:t>
            </a:r>
            <a:r>
              <a:rPr lang="en-US" altLang="zh-CN">
                <a:ea typeface="等线"/>
              </a:rPr>
              <a:t>m</a:t>
            </a:r>
            <a:r>
              <a:rPr lang="zh-CN" altLang="en-US">
                <a:ea typeface="等线"/>
              </a:rPr>
              <a:t> </a:t>
            </a:r>
            <a:r>
              <a:rPr lang="zh-CN">
                <a:ea typeface="等线"/>
              </a:rPr>
              <a:t>the righ</a:t>
            </a:r>
            <a:r>
              <a:rPr lang="en-US" altLang="zh-CN">
                <a:ea typeface="等线"/>
              </a:rPr>
              <a:t>t</a:t>
            </a:r>
            <a:r>
              <a:rPr lang="zh-CN">
                <a:ea typeface="等线"/>
              </a:rPr>
              <a:t> </a:t>
            </a:r>
            <a:r>
              <a:rPr lang="en-US" altLang="zh-CN">
                <a:ea typeface="等线"/>
              </a:rPr>
              <a:t>s</a:t>
            </a:r>
            <a:r>
              <a:rPr lang="zh-CN">
                <a:ea typeface="等线"/>
              </a:rPr>
              <a:t>ide.</a:t>
            </a:r>
            <a:endParaRPr lang="zh-CN">
              <a:ea typeface="等线"/>
              <a:cs typeface="Calibri"/>
            </a:endParaRPr>
          </a:p>
          <a:p>
            <a:pPr>
              <a:defRPr/>
            </a:pPr>
            <a:r>
              <a:rPr lang="en-US" altLang="zh-CN">
                <a:ea typeface="等线"/>
              </a:rPr>
              <a:t>O</a:t>
            </a:r>
            <a:r>
              <a:rPr lang="zh-CN">
                <a:ea typeface="等线"/>
              </a:rPr>
              <a:t>ur research found that </a:t>
            </a:r>
            <a:r>
              <a:rPr lang="en-US" altLang="zh-CN">
                <a:ea typeface="等线"/>
              </a:rPr>
              <a:t>BERT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p</a:t>
            </a:r>
            <a:r>
              <a:rPr lang="zh-CN">
                <a:ea typeface="等线"/>
              </a:rPr>
              <a:t>er</a:t>
            </a:r>
            <a:r>
              <a:rPr lang="en-US" altLang="zh-CN">
                <a:ea typeface="等线"/>
              </a:rPr>
              <a:t>form</a:t>
            </a:r>
            <a:r>
              <a:rPr lang="zh-CN">
                <a:ea typeface="等线"/>
              </a:rPr>
              <a:t>s better </a:t>
            </a:r>
            <a:r>
              <a:rPr lang="en-US" altLang="zh-CN" err="1">
                <a:ea typeface="等线"/>
              </a:rPr>
              <a:t>i</a:t>
            </a:r>
            <a:r>
              <a:rPr lang="zh-CN">
                <a:ea typeface="等线"/>
              </a:rPr>
              <a:t>n such classification tasks.</a:t>
            </a:r>
            <a:endParaRPr lang="zh-CN" altLang="en-US">
              <a:ea typeface="等线"/>
            </a:endParaRPr>
          </a:p>
          <a:p>
            <a:pPr>
              <a:defRPr/>
            </a:pPr>
            <a:r>
              <a:rPr lang="zh-CN">
                <a:ea typeface="等线"/>
              </a:rPr>
              <a:t>BERT </a:t>
            </a:r>
            <a:r>
              <a:rPr lang="en-US" altLang="zh-CN">
                <a:ea typeface="等线"/>
              </a:rPr>
              <a:t>is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a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pre-trained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language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model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based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on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the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Transformer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architecture,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using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a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bidirectional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encoder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design. And BERT</a:t>
            </a:r>
            <a:r>
              <a:rPr lang="zh-CN" altLang="en-US">
                <a:ea typeface="等线"/>
              </a:rPr>
              <a:t> </a:t>
            </a:r>
            <a:r>
              <a:rPr lang="zh-CN">
                <a:ea typeface="等线"/>
              </a:rPr>
              <a:t>focuses on understanding tasks and, through fine-tuning, can perform classification more accurately without generating unnecessary content.</a:t>
            </a:r>
            <a:endParaRPr lang="zh-CN" altLang="en-US">
              <a:ea typeface="等线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88D7B-F97A-4183-9E83-EF93200958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14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Finally, </a:t>
            </a:r>
            <a:r>
              <a:rPr lang="en-US"/>
              <a:t>we adopted RadBERT, a BERT variant tailored for radiology.</a:t>
            </a:r>
            <a:endParaRPr lang="en-US" altLang="zh-CN">
              <a:ea typeface="Calibri"/>
              <a:cs typeface="Calibri"/>
            </a:endParaRPr>
          </a:p>
          <a:p>
            <a:r>
              <a:rPr lang="en-US"/>
              <a:t>RadBERT leverages transfer learning, building on </a:t>
            </a:r>
            <a:r>
              <a:rPr lang="en-US" err="1"/>
              <a:t>RoBERTa’s</a:t>
            </a:r>
            <a:r>
              <a:rPr lang="en-US"/>
              <a:t> foundation and fine-tuning it on radiology-specific data.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The diagram illustrates BERT’s architecture, featuring multi-head attention and feed-forward layers, which enable the model to capture complex semantic patterns in medical texts.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/>
              <a:t>This makes RadBERT an ideal choice for our classification task. 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C0B2-ED06-4F16-9DC6-AD664902CBD2}" type="slidenum">
              <a:rPr lang="en-US" altLang="zh-CN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80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等线"/>
              </a:rPr>
              <a:t>After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finalizing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the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model,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we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will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process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our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data.</a:t>
            </a:r>
            <a:r>
              <a:rPr lang="zh-CN" altLang="en-US">
                <a:ea typeface="等线"/>
              </a:rPr>
              <a:t> </a:t>
            </a:r>
          </a:p>
          <a:p>
            <a:r>
              <a:rPr lang="zh-CN" altLang="en-US">
                <a:ea typeface="等线"/>
              </a:rPr>
              <a:t>You can see our histogram.</a:t>
            </a:r>
            <a:endParaRPr lang="zh-CN" altLang="en-US">
              <a:ea typeface="等线"/>
              <a:cs typeface="Calibri"/>
            </a:endParaRPr>
          </a:p>
          <a:p>
            <a:r>
              <a:rPr lang="en-US" altLang="zh-CN">
                <a:ea typeface="等线"/>
              </a:rPr>
              <a:t>Our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data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is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text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data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that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averages</a:t>
            </a:r>
            <a:r>
              <a:rPr lang="zh-CN" altLang="en-US">
                <a:ea typeface="等线"/>
              </a:rPr>
              <a:t> </a:t>
            </a:r>
            <a:r>
              <a:rPr lang="en-US" altLang="zh-CN">
                <a:ea typeface="等线"/>
              </a:rPr>
              <a:t>around</a:t>
            </a:r>
            <a:r>
              <a:rPr lang="zh-CN" altLang="en-US">
                <a:ea typeface="等线"/>
              </a:rPr>
              <a:t> </a:t>
            </a:r>
            <a:r>
              <a:rPr lang="zh-CN">
                <a:ea typeface="等线"/>
              </a:rPr>
              <a:t>100</a:t>
            </a:r>
            <a:r>
              <a:rPr lang="zh-CN" altLang="en-US">
                <a:ea typeface="等线"/>
              </a:rPr>
              <a:t> </a:t>
            </a:r>
            <a:r>
              <a:rPr lang="zh-CN">
                <a:ea typeface="等线"/>
              </a:rPr>
              <a:t>token</a:t>
            </a:r>
            <a:r>
              <a:rPr lang="en-US" altLang="zh-CN">
                <a:ea typeface="等线"/>
              </a:rPr>
              <a:t>s.</a:t>
            </a:r>
            <a:endParaRPr lang="en-US" altLang="zh-CN">
              <a:ea typeface="等线"/>
              <a:cs typeface="Calibri"/>
            </a:endParaRPr>
          </a:p>
          <a:p>
            <a:r>
              <a:rPr lang="zh-CN">
                <a:ea typeface="等线"/>
              </a:rPr>
              <a:t>For tokenization, we applied AutoTokenizer to add special tokens like [CLS] and [SEP], standardizing sequences to 512 tokens and generating attention masks.</a:t>
            </a:r>
            <a:endParaRPr lang="en-US" altLang="zh-CN">
              <a:ea typeface="等线"/>
              <a:cs typeface="Calibri"/>
            </a:endParaRPr>
          </a:p>
          <a:p>
            <a:r>
              <a:rPr lang="zh-CN">
                <a:ea typeface="等线"/>
              </a:rPr>
              <a:t>The dataset was split into 50% training, 30% validation, and 20% testing. </a:t>
            </a:r>
            <a:endParaRPr lang="zh-CN">
              <a:ea typeface="等线"/>
              <a:cs typeface="Calibri"/>
            </a:endParaRPr>
          </a:p>
          <a:p>
            <a:endParaRPr lang="zh-CN" altLang="en-US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C0B2-ED06-4F16-9DC6-AD664902CBD2}" type="slidenum">
              <a:rPr lang="en-US" altLang="zh-CN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623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等线"/>
              </a:rPr>
              <a:t>For fine-tuning RadBERT, we adapted its pre-trained Masked Language Modeling objective for classification.</a:t>
            </a:r>
            <a:endParaRPr lang="zh-CN">
              <a:ea typeface="等线"/>
            </a:endParaRPr>
          </a:p>
          <a:p>
            <a:r>
              <a:rPr lang="en-US" altLang="zh-CN">
                <a:ea typeface="等线"/>
              </a:rPr>
              <a:t>The model uses RadBERT’s encoder as a feature extractor to derive deep semantic representations from report texts. A linear classification head maps the [CLS] token’s hidden state to the 13 labels.</a:t>
            </a:r>
            <a:endParaRPr lang="zh-CN">
              <a:ea typeface="等线"/>
            </a:endParaRPr>
          </a:p>
          <a:p>
            <a:r>
              <a:rPr lang="en-US" altLang="zh-CN">
                <a:ea typeface="等线"/>
              </a:rPr>
              <a:t>We trained using binary cross-entropy loss and the </a:t>
            </a:r>
            <a:r>
              <a:rPr lang="en-US" altLang="zh-CN" err="1">
                <a:ea typeface="等线"/>
              </a:rPr>
              <a:t>AdamW</a:t>
            </a:r>
            <a:r>
              <a:rPr lang="en-US" altLang="zh-CN">
                <a:ea typeface="等线"/>
              </a:rPr>
              <a:t> optimizer, monitoring validation loss to prevent overfitting. This setup ensured robust performance on our multi-label task.</a:t>
            </a:r>
            <a:endParaRPr lang="zh-CN">
              <a:ea typeface="等线"/>
            </a:endParaRPr>
          </a:p>
          <a:p>
            <a:endParaRPr lang="en-US" altLang="zh-CN">
              <a:ea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C0B2-ED06-4F16-9DC6-AD664902CBD2}" type="slidenum">
              <a:rPr lang="en-US" altLang="zh-CN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66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等线"/>
              </a:rPr>
              <a:t>Now, let’s see the results. Our model performed exceptionally well on the test set.</a:t>
            </a:r>
            <a:endParaRPr lang="zh-CN">
              <a:ea typeface="等线"/>
            </a:endParaRPr>
          </a:p>
          <a:p>
            <a:r>
              <a:rPr lang="en-US" altLang="zh-CN">
                <a:ea typeface="等线"/>
              </a:rPr>
              <a:t>ROC AUC scores exceeded 0.97 for all labels. The macro-average ROC AUC was 0.9926, reflecting strong classification ability.</a:t>
            </a:r>
            <a:endParaRPr lang="zh-CN">
              <a:ea typeface="等线" panose="02010600030101010101" pitchFamily="2" charset="-122"/>
              <a:cs typeface="Calibri" panose="020F0502020204030204"/>
            </a:endParaRPr>
          </a:p>
          <a:p>
            <a:endParaRPr lang="en-US" altLang="zh-CN">
              <a:ea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C0B2-ED06-4F16-9DC6-AD664902CBD2}" type="slidenum">
              <a:rPr lang="en-US" altLang="zh-CN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17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等线"/>
              </a:rPr>
              <a:t>An interesting finding was the impact of dataset size.</a:t>
            </a:r>
            <a:endParaRPr lang="zh-CN">
              <a:ea typeface="等线"/>
            </a:endParaRPr>
          </a:p>
          <a:p>
            <a:r>
              <a:rPr lang="en-US" altLang="zh-CN">
                <a:ea typeface="等线"/>
              </a:rPr>
              <a:t>When trained on 30,000 samples, the model’s performance on “Enlarged </a:t>
            </a:r>
            <a:r>
              <a:rPr lang="en-US" altLang="zh-CN" err="1">
                <a:ea typeface="等线"/>
              </a:rPr>
              <a:t>Cardiomediastinum</a:t>
            </a:r>
            <a:r>
              <a:rPr lang="en-US" altLang="zh-CN">
                <a:ea typeface="等线"/>
              </a:rPr>
              <a:t>” was suboptimal, with an F1 score of 0.75, as shown in the left table.</a:t>
            </a:r>
            <a:endParaRPr lang="zh-CN">
              <a:ea typeface="等线"/>
            </a:endParaRPr>
          </a:p>
          <a:p>
            <a:r>
              <a:rPr lang="en-US" altLang="zh-CN">
                <a:ea typeface="等线"/>
              </a:rPr>
              <a:t>However, training on the full dataset of over 220,000 samples significantly improved results, boosting the F1 score to 0.93, as seen in the right table.</a:t>
            </a:r>
            <a:endParaRPr lang="zh-CN">
              <a:ea typeface="等线"/>
            </a:endParaRPr>
          </a:p>
          <a:p>
            <a:r>
              <a:rPr lang="en-US"/>
              <a:t>So we believe that our model is able to make more accurate predictions when it has enough data</a:t>
            </a:r>
          </a:p>
          <a:p>
            <a:endParaRPr lang="en-US" altLang="zh-CN">
              <a:ea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C0B2-ED06-4F16-9DC6-AD664902CBD2}" type="slidenum">
              <a:rPr lang="en-US" altLang="zh-CN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61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等线"/>
              </a:rPr>
              <a:t>The automation of the detection of clinical findings using the classifiers would require more time and resource for us to optimize</a:t>
            </a:r>
            <a:r>
              <a:rPr lang="zh-CN" altLang="en-US">
                <a:ea typeface="等线"/>
              </a:rPr>
              <a:t>，</a:t>
            </a:r>
            <a:r>
              <a:rPr lang="en-US" altLang="zh-CN">
                <a:ea typeface="等线"/>
              </a:rPr>
              <a:t>but at this point of time</a:t>
            </a:r>
            <a:r>
              <a:rPr lang="zh-CN" altLang="en-US">
                <a:ea typeface="等线"/>
              </a:rPr>
              <a:t>，</a:t>
            </a:r>
            <a:r>
              <a:rPr lang="en-US" altLang="zh-CN">
                <a:ea typeface="等线"/>
              </a:rPr>
              <a:t>facilitating the extraction of the 13 clinical findings from the report notes using natural language processing such as </a:t>
            </a:r>
            <a:r>
              <a:rPr lang="en-US" altLang="zh-CN" err="1">
                <a:ea typeface="等线"/>
              </a:rPr>
              <a:t>radbert</a:t>
            </a:r>
            <a:r>
              <a:rPr lang="en-US" altLang="zh-CN">
                <a:ea typeface="等线"/>
              </a:rPr>
              <a:t>, would be more achievable and impactful, and radiologists would load as these would take some time of their current practice. This is the </a:t>
            </a:r>
            <a:r>
              <a:rPr lang="en-US" altLang="zh-CN" err="1">
                <a:ea typeface="等线"/>
              </a:rPr>
              <a:t>the</a:t>
            </a:r>
            <a:r>
              <a:rPr lang="en-US" altLang="zh-CN">
                <a:ea typeface="等线"/>
              </a:rPr>
              <a:t> end of our presentation. Thank you for listening.</a:t>
            </a:r>
            <a:endParaRPr lang="zh-CN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C0B2-ED06-4F16-9DC6-AD664902CBD2}" type="slidenum">
              <a:rPr lang="en-US" altLang="zh-CN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0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9687-A4DE-DF7A-D7BC-CD0DA61A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4D767-159E-3778-33D7-162AF10BD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108C2-2062-A376-6DD5-6F7E3650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1902-164A-4A7A-BF4E-F525B43FA2E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24DD9-2B12-1215-A9A0-D64DD938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47CD-3001-E932-DC7E-6C6AD9AB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F8A8-DDDB-4834-9CBC-F215A0914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7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5F4B-ACE2-874C-4AB4-A97689DA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AFD56-5A3F-9C6B-873D-350D900E2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9243-06DB-9BFC-8E20-816A2282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1902-164A-4A7A-BF4E-F525B43FA2E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7426F-EBD9-C42D-FBC5-7987908C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84CC0-844B-9247-BCF3-AF55B73C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F8A8-DDDB-4834-9CBC-F215A0914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5400A-D64C-ADB3-3FAC-CEA7B6E44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CD504-E4A6-AB4E-5D81-5E8D68FDA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71EDF-58F0-18E7-78F9-525A9012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1902-164A-4A7A-BF4E-F525B43FA2E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27F28-77C5-190D-78C7-43C187AA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F0B80-860D-ABAC-78C6-DFF34C9F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F8A8-DDDB-4834-9CBC-F215A0914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7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0AD5-C4FC-33C4-168E-6EE1BCB6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5E349-775A-0B03-647C-1174FE6B4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7625-6CBB-0338-4DAD-0360ABD8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1902-164A-4A7A-BF4E-F525B43FA2E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DC9B-AD1E-E542-F2A1-75D87835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4D00-F41E-0E9B-51FC-1F4D205A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F8A8-DDDB-4834-9CBC-F215A0914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7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328F-3EE9-C802-C371-00E11A35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06DFA-1786-EB25-7FAB-C47D642C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2D33-4AE8-F68D-B9BF-0E8E92E2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1902-164A-4A7A-BF4E-F525B43FA2E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930A7-A991-FBD5-99E4-4D39B163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03DC9-1AFB-4378-D849-F59819C6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F8A8-DDDB-4834-9CBC-F215A0914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5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2559-5F04-8352-1FB9-965963CB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77E3-F5C8-8BD8-C9B4-EB7CB0D68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70E64-E51B-0C45-1131-2A579B60C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95617-F888-853A-3270-D043FF72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1902-164A-4A7A-BF4E-F525B43FA2E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3AC08-8BC4-BE34-958F-5989CDED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A967D-AD78-FBA6-1A42-652534D0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F8A8-DDDB-4834-9CBC-F215A0914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4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93A8-62FE-F88C-5F80-F04948EE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31054-AD9D-3CCC-CC89-046B83EB1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68417-965F-C88D-9B18-71B37AF98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6E4FB-CC84-FD83-29D7-C51074DB9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33CFA-36E6-2771-8EF2-E1A3E97C1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F20A6-077C-966B-2E83-831D65AA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1902-164A-4A7A-BF4E-F525B43FA2E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4374F-1C6E-7367-CEB6-B1BFE561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7AA76-B794-79FD-B655-E3FC8553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F8A8-DDDB-4834-9CBC-F215A0914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4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2863-7248-3870-3372-0F2532DD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BF471-85D1-FFCB-FDD9-4A931AB8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1902-164A-4A7A-BF4E-F525B43FA2E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0EB9-858D-32FA-7239-C7601A8B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45754-0959-3076-2BF4-54F4118C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F8A8-DDDB-4834-9CBC-F215A0914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1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7552F-BD19-2B52-8AB8-7B9885EB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1902-164A-4A7A-BF4E-F525B43FA2E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8C674-E51C-071F-F632-C8B3D31E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A35AE-815A-317E-9E82-1982C7B9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F8A8-DDDB-4834-9CBC-F215A0914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08B9-9C60-81C2-7DF6-D2249D18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44E5-575E-259E-882C-1B66DD93B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06639-813F-0C4E-85FB-B871CE216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E57F4-64C0-5C7A-FE0C-1338F2B2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1902-164A-4A7A-BF4E-F525B43FA2E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F091C-EAD5-C7D3-9C33-AAA8B654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31B6A-B3D3-023B-9573-6630D597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F8A8-DDDB-4834-9CBC-F215A0914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289F-5B47-BACA-E1DE-E0B4C6FD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C6968-A2E0-7A03-30B2-09162EF87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814FB-AD32-BD59-260E-44047F55E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555F7-E761-FD19-A6B2-407D8761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1902-164A-4A7A-BF4E-F525B43FA2E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A57E8-88F9-4B03-5815-243C69FE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01F0-0399-9AB6-9ED6-3BFCDFEA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F8A8-DDDB-4834-9CBC-F215A0914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3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C37AC-09A7-957B-E4B0-790CA067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26156-B33E-E89F-07D4-EE3D3E4CA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B4F71-718F-7FCA-0126-05FE413E7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671902-164A-4A7A-BF4E-F525B43FA2E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84DE-77FA-2633-3646-8C8A3DB4F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78375-B5DE-AF54-82FA-7030F2CE5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A0F8A8-DDDB-4834-9CBC-F215A0914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4335-1010-AB32-2272-8EE6226CD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Automating Chest X-ray interpretation with AI </a:t>
            </a:r>
            <a:br>
              <a:rPr lang="en-US"/>
            </a:br>
            <a:r>
              <a:rPr lang="en-US" sz="2800" i="1">
                <a:solidFill>
                  <a:schemeClr val="accent1"/>
                </a:solidFill>
              </a:rPr>
              <a:t> Using the MIMIC-CXR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71BF8-BC48-87F6-D8FD-A1CA71D21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143000"/>
          </a:xfrm>
        </p:spPr>
        <p:txBody>
          <a:bodyPr/>
          <a:lstStyle/>
          <a:p>
            <a:r>
              <a:rPr lang="en-US"/>
              <a:t>Team 6:</a:t>
            </a:r>
          </a:p>
          <a:p>
            <a:r>
              <a:rPr lang="en-SG" sz="180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Preston Lim, </a:t>
            </a:r>
            <a:r>
              <a:rPr lang="en-SG" sz="1800" err="1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Tiancheng</a:t>
            </a:r>
            <a:r>
              <a:rPr lang="en-SG" sz="180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 Ma, Sheryl Ng Hui Xian, </a:t>
            </a:r>
            <a:r>
              <a:rPr lang="en-SG" sz="1800" err="1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Idauli</a:t>
            </a:r>
            <a:r>
              <a:rPr lang="en-SG" sz="180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 Tamarin, Zhang Lulu, Zhong </a:t>
            </a:r>
            <a:r>
              <a:rPr lang="en-SG" sz="1800" err="1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Zijie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1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05ABD-D434-1323-41F8-9049D6717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1CD4-52A7-01CB-958F-8199975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accent1"/>
                </a:solidFill>
              </a:rPr>
              <a:t>Contextualizing our findings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049298-8B14-3DE8-FCDB-B63182233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best models did not perform well (F1-score&lt;0.5)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The results are consistent with what we found in literature, e.g. TB classification from CXR yielded a recall score of 0.4-0.6.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More exploration (parameters, probability threshold, augmentation) is needed for clinical use</a:t>
            </a:r>
          </a:p>
          <a:p>
            <a:r>
              <a:rPr lang="en-US"/>
              <a:t>Transformer model performed the best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Focal loss and attention pooling</a:t>
            </a:r>
          </a:p>
          <a:p>
            <a:r>
              <a:rPr lang="en-US"/>
              <a:t>Random forest also performed well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Robust to class imbalance and noisy data</a:t>
            </a:r>
          </a:p>
          <a:p>
            <a:r>
              <a:rPr lang="en-US"/>
              <a:t>Models appear to suited for some clinical conditions </a:t>
            </a:r>
          </a:p>
        </p:txBody>
      </p:sp>
    </p:spTree>
    <p:extLst>
      <p:ext uri="{BB962C8B-B14F-4D97-AF65-F5344CB8AC3E}">
        <p14:creationId xmlns:p14="http://schemas.microsoft.com/office/powerpoint/2010/main" val="339950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76BE-3CBC-0331-75F4-335EABE9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Would creating domain-specific models improve performance?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96E1CD-AC4B-E531-BE6E-0E79D35CA56E}"/>
              </a:ext>
            </a:extLst>
          </p:cNvPr>
          <p:cNvSpPr txBox="1">
            <a:spLocks/>
          </p:cNvSpPr>
          <p:nvPr/>
        </p:nvSpPr>
        <p:spPr>
          <a:xfrm>
            <a:off x="1086474" y="2053212"/>
            <a:ext cx="10394092" cy="39752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b="1"/>
              <a:t>5 domain-specific models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AE071B-950F-5598-1E9D-06C3557C7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64192"/>
              </p:ext>
            </p:extLst>
          </p:nvPr>
        </p:nvGraphicFramePr>
        <p:xfrm>
          <a:off x="1509203" y="2759476"/>
          <a:ext cx="9539307" cy="2663442"/>
        </p:xfrm>
        <a:graphic>
          <a:graphicData uri="http://schemas.openxmlformats.org/drawingml/2006/table">
            <a:tbl>
              <a:tblPr firstRow="1" firstCol="1" bandRow="1"/>
              <a:tblGrid>
                <a:gridCol w="2994258">
                  <a:extLst>
                    <a:ext uri="{9D8B030D-6E8A-4147-A177-3AD203B41FA5}">
                      <a16:colId xmlns:a16="http://schemas.microsoft.com/office/drawing/2014/main" val="1934446931"/>
                    </a:ext>
                  </a:extLst>
                </a:gridCol>
                <a:gridCol w="6545049">
                  <a:extLst>
                    <a:ext uri="{9D8B030D-6E8A-4147-A177-3AD203B41FA5}">
                      <a16:colId xmlns:a16="http://schemas.microsoft.com/office/drawing/2014/main" val="423372693"/>
                    </a:ext>
                  </a:extLst>
                </a:gridCol>
              </a:tblGrid>
              <a:tr h="3362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2000" b="1" kern="100">
                          <a:solidFill>
                            <a:srgbClr val="FFFFFF"/>
                          </a:solidFill>
                          <a:effectLst/>
                          <a:latin typeface="Aptos Narrow"/>
                          <a:ea typeface="DengXian"/>
                          <a:cs typeface="Times New Roman"/>
                        </a:rPr>
                        <a:t>Domain</a:t>
                      </a:r>
                      <a:endParaRPr lang="en-US" sz="2000" kern="100">
                        <a:effectLst/>
                        <a:latin typeface="Aptos Narrow"/>
                        <a:ea typeface="DengXi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2000" b="1" kern="100">
                          <a:solidFill>
                            <a:srgbClr val="FFFFFF"/>
                          </a:solidFill>
                          <a:effectLst/>
                          <a:latin typeface="Aptos Narrow"/>
                          <a:ea typeface="DengXian"/>
                          <a:cs typeface="Times New Roman"/>
                        </a:rPr>
                        <a:t>Clinical Findings</a:t>
                      </a:r>
                      <a:endParaRPr lang="en-US" sz="2000" kern="100">
                        <a:effectLst/>
                        <a:latin typeface="Aptos Narrow"/>
                        <a:ea typeface="DengXi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92074"/>
                  </a:ext>
                </a:extLst>
              </a:tr>
              <a:tr h="6860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2000" b="1" kern="100">
                          <a:solidFill>
                            <a:srgbClr val="000000"/>
                          </a:solidFill>
                          <a:effectLst/>
                          <a:latin typeface="Aptos Narrow"/>
                          <a:ea typeface="DengXian"/>
                          <a:cs typeface="Times New Roman"/>
                        </a:rPr>
                        <a:t>Lung Diseases</a:t>
                      </a:r>
                      <a:endParaRPr lang="en-US" sz="2000" kern="100">
                        <a:effectLst/>
                        <a:latin typeface="Aptos Narrow"/>
                        <a:ea typeface="DengXi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2000" kern="100">
                          <a:effectLst/>
                          <a:latin typeface="Aptos Narrow"/>
                          <a:ea typeface="DengXian"/>
                          <a:cs typeface="Times New Roman"/>
                        </a:rPr>
                        <a:t>Atelectasis, Consolidation, Edema, Lung Opacity, Pneumonia, Lung Lesion</a:t>
                      </a:r>
                      <a:endParaRPr lang="en-US" sz="2000" kern="100">
                        <a:effectLst/>
                        <a:latin typeface="Aptos Narrow"/>
                        <a:ea typeface="DengXi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457778"/>
                  </a:ext>
                </a:extLst>
              </a:tr>
              <a:tr h="4842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2000" b="1" kern="100">
                          <a:solidFill>
                            <a:srgbClr val="000000"/>
                          </a:solidFill>
                          <a:effectLst/>
                          <a:latin typeface="Aptos Narrow"/>
                          <a:ea typeface="DengXian"/>
                          <a:cs typeface="Times New Roman"/>
                        </a:rPr>
                        <a:t>Pleural-Related</a:t>
                      </a:r>
                      <a:endParaRPr lang="en-US" sz="2000" kern="100">
                        <a:effectLst/>
                        <a:latin typeface="Aptos Narrow"/>
                        <a:ea typeface="DengXi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2000" kern="100">
                          <a:effectLst/>
                          <a:latin typeface="Aptos Narrow"/>
                          <a:ea typeface="DengXian"/>
                          <a:cs typeface="Times New Roman"/>
                        </a:rPr>
                        <a:t>Pleural Effusion, Pleural Other, Pneumothorax</a:t>
                      </a:r>
                      <a:endParaRPr lang="en-US" sz="2000" kern="100">
                        <a:effectLst/>
                        <a:latin typeface="Aptos Narrow"/>
                        <a:ea typeface="DengXi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832637"/>
                  </a:ext>
                </a:extLst>
              </a:tr>
              <a:tr h="4842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2000" b="1" kern="100">
                          <a:solidFill>
                            <a:srgbClr val="000000"/>
                          </a:solidFill>
                          <a:effectLst/>
                          <a:latin typeface="Aptos Narrow"/>
                          <a:ea typeface="DengXian"/>
                          <a:cs typeface="Times New Roman"/>
                        </a:rPr>
                        <a:t>Cardiac and Mediastinal</a:t>
                      </a:r>
                      <a:endParaRPr lang="en-US" sz="2000" kern="100">
                        <a:effectLst/>
                        <a:latin typeface="Aptos Narrow"/>
                        <a:ea typeface="DengXi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2000" kern="100">
                          <a:effectLst/>
                          <a:latin typeface="Aptos Narrow"/>
                          <a:ea typeface="DengXian"/>
                          <a:cs typeface="Times New Roman"/>
                        </a:rPr>
                        <a:t>Cardiomegaly, Enlarged </a:t>
                      </a:r>
                      <a:r>
                        <a:rPr lang="en-SG" sz="2000" kern="100" err="1">
                          <a:effectLst/>
                          <a:latin typeface="Aptos Narrow"/>
                          <a:ea typeface="DengXian"/>
                          <a:cs typeface="Times New Roman"/>
                        </a:rPr>
                        <a:t>Cardiomediastinum</a:t>
                      </a:r>
                      <a:endParaRPr lang="en-US" sz="2000" kern="100">
                        <a:effectLst/>
                        <a:latin typeface="Aptos Narrow"/>
                        <a:ea typeface="DengXi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155123"/>
                  </a:ext>
                </a:extLst>
              </a:tr>
              <a:tr h="3362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2000" b="1" kern="100">
                          <a:solidFill>
                            <a:srgbClr val="000000"/>
                          </a:solidFill>
                          <a:effectLst/>
                          <a:latin typeface="Aptos Narrow"/>
                          <a:ea typeface="DengXian"/>
                          <a:cs typeface="Times New Roman"/>
                        </a:rPr>
                        <a:t>Fracture</a:t>
                      </a:r>
                      <a:endParaRPr lang="en-US" sz="2000" kern="100">
                        <a:effectLst/>
                        <a:latin typeface="Aptos Narrow"/>
                        <a:ea typeface="DengXi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2000" kern="100">
                          <a:effectLst/>
                          <a:latin typeface="Aptos Narrow"/>
                          <a:ea typeface="DengXian"/>
                          <a:cs typeface="Times New Roman"/>
                        </a:rPr>
                        <a:t>Fracture</a:t>
                      </a:r>
                      <a:endParaRPr lang="en-US" sz="2000" kern="100">
                        <a:effectLst/>
                        <a:latin typeface="Aptos Narrow"/>
                        <a:ea typeface="DengXi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340781"/>
                  </a:ext>
                </a:extLst>
              </a:tr>
              <a:tr h="3362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2000" b="1" kern="100">
                          <a:solidFill>
                            <a:srgbClr val="000000"/>
                          </a:solidFill>
                          <a:effectLst/>
                          <a:latin typeface="Aptos Narrow"/>
                          <a:ea typeface="DengXian"/>
                          <a:cs typeface="Times New Roman"/>
                        </a:rPr>
                        <a:t>Support Devices</a:t>
                      </a:r>
                      <a:endParaRPr lang="en-US" sz="2000" kern="100">
                        <a:effectLst/>
                        <a:latin typeface="Aptos Narrow"/>
                        <a:ea typeface="DengXi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G" sz="2000" kern="100">
                          <a:effectLst/>
                          <a:latin typeface="Aptos Narrow"/>
                          <a:ea typeface="DengXian"/>
                          <a:cs typeface="Times New Roman"/>
                        </a:rPr>
                        <a:t>Support Devices</a:t>
                      </a:r>
                      <a:endParaRPr lang="en-US" sz="2000" kern="100">
                        <a:effectLst/>
                        <a:latin typeface="Aptos Narrow"/>
                        <a:ea typeface="DengXi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119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85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16F16-40F0-1574-611E-D80DF215E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181-9BA5-A6A4-BCC9-AF0EB7B1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accent1"/>
                </a:solidFill>
              </a:rPr>
              <a:t>Best Performing Domain-Specific Models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702039-55FE-5435-45D2-FD16BA4E2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60703"/>
              </p:ext>
            </p:extLst>
          </p:nvPr>
        </p:nvGraphicFramePr>
        <p:xfrm>
          <a:off x="1176617" y="1692088"/>
          <a:ext cx="9820066" cy="419847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9303">
                  <a:extLst>
                    <a:ext uri="{9D8B030D-6E8A-4147-A177-3AD203B41FA5}">
                      <a16:colId xmlns:a16="http://schemas.microsoft.com/office/drawing/2014/main" val="362795108"/>
                    </a:ext>
                  </a:extLst>
                </a:gridCol>
                <a:gridCol w="2901757">
                  <a:extLst>
                    <a:ext uri="{9D8B030D-6E8A-4147-A177-3AD203B41FA5}">
                      <a16:colId xmlns:a16="http://schemas.microsoft.com/office/drawing/2014/main" val="365248196"/>
                    </a:ext>
                  </a:extLst>
                </a:gridCol>
                <a:gridCol w="1409892">
                  <a:extLst>
                    <a:ext uri="{9D8B030D-6E8A-4147-A177-3AD203B41FA5}">
                      <a16:colId xmlns:a16="http://schemas.microsoft.com/office/drawing/2014/main" val="303834154"/>
                    </a:ext>
                  </a:extLst>
                </a:gridCol>
                <a:gridCol w="1082010">
                  <a:extLst>
                    <a:ext uri="{9D8B030D-6E8A-4147-A177-3AD203B41FA5}">
                      <a16:colId xmlns:a16="http://schemas.microsoft.com/office/drawing/2014/main" val="2966877203"/>
                    </a:ext>
                  </a:extLst>
                </a:gridCol>
                <a:gridCol w="1377104">
                  <a:extLst>
                    <a:ext uri="{9D8B030D-6E8A-4147-A177-3AD203B41FA5}">
                      <a16:colId xmlns:a16="http://schemas.microsoft.com/office/drawing/2014/main" val="443197686"/>
                    </a:ext>
                  </a:extLst>
                </a:gridCol>
              </a:tblGrid>
              <a:tr h="46649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Domain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Model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Precision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Recall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F1-score </a:t>
                      </a: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444713"/>
                  </a:ext>
                </a:extLst>
              </a:tr>
              <a:tr h="46649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1" i="0">
                          <a:effectLst/>
                          <a:latin typeface="Aptos"/>
                        </a:rPr>
                        <a:t>Lung Disease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0" i="0">
                          <a:effectLst/>
                          <a:latin typeface="Aptos"/>
                        </a:rPr>
                        <a:t>Random forest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0.29 </a:t>
                      </a:r>
                      <a:endParaRPr lang="en-SG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0.49 </a:t>
                      </a:r>
                      <a:endParaRPr lang="en-SG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0.36 </a:t>
                      </a:r>
                      <a:endParaRPr lang="en-SG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49373"/>
                  </a:ext>
                </a:extLst>
              </a:tr>
              <a:tr h="46649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1" i="0">
                          <a:effectLst/>
                          <a:latin typeface="Aptos"/>
                        </a:rPr>
                        <a:t>Pleural-Related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0" i="0">
                          <a:effectLst/>
                          <a:latin typeface="Aptos"/>
                        </a:rPr>
                        <a:t>L1 regularization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0.66 </a:t>
                      </a:r>
                      <a:endParaRPr lang="en-SG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0.40 </a:t>
                      </a:r>
                      <a:endParaRPr lang="en-SG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C00000"/>
                          </a:solidFill>
                          <a:effectLst/>
                          <a:latin typeface="Aptos"/>
                        </a:rPr>
                        <a:t>0.50 </a:t>
                      </a: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55996"/>
                  </a:ext>
                </a:extLst>
              </a:tr>
              <a:tr h="46649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endParaRPr lang="en-SG" sz="2000" b="1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0" i="0">
                          <a:effectLst/>
                          <a:latin typeface="Aptos"/>
                        </a:rPr>
                        <a:t>L2 regularization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effectLst/>
                          <a:latin typeface="Aptos"/>
                        </a:rPr>
                        <a:t>0.66 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effectLst/>
                          <a:latin typeface="Aptos"/>
                        </a:rPr>
                        <a:t>0.41 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C00000"/>
                          </a:solidFill>
                          <a:effectLst/>
                          <a:latin typeface="Aptos"/>
                        </a:rPr>
                        <a:t>0.50 </a:t>
                      </a: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561608"/>
                  </a:ext>
                </a:extLst>
              </a:tr>
              <a:tr h="46649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endParaRPr lang="en-SG" sz="2000" b="1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0" i="0">
                          <a:effectLst/>
                          <a:latin typeface="Aptos"/>
                        </a:rPr>
                        <a:t>Elastic net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0.66 </a:t>
                      </a:r>
                      <a:endParaRPr lang="en-SG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0.41 </a:t>
                      </a:r>
                      <a:endParaRPr lang="en-SG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C00000"/>
                          </a:solidFill>
                          <a:effectLst/>
                          <a:latin typeface="Aptos"/>
                        </a:rPr>
                        <a:t>0.50 </a:t>
                      </a: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544210"/>
                  </a:ext>
                </a:extLst>
              </a:tr>
              <a:tr h="46649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endParaRPr lang="en-SG" sz="2000" b="1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0" i="0">
                          <a:effectLst/>
                          <a:latin typeface="Aptos"/>
                        </a:rPr>
                        <a:t>Support vector machine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0.67 </a:t>
                      </a:r>
                      <a:endParaRPr lang="en-SG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0.40 </a:t>
                      </a:r>
                      <a:endParaRPr lang="en-SG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C00000"/>
                          </a:solidFill>
                          <a:effectLst/>
                          <a:latin typeface="Aptos"/>
                        </a:rPr>
                        <a:t>0.50 </a:t>
                      </a: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458220"/>
                  </a:ext>
                </a:extLst>
              </a:tr>
              <a:tr h="46649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1" i="0">
                          <a:effectLst/>
                          <a:latin typeface="Aptos"/>
                        </a:rPr>
                        <a:t>Cardiac and Mediastinal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0" i="0">
                          <a:effectLst/>
                          <a:latin typeface="Aptos"/>
                        </a:rPr>
                        <a:t>Random forest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0.32 </a:t>
                      </a:r>
                      <a:endParaRPr lang="en-SG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0.47 </a:t>
                      </a:r>
                      <a:endParaRPr lang="en-SG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0.38 </a:t>
                      </a:r>
                      <a:endParaRPr lang="en-SG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894055"/>
                  </a:ext>
                </a:extLst>
              </a:tr>
              <a:tr h="46649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1" i="0">
                          <a:effectLst/>
                          <a:latin typeface="Aptos"/>
                        </a:rPr>
                        <a:t>Fracture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0" i="0">
                          <a:effectLst/>
                          <a:latin typeface="Aptos"/>
                        </a:rPr>
                        <a:t>Random forest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0.09 </a:t>
                      </a:r>
                      <a:endParaRPr lang="en-SG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0.16 </a:t>
                      </a:r>
                      <a:endParaRPr lang="en-SG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0.12 </a:t>
                      </a:r>
                      <a:endParaRPr lang="en-SG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461875"/>
                  </a:ext>
                </a:extLst>
              </a:tr>
              <a:tr h="46649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1" i="0">
                          <a:effectLst/>
                          <a:latin typeface="Aptos"/>
                        </a:rPr>
                        <a:t>Support Devices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0" i="0">
                          <a:effectLst/>
                          <a:latin typeface="Aptos"/>
                        </a:rPr>
                        <a:t>Random forest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0.36 </a:t>
                      </a:r>
                      <a:endParaRPr lang="en-SG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0.37 </a:t>
                      </a:r>
                      <a:endParaRPr lang="en-SG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0.37 </a:t>
                      </a:r>
                      <a:endParaRPr lang="en-SG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094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11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BAD2D-23FF-AACE-0F14-E9274C97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45AC-E514-C55A-964B-A99665CD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766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Instead: What if we could lighten the workload of current radiologists with AI?</a:t>
            </a:r>
          </a:p>
        </p:txBody>
      </p:sp>
    </p:spTree>
    <p:extLst>
      <p:ext uri="{BB962C8B-B14F-4D97-AF65-F5344CB8AC3E}">
        <p14:creationId xmlns:p14="http://schemas.microsoft.com/office/powerpoint/2010/main" val="53388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F39ACB-23D4-0CD6-1AAB-1236C7913FC7}"/>
              </a:ext>
            </a:extLst>
          </p:cNvPr>
          <p:cNvSpPr>
            <a:spLocks noGrp="1"/>
          </p:cNvSpPr>
          <p:nvPr/>
        </p:nvSpPr>
        <p:spPr>
          <a:xfrm>
            <a:off x="838200" y="5044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Task 2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B8BF89-0467-03EF-EC61-1BC2E641BCF9}"/>
              </a:ext>
            </a:extLst>
          </p:cNvPr>
          <p:cNvSpPr txBox="1">
            <a:spLocks/>
          </p:cNvSpPr>
          <p:nvPr/>
        </p:nvSpPr>
        <p:spPr>
          <a:xfrm>
            <a:off x="838200" y="1964946"/>
            <a:ext cx="5977642" cy="43886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b="1"/>
              <a:t>Objective</a:t>
            </a:r>
            <a:r>
              <a:rPr lang="en-US" sz="2600"/>
              <a:t>:</a:t>
            </a:r>
            <a:endParaRPr lang="zh-CN" altLang="en-US">
              <a:ea typeface="等线" panose="02010600030101010101" pitchFamily="2" charset="-122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2200">
                <a:ea typeface="+mn-lt"/>
                <a:cs typeface="+mn-lt"/>
              </a:rPr>
              <a:t>Develop a natural language processing model for multi-label classification of radiology reports from the MIMIC-CXR dataset, assigning each report up to 13 labels</a:t>
            </a:r>
            <a:endParaRPr lang="zh-CN" altLang="en-US">
              <a:ea typeface="等线" panose="02010600030101010101" pitchFamily="2" charset="-122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/>
              <a:t>Data:</a:t>
            </a:r>
          </a:p>
          <a:p>
            <a:r>
              <a:rPr lang="en-US" sz="2200">
                <a:ea typeface="+mn-lt"/>
                <a:cs typeface="+mn-lt"/>
              </a:rPr>
              <a:t>MIMIC-CXR dataset with chest X-ray report and corresponding labels</a:t>
            </a:r>
          </a:p>
          <a:p>
            <a:pPr>
              <a:buNone/>
            </a:pPr>
            <a:br>
              <a:rPr lang="en-US" sz="2200"/>
            </a:br>
            <a:endParaRPr lang="en-US" sz="2200"/>
          </a:p>
          <a:p>
            <a:pPr lvl="1">
              <a:lnSpc>
                <a:spcPct val="100000"/>
              </a:lnSpc>
            </a:pPr>
            <a:endParaRPr lang="en-US" sz="2200"/>
          </a:p>
          <a:p>
            <a:pPr lvl="1">
              <a:lnSpc>
                <a:spcPct val="100000"/>
              </a:lnSpc>
            </a:pPr>
            <a:endParaRPr lang="en-US" sz="2200"/>
          </a:p>
          <a:p>
            <a:pPr marL="457200" lvl="1" indent="0">
              <a:buNone/>
            </a:pPr>
            <a:endParaRPr lang="en-US" sz="2000"/>
          </a:p>
        </p:txBody>
      </p:sp>
      <p:pic>
        <p:nvPicPr>
          <p:cNvPr id="1036" name="Picture 12" descr="文本&#10;&#10;AI 生成的内容可能不正确。">
            <a:extLst>
              <a:ext uri="{FF2B5EF4-FFF2-40B4-BE49-F238E27FC236}">
                <a16:creationId xmlns:a16="http://schemas.microsoft.com/office/drawing/2014/main" id="{973DA084-D9CB-B83A-B2EB-3A1A2A4DC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456" y="504446"/>
            <a:ext cx="4570543" cy="30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A48629E1-3FD8-0125-5D56-F903533A4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257" y="3669766"/>
            <a:ext cx="2284543" cy="239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83EB530-930E-BA30-FEC0-F336DCB40E98}"/>
              </a:ext>
            </a:extLst>
          </p:cNvPr>
          <p:cNvSpPr txBox="1"/>
          <p:nvPr/>
        </p:nvSpPr>
        <p:spPr>
          <a:xfrm>
            <a:off x="7160697" y="5259408"/>
            <a:ext cx="17911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>
                <a:ea typeface="+mn-lt"/>
                <a:cs typeface="+mn-lt"/>
              </a:rPr>
              <a:t>Multi-label Classification</a:t>
            </a:r>
            <a:endParaRPr 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1A279A-2127-A974-FC8D-DD04F0DBA33C}"/>
              </a:ext>
            </a:extLst>
          </p:cNvPr>
          <p:cNvSpPr txBox="1"/>
          <p:nvPr/>
        </p:nvSpPr>
        <p:spPr>
          <a:xfrm>
            <a:off x="7160696" y="3430608"/>
            <a:ext cx="12673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>
                <a:ea typeface="+mn-lt"/>
                <a:cs typeface="+mn-lt"/>
              </a:rPr>
              <a:t>Tex</a:t>
            </a:r>
            <a:r>
              <a:rPr lang="zh-CN">
                <a:ea typeface="+mn-lt"/>
                <a:cs typeface="+mn-lt"/>
              </a:rPr>
              <a:t>t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D</a:t>
            </a:r>
            <a:r>
              <a:rPr lang="zh-CN">
                <a:ea typeface="+mn-lt"/>
                <a:cs typeface="+mn-lt"/>
              </a:rPr>
              <a:t>at</a:t>
            </a:r>
            <a:r>
              <a:rPr lang="en-US" altLang="zh-CN">
                <a:ea typeface="+mn-lt"/>
                <a:cs typeface="+mn-lt"/>
              </a:rPr>
              <a:t>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8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F3EF9-37A8-E0F4-2F7F-BC6CE51F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A199-A1A8-1AA6-E8E9-840B9EA6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1"/>
                </a:solidFill>
                <a:ea typeface="+mj-lt"/>
                <a:cs typeface="+mj-lt"/>
              </a:rPr>
              <a:t>The Illusion of LLM</a:t>
            </a:r>
            <a:endParaRPr lang="zh-CN">
              <a:solidFill>
                <a:schemeClr val="accent1"/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E47068F-A24F-AE76-4ED7-C3F656282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1801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017C04-7289-8901-0982-D5BF4F529C9F}"/>
              </a:ext>
            </a:extLst>
          </p:cNvPr>
          <p:cNvSpPr txBox="1"/>
          <p:nvPr/>
        </p:nvSpPr>
        <p:spPr>
          <a:xfrm>
            <a:off x="4010024" y="1766967"/>
            <a:ext cx="408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Fig. Pipeline of LLM Classification </a:t>
            </a:r>
            <a:endParaRPr lang="en-US" b="1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3F272D-ADD3-F2D8-38E5-F57640B466CF}"/>
              </a:ext>
            </a:extLst>
          </p:cNvPr>
          <p:cNvGrpSpPr/>
          <p:nvPr/>
        </p:nvGrpSpPr>
        <p:grpSpPr>
          <a:xfrm>
            <a:off x="982980" y="2532144"/>
            <a:ext cx="10680854" cy="2519201"/>
            <a:chOff x="960120" y="2247425"/>
            <a:chExt cx="10680854" cy="25192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166920-7B11-C292-8072-A72DA67F494F}"/>
                </a:ext>
              </a:extLst>
            </p:cNvPr>
            <p:cNvSpPr/>
            <p:nvPr/>
          </p:nvSpPr>
          <p:spPr>
            <a:xfrm>
              <a:off x="960120" y="2514916"/>
              <a:ext cx="1005840" cy="1698944"/>
            </a:xfrm>
            <a:custGeom>
              <a:avLst/>
              <a:gdLst>
                <a:gd name="connsiteX0" fmla="*/ 0 w 1005840"/>
                <a:gd name="connsiteY0" fmla="*/ 0 h 1698944"/>
                <a:gd name="connsiteX1" fmla="*/ 492862 w 1005840"/>
                <a:gd name="connsiteY1" fmla="*/ 0 h 1698944"/>
                <a:gd name="connsiteX2" fmla="*/ 1005840 w 1005840"/>
                <a:gd name="connsiteY2" fmla="*/ 0 h 1698944"/>
                <a:gd name="connsiteX3" fmla="*/ 1005840 w 1005840"/>
                <a:gd name="connsiteY3" fmla="*/ 566315 h 1698944"/>
                <a:gd name="connsiteX4" fmla="*/ 1005840 w 1005840"/>
                <a:gd name="connsiteY4" fmla="*/ 1132629 h 1698944"/>
                <a:gd name="connsiteX5" fmla="*/ 1005840 w 1005840"/>
                <a:gd name="connsiteY5" fmla="*/ 1698944 h 1698944"/>
                <a:gd name="connsiteX6" fmla="*/ 502920 w 1005840"/>
                <a:gd name="connsiteY6" fmla="*/ 1698944 h 1698944"/>
                <a:gd name="connsiteX7" fmla="*/ 0 w 1005840"/>
                <a:gd name="connsiteY7" fmla="*/ 1698944 h 1698944"/>
                <a:gd name="connsiteX8" fmla="*/ 0 w 1005840"/>
                <a:gd name="connsiteY8" fmla="*/ 1166608 h 1698944"/>
                <a:gd name="connsiteX9" fmla="*/ 0 w 1005840"/>
                <a:gd name="connsiteY9" fmla="*/ 617283 h 1698944"/>
                <a:gd name="connsiteX10" fmla="*/ 0 w 1005840"/>
                <a:gd name="connsiteY10" fmla="*/ 0 h 169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5840" h="1698944" fill="none" extrusionOk="0">
                  <a:moveTo>
                    <a:pt x="0" y="0"/>
                  </a:moveTo>
                  <a:cubicBezTo>
                    <a:pt x="204442" y="-44781"/>
                    <a:pt x="352987" y="50790"/>
                    <a:pt x="492862" y="0"/>
                  </a:cubicBezTo>
                  <a:cubicBezTo>
                    <a:pt x="632737" y="-50790"/>
                    <a:pt x="815150" y="52110"/>
                    <a:pt x="1005840" y="0"/>
                  </a:cubicBezTo>
                  <a:cubicBezTo>
                    <a:pt x="1018293" y="213938"/>
                    <a:pt x="978006" y="310316"/>
                    <a:pt x="1005840" y="566315"/>
                  </a:cubicBezTo>
                  <a:cubicBezTo>
                    <a:pt x="1033674" y="822314"/>
                    <a:pt x="945466" y="945006"/>
                    <a:pt x="1005840" y="1132629"/>
                  </a:cubicBezTo>
                  <a:cubicBezTo>
                    <a:pt x="1066214" y="1320252"/>
                    <a:pt x="963008" y="1467161"/>
                    <a:pt x="1005840" y="1698944"/>
                  </a:cubicBezTo>
                  <a:cubicBezTo>
                    <a:pt x="828920" y="1722110"/>
                    <a:pt x="670225" y="1640163"/>
                    <a:pt x="502920" y="1698944"/>
                  </a:cubicBezTo>
                  <a:cubicBezTo>
                    <a:pt x="335615" y="1757725"/>
                    <a:pt x="206670" y="1655757"/>
                    <a:pt x="0" y="1698944"/>
                  </a:cubicBezTo>
                  <a:cubicBezTo>
                    <a:pt x="-63166" y="1585384"/>
                    <a:pt x="9660" y="1298898"/>
                    <a:pt x="0" y="1166608"/>
                  </a:cubicBezTo>
                  <a:cubicBezTo>
                    <a:pt x="-9660" y="1034318"/>
                    <a:pt x="24670" y="781906"/>
                    <a:pt x="0" y="617283"/>
                  </a:cubicBezTo>
                  <a:cubicBezTo>
                    <a:pt x="-24670" y="452660"/>
                    <a:pt x="45665" y="134951"/>
                    <a:pt x="0" y="0"/>
                  </a:cubicBezTo>
                  <a:close/>
                </a:path>
                <a:path w="1005840" h="1698944" stroke="0" extrusionOk="0">
                  <a:moveTo>
                    <a:pt x="0" y="0"/>
                  </a:moveTo>
                  <a:cubicBezTo>
                    <a:pt x="207913" y="-12530"/>
                    <a:pt x="269121" y="36654"/>
                    <a:pt x="492862" y="0"/>
                  </a:cubicBezTo>
                  <a:cubicBezTo>
                    <a:pt x="716603" y="-36654"/>
                    <a:pt x="763268" y="3641"/>
                    <a:pt x="1005840" y="0"/>
                  </a:cubicBezTo>
                  <a:cubicBezTo>
                    <a:pt x="1068165" y="257348"/>
                    <a:pt x="985969" y="356475"/>
                    <a:pt x="1005840" y="600294"/>
                  </a:cubicBezTo>
                  <a:cubicBezTo>
                    <a:pt x="1025711" y="844113"/>
                    <a:pt x="964293" y="1009660"/>
                    <a:pt x="1005840" y="1166608"/>
                  </a:cubicBezTo>
                  <a:cubicBezTo>
                    <a:pt x="1047387" y="1323556"/>
                    <a:pt x="954977" y="1540684"/>
                    <a:pt x="1005840" y="1698944"/>
                  </a:cubicBezTo>
                  <a:cubicBezTo>
                    <a:pt x="870005" y="1708874"/>
                    <a:pt x="683294" y="1645707"/>
                    <a:pt x="523037" y="1698944"/>
                  </a:cubicBezTo>
                  <a:cubicBezTo>
                    <a:pt x="362780" y="1752181"/>
                    <a:pt x="171455" y="1653635"/>
                    <a:pt x="0" y="1698944"/>
                  </a:cubicBezTo>
                  <a:cubicBezTo>
                    <a:pt x="-57511" y="1448405"/>
                    <a:pt x="70242" y="1392072"/>
                    <a:pt x="0" y="1098650"/>
                  </a:cubicBezTo>
                  <a:cubicBezTo>
                    <a:pt x="-70242" y="805228"/>
                    <a:pt x="56146" y="678503"/>
                    <a:pt x="0" y="498357"/>
                  </a:cubicBezTo>
                  <a:cubicBezTo>
                    <a:pt x="-56146" y="318211"/>
                    <a:pt x="39187" y="13365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omic Sans MS" panose="030F0702030302020204" pitchFamily="66" charset="0"/>
                  <a:ea typeface="Calibri" panose="020F0502020204030204" pitchFamily="34" charset="0"/>
                  <a:cs typeface="Calibri" panose="020F0502020204030204" pitchFamily="34" charset="0"/>
                </a:rPr>
                <a:t>CXR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omic Sans MS" panose="030F0702030302020204" pitchFamily="66" charset="0"/>
                  <a:ea typeface="Calibri" panose="020F0502020204030204" pitchFamily="34" charset="0"/>
                  <a:cs typeface="Calibri" panose="020F0502020204030204" pitchFamily="34" charset="0"/>
                </a:rPr>
                <a:t>Text</a:t>
              </a:r>
            </a:p>
            <a:p>
              <a:pPr algn="ctr">
                <a:lnSpc>
                  <a:spcPct val="150000"/>
                </a:lnSpc>
              </a:pPr>
              <a:r>
                <a:rPr lang="en-US" b="1">
                  <a:solidFill>
                    <a:schemeClr val="tx1"/>
                  </a:solidFill>
                  <a:latin typeface="Comic Sans MS" panose="030F0702030302020204" pitchFamily="66" charset="0"/>
                  <a:ea typeface="Calibri" panose="020F0502020204030204" pitchFamily="34" charset="0"/>
                  <a:cs typeface="Calibri" panose="020F0502020204030204" pitchFamily="34" charset="0"/>
                </a:rPr>
                <a:t>Report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13C3563-3430-E686-86DC-812246B8B077}"/>
                </a:ext>
              </a:extLst>
            </p:cNvPr>
            <p:cNvGrpSpPr/>
            <p:nvPr/>
          </p:nvGrpSpPr>
          <p:grpSpPr>
            <a:xfrm>
              <a:off x="2125666" y="2545396"/>
              <a:ext cx="1437958" cy="330637"/>
              <a:chOff x="2064706" y="2690176"/>
              <a:chExt cx="1437958" cy="33063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30D9E7C-F607-3EEF-9330-94D3B5D1A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4706" y="3020813"/>
                <a:ext cx="14379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488282-46DB-8E0C-DB8A-651A72EBDEF9}"/>
                  </a:ext>
                </a:extLst>
              </p:cNvPr>
              <p:cNvSpPr txBox="1"/>
              <p:nvPr/>
            </p:nvSpPr>
            <p:spPr>
              <a:xfrm>
                <a:off x="2202180" y="2690176"/>
                <a:ext cx="12426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latin typeface="Comic Sans MS" panose="030F0702030302020204" pitchFamily="66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No-</a:t>
                </a:r>
                <a:r>
                  <a:rPr lang="en-US" altLang="zh-CN" sz="1400">
                    <a:latin typeface="Comic Sans MS" panose="030F0702030302020204" pitchFamily="66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Finding ?</a:t>
                </a:r>
                <a:endParaRPr lang="en-US" sz="1400">
                  <a:latin typeface="Comic Sans MS" panose="030F0702030302020204" pitchFamily="66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98DFBF1-8EED-1BB0-4788-7AAA2656A67D}"/>
                </a:ext>
              </a:extLst>
            </p:cNvPr>
            <p:cNvGrpSpPr/>
            <p:nvPr/>
          </p:nvGrpSpPr>
          <p:grpSpPr>
            <a:xfrm>
              <a:off x="2125666" y="3007161"/>
              <a:ext cx="1437958" cy="330637"/>
              <a:chOff x="2064706" y="2690176"/>
              <a:chExt cx="1437958" cy="330637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60AA127-BB6B-9DD1-53F6-DB2A565D1B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4706" y="3020813"/>
                <a:ext cx="14379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C13B94-2526-671A-199E-279E4199CFB2}"/>
                  </a:ext>
                </a:extLst>
              </p:cNvPr>
              <p:cNvSpPr txBox="1"/>
              <p:nvPr/>
            </p:nvSpPr>
            <p:spPr>
              <a:xfrm>
                <a:off x="2202180" y="2690176"/>
                <a:ext cx="12426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latin typeface="Comic Sans MS" panose="030F0702030302020204" pitchFamily="66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No-</a:t>
                </a:r>
                <a:r>
                  <a:rPr lang="en-US" altLang="zh-CN" sz="1400">
                    <a:latin typeface="Comic Sans MS" panose="030F0702030302020204" pitchFamily="66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Finding ?</a:t>
                </a:r>
                <a:endParaRPr lang="en-US" sz="1400">
                  <a:latin typeface="Comic Sans MS" panose="030F0702030302020204" pitchFamily="66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04E280E-DFC0-0955-14FB-A90A42E261C1}"/>
                </a:ext>
              </a:extLst>
            </p:cNvPr>
            <p:cNvGrpSpPr/>
            <p:nvPr/>
          </p:nvGrpSpPr>
          <p:grpSpPr>
            <a:xfrm>
              <a:off x="2125666" y="3468926"/>
              <a:ext cx="1437958" cy="330637"/>
              <a:chOff x="2064706" y="2690176"/>
              <a:chExt cx="1437958" cy="330637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A1072AD-0099-CDB4-60E9-C104A4FAB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4706" y="3020813"/>
                <a:ext cx="14379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EC38CB-107C-A245-0B25-DB82B55DAE25}"/>
                  </a:ext>
                </a:extLst>
              </p:cNvPr>
              <p:cNvSpPr txBox="1"/>
              <p:nvPr/>
            </p:nvSpPr>
            <p:spPr>
              <a:xfrm>
                <a:off x="2202180" y="2690176"/>
                <a:ext cx="12426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latin typeface="Comic Sans MS" panose="030F0702030302020204" pitchFamily="66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No-</a:t>
                </a:r>
                <a:r>
                  <a:rPr lang="en-US" altLang="zh-CN" sz="1400">
                    <a:latin typeface="Comic Sans MS" panose="030F0702030302020204" pitchFamily="66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Finding ?</a:t>
                </a:r>
                <a:endParaRPr lang="en-US" sz="1400">
                  <a:latin typeface="Comic Sans MS" panose="030F0702030302020204" pitchFamily="66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44F47A-A565-1C27-1714-D7E7DFDC6966}"/>
                </a:ext>
              </a:extLst>
            </p:cNvPr>
            <p:cNvCxnSpPr/>
            <p:nvPr/>
          </p:nvCxnSpPr>
          <p:spPr>
            <a:xfrm>
              <a:off x="2331720" y="4091940"/>
              <a:ext cx="904240" cy="0"/>
            </a:xfrm>
            <a:prstGeom prst="line">
              <a:avLst/>
            </a:prstGeom>
            <a:ln w="47625" cap="rnd">
              <a:prstDash val="sysDot"/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F1EC7CB-84BA-84B8-864D-96E1767D6AFD}"/>
                </a:ext>
              </a:extLst>
            </p:cNvPr>
            <p:cNvSpPr/>
            <p:nvPr/>
          </p:nvSpPr>
          <p:spPr>
            <a:xfrm>
              <a:off x="3667574" y="2736754"/>
              <a:ext cx="2494342" cy="1205708"/>
            </a:xfrm>
            <a:custGeom>
              <a:avLst/>
              <a:gdLst>
                <a:gd name="connsiteX0" fmla="*/ 0 w 2494342"/>
                <a:gd name="connsiteY0" fmla="*/ 602854 h 1205708"/>
                <a:gd name="connsiteX1" fmla="*/ 1247171 w 2494342"/>
                <a:gd name="connsiteY1" fmla="*/ 0 h 1205708"/>
                <a:gd name="connsiteX2" fmla="*/ 2494342 w 2494342"/>
                <a:gd name="connsiteY2" fmla="*/ 602854 h 1205708"/>
                <a:gd name="connsiteX3" fmla="*/ 1247171 w 2494342"/>
                <a:gd name="connsiteY3" fmla="*/ 1205708 h 1205708"/>
                <a:gd name="connsiteX4" fmla="*/ 0 w 2494342"/>
                <a:gd name="connsiteY4" fmla="*/ 602854 h 120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4342" h="1205708" fill="none" extrusionOk="0">
                  <a:moveTo>
                    <a:pt x="0" y="602854"/>
                  </a:moveTo>
                  <a:cubicBezTo>
                    <a:pt x="62723" y="277348"/>
                    <a:pt x="595243" y="-75871"/>
                    <a:pt x="1247171" y="0"/>
                  </a:cubicBezTo>
                  <a:cubicBezTo>
                    <a:pt x="1857025" y="-12089"/>
                    <a:pt x="2487353" y="276487"/>
                    <a:pt x="2494342" y="602854"/>
                  </a:cubicBezTo>
                  <a:cubicBezTo>
                    <a:pt x="2484526" y="842189"/>
                    <a:pt x="1886921" y="1273866"/>
                    <a:pt x="1247171" y="1205708"/>
                  </a:cubicBezTo>
                  <a:cubicBezTo>
                    <a:pt x="592057" y="1224564"/>
                    <a:pt x="75347" y="953917"/>
                    <a:pt x="0" y="602854"/>
                  </a:cubicBezTo>
                  <a:close/>
                </a:path>
                <a:path w="2494342" h="1205708" stroke="0" extrusionOk="0">
                  <a:moveTo>
                    <a:pt x="0" y="602854"/>
                  </a:moveTo>
                  <a:cubicBezTo>
                    <a:pt x="-129226" y="190197"/>
                    <a:pt x="485928" y="27191"/>
                    <a:pt x="1247171" y="0"/>
                  </a:cubicBezTo>
                  <a:cubicBezTo>
                    <a:pt x="2013433" y="16309"/>
                    <a:pt x="2436954" y="271732"/>
                    <a:pt x="2494342" y="602854"/>
                  </a:cubicBezTo>
                  <a:cubicBezTo>
                    <a:pt x="2425472" y="1003056"/>
                    <a:pt x="1915903" y="1316596"/>
                    <a:pt x="1247171" y="1205708"/>
                  </a:cubicBezTo>
                  <a:cubicBezTo>
                    <a:pt x="497078" y="1172170"/>
                    <a:pt x="58996" y="963990"/>
                    <a:pt x="0" y="602854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Comic Sans MS" panose="030F0702030302020204" pitchFamily="66" charset="0"/>
                  <a:ea typeface="Calibri" panose="020F0502020204030204" pitchFamily="34" charset="0"/>
                  <a:cs typeface="Calibri" panose="020F0502020204030204" pitchFamily="34" charset="0"/>
                </a:rPr>
                <a:t>Vote</a:t>
              </a:r>
            </a:p>
            <a:p>
              <a:pPr algn="ctr"/>
              <a:r>
                <a:rPr lang="zh-CN" altLang="en-US" b="1">
                  <a:latin typeface="Comic Sans MS" panose="030F0702030302020204" pitchFamily="66" charset="0"/>
                  <a:cs typeface="Calibri" panose="020F0502020204030204" pitchFamily="34" charset="0"/>
                </a:rPr>
                <a:t>（</a:t>
              </a:r>
              <a:r>
                <a:rPr lang="en-US" altLang="zh-CN" b="1">
                  <a:latin typeface="Comic Sans MS" panose="030F0702030302020204" pitchFamily="66" charset="0"/>
                  <a:ea typeface="Calibri" panose="020F0502020204030204" pitchFamily="34" charset="0"/>
                  <a:cs typeface="Calibri" panose="020F0502020204030204" pitchFamily="34" charset="0"/>
                </a:rPr>
                <a:t>If finding</a:t>
              </a:r>
              <a:r>
                <a:rPr lang="zh-CN" altLang="en-US" b="1">
                  <a:latin typeface="Comic Sans MS" panose="030F0702030302020204" pitchFamily="66" charset="0"/>
                  <a:cs typeface="Calibri" panose="020F0502020204030204" pitchFamily="34" charset="0"/>
                </a:rPr>
                <a:t>）</a:t>
              </a:r>
              <a:endParaRPr lang="en-US" b="1">
                <a:latin typeface="Comic Sans MS" panose="030F0702030302020204" pitchFamily="66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7949F6F-E72F-E406-3866-956398C0AF88}"/>
                </a:ext>
              </a:extLst>
            </p:cNvPr>
            <p:cNvGrpSpPr/>
            <p:nvPr/>
          </p:nvGrpSpPr>
          <p:grpSpPr>
            <a:xfrm>
              <a:off x="6690360" y="2247425"/>
              <a:ext cx="4663440" cy="2073590"/>
              <a:chOff x="6415454" y="1869520"/>
              <a:chExt cx="4663440" cy="207359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6D50C9D-BDCB-A0EF-F672-C2FE3EFCE25E}"/>
                  </a:ext>
                </a:extLst>
              </p:cNvPr>
              <p:cNvSpPr/>
              <p:nvPr/>
            </p:nvSpPr>
            <p:spPr>
              <a:xfrm>
                <a:off x="6415454" y="1869520"/>
                <a:ext cx="4663440" cy="20735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313FDE4-EF14-19EC-B20B-DF884F049294}"/>
                  </a:ext>
                </a:extLst>
              </p:cNvPr>
              <p:cNvSpPr/>
              <p:nvPr/>
            </p:nvSpPr>
            <p:spPr>
              <a:xfrm>
                <a:off x="7557030" y="2103831"/>
                <a:ext cx="2380287" cy="661634"/>
              </a:xfrm>
              <a:custGeom>
                <a:avLst/>
                <a:gdLst>
                  <a:gd name="connsiteX0" fmla="*/ 0 w 2380287"/>
                  <a:gd name="connsiteY0" fmla="*/ 0 h 661634"/>
                  <a:gd name="connsiteX1" fmla="*/ 571269 w 2380287"/>
                  <a:gd name="connsiteY1" fmla="*/ 0 h 661634"/>
                  <a:gd name="connsiteX2" fmla="*/ 1166341 w 2380287"/>
                  <a:gd name="connsiteY2" fmla="*/ 0 h 661634"/>
                  <a:gd name="connsiteX3" fmla="*/ 1785215 w 2380287"/>
                  <a:gd name="connsiteY3" fmla="*/ 0 h 661634"/>
                  <a:gd name="connsiteX4" fmla="*/ 2380287 w 2380287"/>
                  <a:gd name="connsiteY4" fmla="*/ 0 h 661634"/>
                  <a:gd name="connsiteX5" fmla="*/ 2380287 w 2380287"/>
                  <a:gd name="connsiteY5" fmla="*/ 337433 h 661634"/>
                  <a:gd name="connsiteX6" fmla="*/ 2380287 w 2380287"/>
                  <a:gd name="connsiteY6" fmla="*/ 661634 h 661634"/>
                  <a:gd name="connsiteX7" fmla="*/ 1737610 w 2380287"/>
                  <a:gd name="connsiteY7" fmla="*/ 661634 h 661634"/>
                  <a:gd name="connsiteX8" fmla="*/ 1094932 w 2380287"/>
                  <a:gd name="connsiteY8" fmla="*/ 661634 h 661634"/>
                  <a:gd name="connsiteX9" fmla="*/ 0 w 2380287"/>
                  <a:gd name="connsiteY9" fmla="*/ 661634 h 661634"/>
                  <a:gd name="connsiteX10" fmla="*/ 0 w 2380287"/>
                  <a:gd name="connsiteY10" fmla="*/ 337433 h 661634"/>
                  <a:gd name="connsiteX11" fmla="*/ 0 w 2380287"/>
                  <a:gd name="connsiteY11" fmla="*/ 0 h 661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80287" h="661634" fill="none" extrusionOk="0">
                    <a:moveTo>
                      <a:pt x="0" y="0"/>
                    </a:moveTo>
                    <a:cubicBezTo>
                      <a:pt x="139387" y="-2538"/>
                      <a:pt x="456846" y="18495"/>
                      <a:pt x="571269" y="0"/>
                    </a:cubicBezTo>
                    <a:cubicBezTo>
                      <a:pt x="685692" y="-18495"/>
                      <a:pt x="980275" y="61899"/>
                      <a:pt x="1166341" y="0"/>
                    </a:cubicBezTo>
                    <a:cubicBezTo>
                      <a:pt x="1352407" y="-61899"/>
                      <a:pt x="1502308" y="13573"/>
                      <a:pt x="1785215" y="0"/>
                    </a:cubicBezTo>
                    <a:cubicBezTo>
                      <a:pt x="2068122" y="-13573"/>
                      <a:pt x="2236530" y="49476"/>
                      <a:pt x="2380287" y="0"/>
                    </a:cubicBezTo>
                    <a:cubicBezTo>
                      <a:pt x="2400803" y="109031"/>
                      <a:pt x="2341247" y="246512"/>
                      <a:pt x="2380287" y="337433"/>
                    </a:cubicBezTo>
                    <a:cubicBezTo>
                      <a:pt x="2419327" y="428354"/>
                      <a:pt x="2369276" y="567144"/>
                      <a:pt x="2380287" y="661634"/>
                    </a:cubicBezTo>
                    <a:cubicBezTo>
                      <a:pt x="2073539" y="681018"/>
                      <a:pt x="1916901" y="611029"/>
                      <a:pt x="1737610" y="661634"/>
                    </a:cubicBezTo>
                    <a:cubicBezTo>
                      <a:pt x="1558319" y="712239"/>
                      <a:pt x="1297838" y="648268"/>
                      <a:pt x="1094932" y="661634"/>
                    </a:cubicBezTo>
                    <a:cubicBezTo>
                      <a:pt x="892026" y="675000"/>
                      <a:pt x="451809" y="542374"/>
                      <a:pt x="0" y="661634"/>
                    </a:cubicBezTo>
                    <a:cubicBezTo>
                      <a:pt x="-28879" y="561920"/>
                      <a:pt x="8806" y="403705"/>
                      <a:pt x="0" y="337433"/>
                    </a:cubicBezTo>
                    <a:cubicBezTo>
                      <a:pt x="-8806" y="271161"/>
                      <a:pt x="5680" y="73069"/>
                      <a:pt x="0" y="0"/>
                    </a:cubicBezTo>
                    <a:close/>
                  </a:path>
                  <a:path w="2380287" h="661634" stroke="0" extrusionOk="0">
                    <a:moveTo>
                      <a:pt x="0" y="0"/>
                    </a:moveTo>
                    <a:cubicBezTo>
                      <a:pt x="204123" y="-9149"/>
                      <a:pt x="445635" y="52710"/>
                      <a:pt x="571269" y="0"/>
                    </a:cubicBezTo>
                    <a:cubicBezTo>
                      <a:pt x="696903" y="-52710"/>
                      <a:pt x="943281" y="49597"/>
                      <a:pt x="1094932" y="0"/>
                    </a:cubicBezTo>
                    <a:cubicBezTo>
                      <a:pt x="1246583" y="-49597"/>
                      <a:pt x="1457539" y="1032"/>
                      <a:pt x="1737610" y="0"/>
                    </a:cubicBezTo>
                    <a:cubicBezTo>
                      <a:pt x="2017681" y="-1032"/>
                      <a:pt x="2122621" y="47082"/>
                      <a:pt x="2380287" y="0"/>
                    </a:cubicBezTo>
                    <a:cubicBezTo>
                      <a:pt x="2389757" y="101449"/>
                      <a:pt x="2358619" y="258671"/>
                      <a:pt x="2380287" y="324201"/>
                    </a:cubicBezTo>
                    <a:cubicBezTo>
                      <a:pt x="2401955" y="389731"/>
                      <a:pt x="2366372" y="507577"/>
                      <a:pt x="2380287" y="661634"/>
                    </a:cubicBezTo>
                    <a:cubicBezTo>
                      <a:pt x="2095011" y="709213"/>
                      <a:pt x="1937221" y="590707"/>
                      <a:pt x="1785215" y="661634"/>
                    </a:cubicBezTo>
                    <a:cubicBezTo>
                      <a:pt x="1633209" y="732561"/>
                      <a:pt x="1419170" y="645778"/>
                      <a:pt x="1142538" y="661634"/>
                    </a:cubicBezTo>
                    <a:cubicBezTo>
                      <a:pt x="865906" y="677490"/>
                      <a:pt x="781704" y="638373"/>
                      <a:pt x="618875" y="661634"/>
                    </a:cubicBezTo>
                    <a:cubicBezTo>
                      <a:pt x="456046" y="684895"/>
                      <a:pt x="257999" y="632721"/>
                      <a:pt x="0" y="661634"/>
                    </a:cubicBezTo>
                    <a:cubicBezTo>
                      <a:pt x="-36704" y="533118"/>
                      <a:pt x="28109" y="404584"/>
                      <a:pt x="0" y="330817"/>
                    </a:cubicBezTo>
                    <a:cubicBezTo>
                      <a:pt x="-28109" y="257050"/>
                      <a:pt x="35522" y="157124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omic Sans MS" panose="030F0702030302020204" pitchFamily="66" charset="0"/>
                    <a:ea typeface="Calibri" panose="020F0502020204030204" pitchFamily="34" charset="0"/>
                    <a:cs typeface="Calibri" panose="020F0502020204030204" pitchFamily="34" charset="0"/>
                  </a:rPr>
                  <a:t>CXR Text </a:t>
                </a:r>
                <a:r>
                  <a:rPr lang="en-US" b="1">
                    <a:solidFill>
                      <a:schemeClr val="tx1"/>
                    </a:solidFill>
                    <a:latin typeface="Comic Sans MS" panose="030F0702030302020204" pitchFamily="66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Report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9CB944-0AF5-7369-4547-3EE3635D8625}"/>
                  </a:ext>
                </a:extLst>
              </p:cNvPr>
              <p:cNvSpPr txBox="1"/>
              <p:nvPr/>
            </p:nvSpPr>
            <p:spPr>
              <a:xfrm>
                <a:off x="6743118" y="3053874"/>
                <a:ext cx="42290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Comic Sans MS" panose="030F0702030302020204" pitchFamily="66" charset="0"/>
                  </a:rPr>
                  <a:t>With the chest x-ray reported above, do you think that the symptoms of {{</a:t>
                </a:r>
                <a:r>
                  <a:rPr lang="en-US" altLang="zh-CN" sz="1400" b="1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pathology</a:t>
                </a:r>
                <a:r>
                  <a:rPr lang="en-US" altLang="zh-CN" sz="1400">
                    <a:latin typeface="Comic Sans MS" panose="030F0702030302020204" pitchFamily="66" charset="0"/>
                  </a:rPr>
                  <a:t>}}</a:t>
                </a:r>
                <a:endParaRPr lang="en-US" sz="1400">
                  <a:latin typeface="Comic Sans MS" panose="030F0702030302020204" pitchFamily="66" charset="0"/>
                </a:endParaRP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F767D5D-FC2B-A3F4-43F6-D85548868676}"/>
                </a:ext>
              </a:extLst>
            </p:cNvPr>
            <p:cNvCxnSpPr>
              <a:cxnSpLocks/>
            </p:cNvCxnSpPr>
            <p:nvPr/>
          </p:nvCxnSpPr>
          <p:spPr>
            <a:xfrm>
              <a:off x="6235509" y="3345803"/>
              <a:ext cx="3878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4AF32D-68C8-AF61-AC6D-ACB51B252A74}"/>
                </a:ext>
              </a:extLst>
            </p:cNvPr>
            <p:cNvSpPr txBox="1"/>
            <p:nvPr/>
          </p:nvSpPr>
          <p:spPr>
            <a:xfrm>
              <a:off x="9644534" y="4397294"/>
              <a:ext cx="1996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omic Sans MS" panose="030F0702030302020204" pitchFamily="66" charset="0"/>
                </a:rPr>
                <a:t>13 pathologies</a:t>
              </a:r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213C1963-57B7-815C-FECA-76389B87DD31}"/>
              </a:ext>
            </a:extLst>
          </p:cNvPr>
          <p:cNvSpPr txBox="1">
            <a:spLocks/>
          </p:cNvSpPr>
          <p:nvPr/>
        </p:nvSpPr>
        <p:spPr>
          <a:xfrm>
            <a:off x="842410" y="5191523"/>
            <a:ext cx="10835640" cy="1146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ea typeface="等线"/>
              </a:rPr>
              <a:t>We tried with various models (llama3.2/1b, gpt-4o), but none of them worked well enough to avoid over-reasoning</a:t>
            </a:r>
            <a:endParaRPr lang="en-US" sz="160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87445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8D61F-63B7-968B-9666-CCA16A9BA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B35B76-F1CD-186B-8FB7-C6315805E688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690688"/>
          <a:ext cx="8382000" cy="4606924"/>
        </p:xfrm>
        <a:graphic>
          <a:graphicData uri="http://schemas.openxmlformats.org/drawingml/2006/table">
            <a:tbl>
              <a:tblPr/>
              <a:tblGrid>
                <a:gridCol w="2794000">
                  <a:extLst>
                    <a:ext uri="{9D8B030D-6E8A-4147-A177-3AD203B41FA5}">
                      <a16:colId xmlns:a16="http://schemas.microsoft.com/office/drawing/2014/main" val="30985478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334474655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3457947641"/>
                    </a:ext>
                  </a:extLst>
                </a:gridCol>
              </a:tblGrid>
              <a:tr h="790324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Feature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BERT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GPT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82713"/>
                  </a:ext>
                </a:extLst>
              </a:tr>
              <a:tr h="78577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Text Processing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Bidirectional Encoding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Unidirectional Generation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73851"/>
                  </a:ext>
                </a:extLst>
              </a:tr>
              <a:tr h="1122529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Pre-training Tasks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MLM + NSP (Understanding-Oriented)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Autoregressive Prediction (Generation-Oriented)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772787"/>
                  </a:ext>
                </a:extLst>
              </a:tr>
              <a:tr h="78577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Suitable Tasks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Text Understanding, Classification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Text Generation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059129"/>
                  </a:ext>
                </a:extLst>
              </a:tr>
              <a:tr h="1122529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Task Fit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High (Context Understanding)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Low (Lacks Bidirectional Context Understanding)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09409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242F773-6EB9-252B-A76C-167D5F375CC8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BERT vs GPT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12" name="Picture 11" descr="A close-up of a diagram&#10;&#10;AI-generated content may be incorrect.">
            <a:extLst>
              <a:ext uri="{FF2B5EF4-FFF2-40B4-BE49-F238E27FC236}">
                <a16:creationId xmlns:a16="http://schemas.microsoft.com/office/drawing/2014/main" id="{7A1247B3-7BDB-B823-8958-F69EC0EDD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01"/>
            <a:ext cx="12192000" cy="676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7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319C4-B810-B4F4-FC31-9AE1EDD91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C8E2-D8E1-3108-66A4-A3BCD73D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ea typeface="+mj-lt"/>
                <a:cs typeface="+mj-lt"/>
              </a:rPr>
              <a:t>RadBERT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3F3838-3E69-B9DC-73EA-B5F9F277B082}"/>
              </a:ext>
            </a:extLst>
          </p:cNvPr>
          <p:cNvSpPr txBox="1"/>
          <p:nvPr/>
        </p:nvSpPr>
        <p:spPr>
          <a:xfrm>
            <a:off x="844130" y="1415143"/>
            <a:ext cx="5391570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2000" b="1">
                <a:ea typeface="+mn-lt"/>
                <a:cs typeface="+mn-lt"/>
              </a:rPr>
              <a:t>RadBERT-RoBERTa-4m</a:t>
            </a:r>
            <a:r>
              <a:rPr lang="zh-CN" sz="2000">
                <a:ea typeface="+mn-lt"/>
                <a:cs typeface="+mn-lt"/>
              </a:rPr>
              <a:t> is built based on the RoBERTa model.</a:t>
            </a:r>
            <a:endParaRPr lang="zh-CN" sz="2000">
              <a:ea typeface="等线" panose="02010600030101010101" pitchFamily="2" charset="-122"/>
              <a:cs typeface="+mn-lt"/>
            </a:endParaRPr>
          </a:p>
          <a:p>
            <a:endParaRPr lang="zh-CN" altLang="en-US" sz="20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000" b="1">
                <a:ea typeface="+mn-lt"/>
                <a:cs typeface="+mn-lt"/>
              </a:rPr>
              <a:t>Initial</a:t>
            </a:r>
            <a:r>
              <a:rPr lang="zh-CN" altLang="en-US" sz="2000" b="1">
                <a:ea typeface="+mn-lt"/>
                <a:cs typeface="+mn-lt"/>
              </a:rPr>
              <a:t> </a:t>
            </a:r>
            <a:r>
              <a:rPr lang="en-US" altLang="zh-CN" sz="2000" b="1">
                <a:ea typeface="+mn-lt"/>
                <a:cs typeface="+mn-lt"/>
              </a:rPr>
              <a:t>pre-training</a:t>
            </a:r>
            <a:r>
              <a:rPr lang="zh-CN" altLang="en-US" sz="2000" b="1">
                <a:ea typeface="+mn-lt"/>
                <a:cs typeface="+mn-lt"/>
              </a:rPr>
              <a:t> </a:t>
            </a:r>
            <a:r>
              <a:rPr lang="en-US" altLang="zh-CN" sz="2000" b="1">
                <a:ea typeface="+mn-lt"/>
                <a:cs typeface="+mn-lt"/>
              </a:rPr>
              <a:t>(</a:t>
            </a:r>
            <a:r>
              <a:rPr lang="zh-CN" sz="2000" b="1">
                <a:ea typeface="+mn-lt"/>
                <a:cs typeface="+mn-lt"/>
              </a:rPr>
              <a:t>RoBERTa </a:t>
            </a:r>
            <a:r>
              <a:rPr lang="en-US" altLang="zh-CN" sz="2000" b="1">
                <a:ea typeface="+mn-lt"/>
                <a:cs typeface="+mn-lt"/>
              </a:rPr>
              <a:t>initialization)</a:t>
            </a:r>
            <a:endParaRPr lang="zh-CN" sz="2000" b="1">
              <a:ea typeface="等线"/>
            </a:endParaRPr>
          </a:p>
          <a:p>
            <a:r>
              <a:rPr lang="zh-CN" sz="2000">
                <a:ea typeface="+mn-lt"/>
                <a:cs typeface="+mn-lt"/>
              </a:rPr>
              <a:t>RoBERTa is a generalized pre-trained language model with initial weights derived from pre-trained datasets of RoBERTa. These datasets include</a:t>
            </a:r>
            <a:r>
              <a:rPr lang="en-US" altLang="zh-CN" sz="2000">
                <a:ea typeface="+mn-lt"/>
                <a:cs typeface="+mn-lt"/>
              </a:rPr>
              <a:t>:</a:t>
            </a:r>
            <a:endParaRPr lang="en-US" altLang="zh-CN" sz="2000">
              <a:ea typeface="等线" panose="02010600030101010101" pitchFamily="2" charset="-122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BookCorpus</a:t>
            </a:r>
            <a:endParaRPr lang="en-US" sz="2000"/>
          </a:p>
          <a:p>
            <a:pPr marL="742950" lvl="1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English Wikipedia</a:t>
            </a:r>
            <a:endParaRPr lang="en-US" sz="2000"/>
          </a:p>
          <a:p>
            <a:pPr marL="742950" lvl="1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PubMed abstracts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BioMed papers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2000" b="1"/>
          </a:p>
          <a:p>
            <a:r>
              <a:rPr lang="en-US" sz="2000" b="1">
                <a:ea typeface="+mn-lt"/>
                <a:cs typeface="+mn-lt"/>
              </a:rPr>
              <a:t>2.    Domain-adapted training dataset</a:t>
            </a:r>
            <a:endParaRPr lang="en-US" sz="2000">
              <a:ea typeface="等线" panose="02010600030101010101" pitchFamily="2" charset="-122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4 million VA hospital reports (U.S. Department of Veterans Affairs)</a:t>
            </a:r>
            <a:endParaRPr lang="en-US" sz="2000">
              <a:ea typeface="等线" panose="02010600030101010101" pitchFamily="2" charset="-122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ea typeface="等线" panose="02010600030101010101" pitchFamily="2" charset="-122"/>
            </a:endParaRPr>
          </a:p>
          <a:p>
            <a:endParaRPr lang="en-US" altLang="zh-CN" sz="2000">
              <a:ea typeface="等线" panose="02010600030101010101" pitchFamily="2" charset="-122"/>
            </a:endParaRPr>
          </a:p>
          <a:p>
            <a:endParaRPr lang="zh-CN" altLang="en-US" sz="2000">
              <a:ea typeface="等线" panose="02010600030101010101" pitchFamily="2" charset="-122"/>
            </a:endParaRPr>
          </a:p>
          <a:p>
            <a:endParaRPr lang="zh-CN" altLang="en-US" sz="2000">
              <a:ea typeface="等线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2329D-23B2-87EF-5D6B-F632C5C6F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0" y="727075"/>
            <a:ext cx="5635625" cy="56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60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A1712-A724-2B5E-698E-D685B92B1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3969-2C68-E79D-9AEA-92408485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ea typeface="+mj-lt"/>
                <a:cs typeface="+mj-lt"/>
              </a:rPr>
              <a:t>Data Preprocessing</a:t>
            </a:r>
            <a:endParaRPr lang="zh-C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171967-EBD5-8338-1161-063C33EF8A2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861528" cy="466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900" b="1">
                <a:ea typeface="+mn-lt"/>
                <a:cs typeface="+mn-lt"/>
              </a:rPr>
              <a:t>Label Processing</a:t>
            </a:r>
            <a:r>
              <a:rPr lang="en-US" sz="1900">
                <a:ea typeface="+mn-lt"/>
                <a:cs typeface="+mn-lt"/>
              </a:rPr>
              <a:t>: </a:t>
            </a:r>
            <a:endParaRPr lang="zh-CN" sz="2100">
              <a:ea typeface="+mn-lt"/>
              <a:cs typeface="+mn-lt"/>
            </a:endParaRPr>
          </a:p>
          <a:p>
            <a:r>
              <a:rPr lang="en-US" sz="1900">
                <a:ea typeface="+mn-lt"/>
                <a:cs typeface="+mn-lt"/>
              </a:rPr>
              <a:t>Removed the "No Finding" label; if "No Finding" is 1, set all 13 labels to 0; replaced missing and uncertain values with 0 </a:t>
            </a:r>
            <a:endParaRPr lang="en-US" sz="21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900" b="1">
                <a:ea typeface="+mn-lt"/>
                <a:cs typeface="+mn-lt"/>
              </a:rPr>
              <a:t>Cleaning:</a:t>
            </a:r>
            <a:endParaRPr lang="en-US" sz="2100"/>
          </a:p>
          <a:p>
            <a:r>
              <a:rPr lang="en-US" sz="1900">
                <a:ea typeface="+mn-lt"/>
                <a:cs typeface="+mn-lt"/>
              </a:rPr>
              <a:t>Used </a:t>
            </a:r>
            <a:r>
              <a:rPr lang="en-US" sz="1900" i="1" err="1">
                <a:ea typeface="+mn-lt"/>
                <a:cs typeface="+mn-lt"/>
              </a:rPr>
              <a:t>chardet</a:t>
            </a:r>
            <a:r>
              <a:rPr lang="en-US" sz="1900">
                <a:ea typeface="+mn-lt"/>
                <a:cs typeface="+mn-lt"/>
              </a:rPr>
              <a:t> to detect and correct encoding issues, ensuring accurate text loading.</a:t>
            </a:r>
          </a:p>
          <a:p>
            <a:r>
              <a:rPr lang="en-US" sz="1900">
                <a:ea typeface="+mn-lt"/>
                <a:cs typeface="+mn-lt"/>
              </a:rPr>
              <a:t>Removed duplicate lines from reports to eliminate redundancy.</a:t>
            </a:r>
            <a:endParaRPr lang="en-US" sz="2100">
              <a:ea typeface="+mn-lt"/>
              <a:cs typeface="+mn-lt"/>
            </a:endParaRPr>
          </a:p>
          <a:p>
            <a:pPr>
              <a:buNone/>
            </a:pPr>
            <a:r>
              <a:rPr lang="en-US" sz="1900" b="1">
                <a:ea typeface="+mn-lt"/>
                <a:cs typeface="+mn-lt"/>
              </a:rPr>
              <a:t>Tokenization and Formatting</a:t>
            </a:r>
            <a:r>
              <a:rPr lang="en-US" sz="1900">
                <a:ea typeface="+mn-lt"/>
                <a:cs typeface="+mn-lt"/>
              </a:rPr>
              <a:t>: </a:t>
            </a:r>
            <a:endParaRPr lang="en-US" sz="2100">
              <a:ea typeface="+mn-lt"/>
              <a:cs typeface="+mn-lt"/>
            </a:endParaRPr>
          </a:p>
          <a:p>
            <a:r>
              <a:rPr lang="en-US" sz="1900">
                <a:ea typeface="+mn-lt"/>
                <a:cs typeface="+mn-lt"/>
              </a:rPr>
              <a:t>Applied </a:t>
            </a:r>
            <a:r>
              <a:rPr lang="en-US" sz="1900" err="1">
                <a:ea typeface="+mn-lt"/>
                <a:cs typeface="+mn-lt"/>
              </a:rPr>
              <a:t>AutoTokenizer</a:t>
            </a:r>
            <a:r>
              <a:rPr lang="en-US" sz="1900">
                <a:ea typeface="+mn-lt"/>
                <a:cs typeface="+mn-lt"/>
              </a:rPr>
              <a:t> to tokenize text, adding special tokens ([CLS], [SEP]), and padded or truncated sequences to a fixed length (512 tokens). </a:t>
            </a:r>
          </a:p>
          <a:p>
            <a:r>
              <a:rPr lang="en-US" sz="1900">
                <a:ea typeface="+mn-lt"/>
                <a:cs typeface="+mn-lt"/>
              </a:rPr>
              <a:t>Converted tokens to IDs and generated attention masks.</a:t>
            </a:r>
            <a:endParaRPr lang="en-US" sz="2100"/>
          </a:p>
          <a:p>
            <a:pPr>
              <a:buNone/>
            </a:pPr>
            <a:r>
              <a:rPr lang="en-US" sz="1900" b="1">
                <a:ea typeface="+mn-lt"/>
                <a:cs typeface="+mn-lt"/>
              </a:rPr>
              <a:t>Dataset Splitting</a:t>
            </a:r>
            <a:r>
              <a:rPr lang="en-US" sz="1900">
                <a:ea typeface="+mn-lt"/>
                <a:cs typeface="+mn-lt"/>
              </a:rPr>
              <a:t>: </a:t>
            </a:r>
            <a:endParaRPr lang="en-US" sz="2100"/>
          </a:p>
          <a:p>
            <a:r>
              <a:rPr lang="en-US" sz="1900">
                <a:ea typeface="+mn-lt"/>
                <a:cs typeface="+mn-lt"/>
              </a:rPr>
              <a:t>Same split of data into training (50%), validation (30%), and test (20%) sets.</a:t>
            </a:r>
            <a:endParaRPr lang="en-US" sz="2000"/>
          </a:p>
          <a:p>
            <a:pPr marL="0" indent="0">
              <a:buNone/>
            </a:pPr>
            <a:br>
              <a:rPr lang="en-US" sz="1600"/>
            </a:br>
            <a:endParaRPr lang="en-US" sz="1600"/>
          </a:p>
          <a:p>
            <a:pPr lvl="1">
              <a:lnSpc>
                <a:spcPct val="100000"/>
              </a:lnSpc>
            </a:pPr>
            <a:endParaRPr lang="en-US" sz="1600"/>
          </a:p>
          <a:p>
            <a:pPr lvl="1">
              <a:lnSpc>
                <a:spcPct val="100000"/>
              </a:lnSpc>
            </a:pPr>
            <a:endParaRPr lang="en-US" sz="1600"/>
          </a:p>
          <a:p>
            <a:pPr marL="457200" lvl="1" indent="0">
              <a:buNone/>
            </a:pPr>
            <a:endParaRPr lang="en-US" sz="1400"/>
          </a:p>
        </p:txBody>
      </p:sp>
      <p:pic>
        <p:nvPicPr>
          <p:cNvPr id="3" name="图片 2" descr="图表, 直方图&#10;&#10;AI 生成的内容可能不正确。">
            <a:extLst>
              <a:ext uri="{FF2B5EF4-FFF2-40B4-BE49-F238E27FC236}">
                <a16:creationId xmlns:a16="http://schemas.microsoft.com/office/drawing/2014/main" id="{D959C578-5E22-4C60-476C-5F990458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0" t="74" r="48964" b="931"/>
          <a:stretch/>
        </p:blipFill>
        <p:spPr>
          <a:xfrm>
            <a:off x="6964815" y="1693338"/>
            <a:ext cx="4780101" cy="385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43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D228F-2607-6FD7-A469-2E0B73C86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2CD7-1A98-233A-3AAD-49D8BE03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1"/>
                </a:solidFill>
                <a:ea typeface="+mj-lt"/>
                <a:cs typeface="+mj-lt"/>
              </a:rPr>
              <a:t>Fine-tuning </a:t>
            </a:r>
            <a:r>
              <a:rPr lang="en-US">
                <a:solidFill>
                  <a:schemeClr val="accent1"/>
                </a:solidFill>
                <a:ea typeface="+mj-lt"/>
                <a:cs typeface="+mj-lt"/>
              </a:rPr>
              <a:t>RadBERT</a:t>
            </a:r>
            <a:r>
              <a:rPr lang="en-US" altLang="zh-CN">
                <a:solidFill>
                  <a:schemeClr val="accent1"/>
                </a:solidFill>
                <a:ea typeface="+mj-lt"/>
                <a:cs typeface="+mj-lt"/>
              </a:rPr>
              <a:t> </a:t>
            </a:r>
            <a:endParaRPr lang="zh-C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4F8DC6-5115-1489-E037-0C05D321921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6115050" cy="466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/>
              <a:t>RadBERT Original Objective</a:t>
            </a:r>
            <a:r>
              <a:rPr lang="en-US" sz="1500"/>
              <a:t>:</a:t>
            </a:r>
          </a:p>
          <a:p>
            <a:r>
              <a:rPr lang="en-US" sz="1500"/>
              <a:t>RadBERT, a BERT variant designed for radiology, is pre-trained on </a:t>
            </a:r>
            <a:r>
              <a:rPr lang="en-US" sz="1500" b="1"/>
              <a:t>Masked Language Modeling (MLM)</a:t>
            </a:r>
            <a:r>
              <a:rPr lang="en-US" sz="1500"/>
              <a:t> to predict masked words in text.</a:t>
            </a:r>
            <a:endParaRPr lang="en-US" sz="1500" b="1"/>
          </a:p>
          <a:p>
            <a:pPr marL="0" indent="0">
              <a:buNone/>
            </a:pPr>
            <a:r>
              <a:rPr lang="en-US" sz="1500" b="1"/>
              <a:t>Model Architecture</a:t>
            </a:r>
            <a:r>
              <a:rPr lang="en-US" sz="1500"/>
              <a:t>: </a:t>
            </a:r>
          </a:p>
          <a:p>
            <a:r>
              <a:rPr lang="en-US" sz="1500" b="1"/>
              <a:t>Feature Extractor</a:t>
            </a:r>
            <a:r>
              <a:rPr lang="en-US" sz="1500"/>
              <a:t>: Utilizes RadBERT’s BERT encoder (</a:t>
            </a:r>
            <a:r>
              <a:rPr lang="en-US" sz="1500" err="1"/>
              <a:t>base_model.bert</a:t>
            </a:r>
            <a:r>
              <a:rPr lang="en-US" sz="1500"/>
              <a:t>) to extract deep semantic representations from report texts.</a:t>
            </a:r>
          </a:p>
          <a:p>
            <a:r>
              <a:rPr lang="en-US" sz="1500" b="1"/>
              <a:t>Classification Head</a:t>
            </a:r>
            <a:r>
              <a:rPr lang="en-US" sz="1500"/>
              <a:t>: Adds a </a:t>
            </a:r>
            <a:r>
              <a:rPr lang="en-US" sz="1500" b="1"/>
              <a:t>linear layer</a:t>
            </a:r>
            <a:r>
              <a:rPr lang="en-US" sz="1500"/>
              <a:t> to map the [CLS] token’s hidden state (dimension </a:t>
            </a:r>
            <a:r>
              <a:rPr lang="en-US" sz="1500" err="1"/>
              <a:t>hidden_size</a:t>
            </a:r>
            <a:r>
              <a:rPr lang="en-US" sz="1500"/>
              <a:t>, typically 768) to 13 </a:t>
            </a:r>
            <a:r>
              <a:rPr lang="en-US" sz="1500" b="1"/>
              <a:t>logits</a:t>
            </a:r>
            <a:r>
              <a:rPr lang="en-US" sz="1500"/>
              <a:t> (unnormalized prediction scores).</a:t>
            </a:r>
          </a:p>
          <a:p>
            <a:pPr>
              <a:buNone/>
            </a:pPr>
            <a:r>
              <a:rPr lang="en-US" sz="1500" b="1"/>
              <a:t>Model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/>
              <a:t>Forward Pass</a:t>
            </a:r>
            <a:r>
              <a:rPr lang="en-US" sz="1500"/>
              <a:t>:</a:t>
            </a:r>
            <a:br>
              <a:rPr lang="en-US" sz="1500"/>
            </a:br>
            <a:r>
              <a:rPr lang="en-US" sz="1500"/>
              <a:t>Input report text is processed by the RadBERT encoder to generate hidden states, with the [CLS] token representation fed into the classification head to produce 13 logits.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/>
              <a:t>Loss Function</a:t>
            </a:r>
            <a:r>
              <a:rPr lang="en-US" sz="1500"/>
              <a:t>:</a:t>
            </a:r>
            <a:br>
              <a:rPr lang="en-US" sz="1500"/>
            </a:br>
            <a:r>
              <a:rPr lang="en-US" sz="1500"/>
              <a:t>Employs </a:t>
            </a:r>
            <a:r>
              <a:rPr lang="en-US" sz="1500" b="1" err="1"/>
              <a:t>BCEWithLogitsLoss</a:t>
            </a:r>
            <a:r>
              <a:rPr lang="en-US" sz="1500"/>
              <a:t> (Binary Cross-Entropy with Logits), combining sigmoid activation and cross-entropy to optimize for multi-label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/>
              <a:t>Training Objective</a:t>
            </a:r>
            <a:r>
              <a:rPr lang="en-US" sz="1500"/>
              <a:t>:</a:t>
            </a:r>
            <a:br>
              <a:rPr lang="en-US" sz="1500"/>
            </a:br>
            <a:r>
              <a:rPr lang="en-US" sz="1500"/>
              <a:t>Minimizes loss by comparing logits with true labels (0 or 1), adjusting model parameters.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7" name="Picture 6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9D156861-1C68-2443-419E-FC6AD2DE1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901" y="3265332"/>
            <a:ext cx="3742899" cy="2821570"/>
          </a:xfrm>
          <a:prstGeom prst="rect">
            <a:avLst/>
          </a:prstGeom>
        </p:spPr>
      </p:pic>
      <p:pic>
        <p:nvPicPr>
          <p:cNvPr id="9" name="Picture 8" descr="A diagram of a task&#10;&#10;AI-generated content may be incorrect.">
            <a:extLst>
              <a:ext uri="{FF2B5EF4-FFF2-40B4-BE49-F238E27FC236}">
                <a16:creationId xmlns:a16="http://schemas.microsoft.com/office/drawing/2014/main" id="{2D253FAB-ED02-AB8E-D9C6-68D58DC98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8"/>
          <a:stretch/>
        </p:blipFill>
        <p:spPr>
          <a:xfrm>
            <a:off x="7610901" y="1201002"/>
            <a:ext cx="3006487" cy="177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6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6A0FD-5C36-6021-C364-4B152A858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6C19-2C22-B29E-39EB-BAE90A33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Radiologists are in shortage globally</a:t>
            </a:r>
          </a:p>
        </p:txBody>
      </p:sp>
      <p:pic>
        <p:nvPicPr>
          <p:cNvPr id="9" name="Picture 8" descr="A white text on a blue background&#10;&#10;AI-generated content may be incorrect.">
            <a:extLst>
              <a:ext uri="{FF2B5EF4-FFF2-40B4-BE49-F238E27FC236}">
                <a16:creationId xmlns:a16="http://schemas.microsoft.com/office/drawing/2014/main" id="{7911B274-A5BC-642B-6760-A6C4AB7C0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85" y="2460747"/>
            <a:ext cx="3886200" cy="2731995"/>
          </a:xfrm>
          <a:prstGeom prst="rect">
            <a:avLst/>
          </a:prstGeom>
        </p:spPr>
      </p:pic>
      <p:pic>
        <p:nvPicPr>
          <p:cNvPr id="10" name="Picture 9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A5FB303B-8CB0-898A-1035-E54B2BF94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223" y="2463867"/>
            <a:ext cx="6052150" cy="15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E2CE3-A13B-3F5A-8D82-F596FA515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2BF1-3A00-E813-284C-9EF0C6D0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1"/>
                </a:solidFill>
                <a:ea typeface="+mj-lt"/>
                <a:cs typeface="+mj-lt"/>
              </a:rPr>
              <a:t>Result</a:t>
            </a:r>
            <a:endParaRPr lang="zh-C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661928-3BE9-2C60-AB34-3F3425B3028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608320" cy="43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/>
              <a:t>ROC AUC Scores:</a:t>
            </a:r>
          </a:p>
          <a:p>
            <a:r>
              <a:rPr lang="en-US" sz="1500"/>
              <a:t>Each label's ROC AUC exceeds 0.97, with the highest being "Pleural Other" (0.9999) and the lowest "Pneumonia" (0.9772).</a:t>
            </a:r>
          </a:p>
          <a:p>
            <a:r>
              <a:rPr lang="en-US" sz="1500"/>
              <a:t>The macro-average ROC AUC is 0.9926, indicating the model's extremely high classification ability across all 13 labels.</a:t>
            </a:r>
          </a:p>
          <a:p>
            <a:pPr marL="0" indent="0">
              <a:buNone/>
            </a:pPr>
            <a:endParaRPr lang="en-US" sz="1500" b="1"/>
          </a:p>
          <a:p>
            <a:pPr marL="0" indent="0">
              <a:buNone/>
            </a:pPr>
            <a:r>
              <a:rPr lang="en-US" sz="1500" b="1"/>
              <a:t>Classification Report:</a:t>
            </a:r>
          </a:p>
          <a:p>
            <a:r>
              <a:rPr lang="en-US" sz="1500"/>
              <a:t>For common labels (e.g., "Atelectasis," "Pleural Effusion"), precision and recall are close to 0.98-0.99.</a:t>
            </a:r>
          </a:p>
          <a:p>
            <a:r>
              <a:rPr lang="en-US" sz="1500"/>
              <a:t>For rare labels (e.g., "Enlarged </a:t>
            </a:r>
            <a:r>
              <a:rPr lang="en-US" sz="1500" err="1"/>
              <a:t>Cardiomediastinum</a:t>
            </a:r>
            <a:r>
              <a:rPr lang="en-US" sz="1500"/>
              <a:t>"), recall is slightly lower (0.93), but overall accuracy remains high.</a:t>
            </a:r>
          </a:p>
          <a:p>
            <a:r>
              <a:rPr lang="en-US" sz="1500"/>
              <a:t>The weighted average F1 score is close to 0.99, reflecting the model's adaptability to imbalanced data.</a:t>
            </a:r>
            <a:endParaRPr lang="en-US" sz="1600"/>
          </a:p>
          <a:p>
            <a:pPr marL="0" indent="0">
              <a:buNone/>
            </a:pPr>
            <a:endParaRPr lang="en-US" sz="140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A15798C-B9AE-1CE1-3F26-369E25B86E41}"/>
              </a:ext>
            </a:extLst>
          </p:cNvPr>
          <p:cNvGraphicFramePr>
            <a:graphicFrameLocks noGrp="1"/>
          </p:cNvGraphicFramePr>
          <p:nvPr/>
        </p:nvGraphicFramePr>
        <p:xfrm>
          <a:off x="6446520" y="948893"/>
          <a:ext cx="5524500" cy="4640174"/>
        </p:xfrm>
        <a:graphic>
          <a:graphicData uri="http://schemas.openxmlformats.org/drawingml/2006/table">
            <a:tbl>
              <a:tblPr/>
              <a:tblGrid>
                <a:gridCol w="1436454">
                  <a:extLst>
                    <a:ext uri="{9D8B030D-6E8A-4147-A177-3AD203B41FA5}">
                      <a16:colId xmlns:a16="http://schemas.microsoft.com/office/drawing/2014/main" val="2960489737"/>
                    </a:ext>
                  </a:extLst>
                </a:gridCol>
                <a:gridCol w="851381">
                  <a:extLst>
                    <a:ext uri="{9D8B030D-6E8A-4147-A177-3AD203B41FA5}">
                      <a16:colId xmlns:a16="http://schemas.microsoft.com/office/drawing/2014/main" val="2571259261"/>
                    </a:ext>
                  </a:extLst>
                </a:gridCol>
                <a:gridCol w="1143917">
                  <a:extLst>
                    <a:ext uri="{9D8B030D-6E8A-4147-A177-3AD203B41FA5}">
                      <a16:colId xmlns:a16="http://schemas.microsoft.com/office/drawing/2014/main" val="2520892758"/>
                    </a:ext>
                  </a:extLst>
                </a:gridCol>
                <a:gridCol w="975433">
                  <a:extLst>
                    <a:ext uri="{9D8B030D-6E8A-4147-A177-3AD203B41FA5}">
                      <a16:colId xmlns:a16="http://schemas.microsoft.com/office/drawing/2014/main" val="4038267897"/>
                    </a:ext>
                  </a:extLst>
                </a:gridCol>
                <a:gridCol w="1117315">
                  <a:extLst>
                    <a:ext uri="{9D8B030D-6E8A-4147-A177-3AD203B41FA5}">
                      <a16:colId xmlns:a16="http://schemas.microsoft.com/office/drawing/2014/main" val="1907061532"/>
                    </a:ext>
                  </a:extLst>
                </a:gridCol>
              </a:tblGrid>
              <a:tr h="89513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Label</a:t>
                      </a: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ROC AUC</a:t>
                      </a: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Precision (Positive)</a:t>
                      </a: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Recall (Positive)</a:t>
                      </a: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F1-score (Positive)</a:t>
                      </a: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334942"/>
                  </a:ext>
                </a:extLst>
              </a:tr>
              <a:tr h="27325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Atelectasis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0.9979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0.97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0.98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188895"/>
                  </a:ext>
                </a:extLst>
              </a:tr>
              <a:tr h="27325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Cardiomegaly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0.9986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0.98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996238"/>
                  </a:ext>
                </a:extLst>
              </a:tr>
              <a:tr h="27325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Consolidation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0.9967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0.94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0.96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144550"/>
                  </a:ext>
                </a:extLst>
              </a:tr>
              <a:tr h="27325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Edema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0.9983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0.98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0.98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924616"/>
                  </a:ext>
                </a:extLst>
              </a:tr>
              <a:tr h="46363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Enlarged Cardiomediastinum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0.9957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0.93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0.93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0.93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688522"/>
                  </a:ext>
                </a:extLst>
              </a:tr>
              <a:tr h="27325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Fracture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0.9974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0.96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0.94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0.95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491943"/>
                  </a:ext>
                </a:extLst>
              </a:tr>
              <a:tr h="27325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Lung Lesion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0.9982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0.96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0.96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0.96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546741"/>
                  </a:ext>
                </a:extLst>
              </a:tr>
              <a:tr h="27325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Lung Opacity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0.9982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0.98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0.98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67853"/>
                  </a:ext>
                </a:extLst>
              </a:tr>
              <a:tr h="27325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Pleural Effusion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0.9986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575143"/>
                  </a:ext>
                </a:extLst>
              </a:tr>
              <a:tr h="27325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Pleural Other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0.9942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0.95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0.97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009688"/>
                  </a:ext>
                </a:extLst>
              </a:tr>
              <a:tr h="27325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Pneumonia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0.9949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0.95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0.91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0.93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521230"/>
                  </a:ext>
                </a:extLst>
              </a:tr>
              <a:tr h="27325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Pneumothorax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0.9973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0.95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0.97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264254"/>
                  </a:ext>
                </a:extLst>
              </a:tr>
              <a:tr h="27325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Support Devices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0.9979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  <a:buNone/>
                      </a:pPr>
                      <a:r>
                        <a:rPr lang="en-SG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0.99 ​</a:t>
                      </a:r>
                      <a:endParaRPr lang="en-SG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38" marR="90038" marT="45019" marB="450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3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86998"/>
                  </a:ext>
                </a:extLst>
              </a:tr>
            </a:tbl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F70C07FD-2A7E-01E0-0909-4D2A62E26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1801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91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43AA6-9728-5B51-6B05-17A651BE9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072E-FEC4-3C4A-2137-2FB1814F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1"/>
                </a:solidFill>
                <a:ea typeface="+mj-lt"/>
                <a:cs typeface="+mj-lt"/>
              </a:rPr>
              <a:t>Discovery: The more, the merrier</a:t>
            </a:r>
            <a:endParaRPr lang="zh-C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BB8752-09F6-5553-6E53-3415FFE1DEB6}"/>
              </a:ext>
            </a:extLst>
          </p:cNvPr>
          <p:cNvSpPr txBox="1">
            <a:spLocks/>
          </p:cNvSpPr>
          <p:nvPr/>
        </p:nvSpPr>
        <p:spPr>
          <a:xfrm>
            <a:off x="838200" y="5127418"/>
            <a:ext cx="10835640" cy="1146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/>
              <a:t>We initially trained the model on 30,000 samples, and the classification performance for ‘</a:t>
            </a:r>
            <a:r>
              <a:rPr lang="en-US" altLang="zh-CN" sz="1600" b="1"/>
              <a:t>Enlarged </a:t>
            </a:r>
            <a:r>
              <a:rPr lang="en-US" altLang="zh-CN" sz="1600" b="1" err="1"/>
              <a:t>Cardiomediastinum</a:t>
            </a:r>
            <a:r>
              <a:rPr lang="en-US" altLang="zh-CN" sz="1600"/>
              <a:t>’ was suboptimal. </a:t>
            </a:r>
          </a:p>
          <a:p>
            <a:r>
              <a:rPr lang="en-US" altLang="zh-CN" sz="1600"/>
              <a:t>However, after training on the full dataset (220,000+) the performance improved significantly.</a:t>
            </a:r>
            <a:endParaRPr lang="en-US" sz="160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5C2B2AA-A704-77C6-635A-E47AC4F21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1801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A94709-FA83-DAFD-14A3-FF0FE5839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146378"/>
              </p:ext>
            </p:extLst>
          </p:nvPr>
        </p:nvGraphicFramePr>
        <p:xfrm>
          <a:off x="838200" y="2288338"/>
          <a:ext cx="5257800" cy="2552694"/>
        </p:xfrm>
        <a:graphic>
          <a:graphicData uri="http://schemas.openxmlformats.org/drawingml/2006/table">
            <a:tbl>
              <a:tblPr/>
              <a:tblGrid>
                <a:gridCol w="1051560">
                  <a:extLst>
                    <a:ext uri="{9D8B030D-6E8A-4147-A177-3AD203B41FA5}">
                      <a16:colId xmlns:a16="http://schemas.microsoft.com/office/drawing/2014/main" val="187182595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3304621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466463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660773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01833354"/>
                    </a:ext>
                  </a:extLst>
                </a:gridCol>
              </a:tblGrid>
              <a:tr h="496357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Support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904524"/>
                  </a:ext>
                </a:extLst>
              </a:tr>
              <a:tr h="283633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5811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211497"/>
                  </a:ext>
                </a:extLst>
              </a:tr>
              <a:tr h="283633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632257"/>
                  </a:ext>
                </a:extLst>
              </a:tr>
              <a:tr h="496357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Accuracy</a:t>
                      </a:r>
                      <a:endParaRPr lang="en-US" sz="11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0.99</a:t>
                      </a:r>
                      <a:endParaRPr lang="en-US" sz="11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6000</a:t>
                      </a:r>
                      <a:endParaRPr lang="en-US" sz="11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862"/>
                  </a:ext>
                </a:extLst>
              </a:tr>
              <a:tr h="496357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Macro Avg</a:t>
                      </a:r>
                      <a:endParaRPr lang="en-US" sz="11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6000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702136"/>
                  </a:ext>
                </a:extLst>
              </a:tr>
              <a:tr h="496357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Weighted Avg</a:t>
                      </a:r>
                      <a:endParaRPr lang="en-US" sz="11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6000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9834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7610DD-AA14-21F5-9CA9-506EC4E6D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08860"/>
              </p:ext>
            </p:extLst>
          </p:nvPr>
        </p:nvGraphicFramePr>
        <p:xfrm>
          <a:off x="6416040" y="2288338"/>
          <a:ext cx="5257800" cy="2552694"/>
        </p:xfrm>
        <a:graphic>
          <a:graphicData uri="http://schemas.openxmlformats.org/drawingml/2006/table">
            <a:tbl>
              <a:tblPr/>
              <a:tblGrid>
                <a:gridCol w="1051560">
                  <a:extLst>
                    <a:ext uri="{9D8B030D-6E8A-4147-A177-3AD203B41FA5}">
                      <a16:colId xmlns:a16="http://schemas.microsoft.com/office/drawing/2014/main" val="187182595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3304621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466463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660773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01833354"/>
                    </a:ext>
                  </a:extLst>
                </a:gridCol>
              </a:tblGrid>
              <a:tr h="496357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Support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904524"/>
                  </a:ext>
                </a:extLst>
              </a:tr>
              <a:tr h="283633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44,140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211497"/>
                  </a:ext>
                </a:extLst>
              </a:tr>
              <a:tr h="283633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1,426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632257"/>
                  </a:ext>
                </a:extLst>
              </a:tr>
              <a:tr h="496357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Accuracy</a:t>
                      </a:r>
                      <a:endParaRPr lang="en-US" sz="11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1.00</a:t>
                      </a:r>
                      <a:endParaRPr lang="en-US" sz="11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45,566</a:t>
                      </a:r>
                      <a:endParaRPr lang="en-US" sz="11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862"/>
                  </a:ext>
                </a:extLst>
              </a:tr>
              <a:tr h="496357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Macro Avg</a:t>
                      </a:r>
                      <a:endParaRPr lang="en-US" sz="11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45,566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702136"/>
                  </a:ext>
                </a:extLst>
              </a:tr>
              <a:tr h="496357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effectLst/>
                        </a:rPr>
                        <a:t>Weighted Avg</a:t>
                      </a:r>
                      <a:endParaRPr lang="en-US" sz="11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45,566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9834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C86725-2BB5-3689-369F-B423635D5B53}"/>
              </a:ext>
            </a:extLst>
          </p:cNvPr>
          <p:cNvSpPr txBox="1"/>
          <p:nvPr/>
        </p:nvSpPr>
        <p:spPr>
          <a:xfrm>
            <a:off x="6889146" y="1597761"/>
            <a:ext cx="431158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b="1">
                <a:ea typeface="等线"/>
              </a:rPr>
              <a:t>Fig. </a:t>
            </a:r>
            <a:r>
              <a:rPr lang="en-US" altLang="zh-CN" b="1">
                <a:latin typeface="Aptos"/>
                <a:ea typeface="等线"/>
                <a:cs typeface="Calibri"/>
              </a:rPr>
              <a:t>Enlarged </a:t>
            </a:r>
            <a:r>
              <a:rPr lang="en-US" altLang="zh-CN" b="1" err="1">
                <a:latin typeface="Aptos"/>
                <a:ea typeface="等线"/>
                <a:cs typeface="Calibri"/>
              </a:rPr>
              <a:t>Cardiomediastinum</a:t>
            </a:r>
            <a:endParaRPr lang="en-US" b="1" err="1">
              <a:latin typeface="Aptos"/>
              <a:ea typeface="等线"/>
              <a:cs typeface="Calibri"/>
            </a:endParaRPr>
          </a:p>
          <a:p>
            <a:pPr algn="ctr"/>
            <a:r>
              <a:rPr lang="en-US" altLang="zh-CN" b="1">
                <a:ea typeface="等线"/>
              </a:rPr>
              <a:t>Test Result (Full Dataset)</a:t>
            </a:r>
            <a:endParaRPr lang="en-US" b="1">
              <a:ea typeface="等线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947BD-F6B5-3C3F-87E1-FB53FE364EA9}"/>
              </a:ext>
            </a:extLst>
          </p:cNvPr>
          <p:cNvSpPr txBox="1"/>
          <p:nvPr/>
        </p:nvSpPr>
        <p:spPr>
          <a:xfrm>
            <a:off x="1362307" y="1641557"/>
            <a:ext cx="42062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b="1">
                <a:ea typeface="等线"/>
              </a:rPr>
              <a:t>Fig. </a:t>
            </a:r>
            <a:r>
              <a:rPr lang="en-US" altLang="zh-CN" b="1">
                <a:latin typeface="Aptos"/>
                <a:ea typeface="等线"/>
                <a:cs typeface="Calibri"/>
              </a:rPr>
              <a:t>Enlarged </a:t>
            </a:r>
            <a:r>
              <a:rPr lang="en-US" altLang="zh-CN" b="1" err="1">
                <a:latin typeface="Aptos"/>
                <a:ea typeface="等线"/>
                <a:cs typeface="Calibri"/>
              </a:rPr>
              <a:t>Cardiomediastinum</a:t>
            </a:r>
            <a:r>
              <a:rPr lang="en-US" altLang="zh-CN" b="1">
                <a:latin typeface="Aptos"/>
                <a:ea typeface="等线"/>
                <a:cs typeface="Calibri"/>
              </a:rPr>
              <a:t> </a:t>
            </a:r>
            <a:endParaRPr lang="en-US" b="1">
              <a:ea typeface="等线"/>
            </a:endParaRPr>
          </a:p>
          <a:p>
            <a:pPr algn="ctr"/>
            <a:r>
              <a:rPr lang="en-US" altLang="zh-CN" b="1">
                <a:ea typeface="等线"/>
              </a:rPr>
              <a:t>Test Result (30000 Sample)</a:t>
            </a:r>
            <a:endParaRPr lang="en-US" b="1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417240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F148B-92F6-4713-6E66-D04B8E0DE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1415-B4CD-00AB-11D8-AD6B7CFF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ea typeface="+mj-lt"/>
                <a:cs typeface="+mj-lt"/>
              </a:rPr>
              <a:t>In</a:t>
            </a:r>
            <a:r>
              <a:rPr lang="en-US" altLang="zh-CN">
                <a:solidFill>
                  <a:schemeClr val="accent1"/>
                </a:solidFill>
                <a:ea typeface="等线 Light"/>
                <a:cs typeface="+mj-lt"/>
              </a:rPr>
              <a:t> conclusion -</a:t>
            </a:r>
            <a:r>
              <a:rPr lang="zh-CN" altLang="en-US">
                <a:solidFill>
                  <a:srgbClr val="000000"/>
                </a:solidFill>
                <a:ea typeface="等线 Light"/>
                <a:cs typeface="+mj-lt"/>
              </a:rPr>
              <a:t> </a:t>
            </a:r>
            <a:endParaRPr lang="zh-CN" altLang="en-US"/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16F78150-8826-A882-13A2-93A43391E1C7}"/>
              </a:ext>
            </a:extLst>
          </p:cNvPr>
          <p:cNvSpPr txBox="1"/>
          <p:nvPr/>
        </p:nvSpPr>
        <p:spPr>
          <a:xfrm>
            <a:off x="843441" y="1979587"/>
            <a:ext cx="9710989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altLang="zh-CN" sz="2400">
                <a:ea typeface="+mn-lt"/>
                <a:cs typeface="+mn-lt"/>
              </a:rPr>
              <a:t>Automating detection of clinical findings with traditional classifiers and neural networks would require additional time and resources to </a:t>
            </a:r>
            <a:r>
              <a:rPr lang="en-US" altLang="zh-CN" sz="2400" err="1">
                <a:ea typeface="+mn-lt"/>
                <a:cs typeface="+mn-lt"/>
              </a:rPr>
              <a:t>optimise</a:t>
            </a:r>
            <a:endParaRPr lang="en-US" altLang="zh-CN" sz="2400">
              <a:ea typeface="等线"/>
            </a:endParaRPr>
          </a:p>
          <a:p>
            <a:pPr marL="342900" indent="-342900">
              <a:buFont typeface="Wingdings"/>
              <a:buChar char="§"/>
            </a:pPr>
            <a:endParaRPr lang="en-US" altLang="zh-CN" sz="2400">
              <a:ea typeface="等线" panose="02010600030101010101" pitchFamily="2" charset="-122"/>
            </a:endParaRPr>
          </a:p>
          <a:p>
            <a:pPr marL="342900" indent="-342900">
              <a:buFont typeface="Wingdings"/>
              <a:buChar char="§"/>
            </a:pPr>
            <a:r>
              <a:rPr lang="en-US" altLang="zh-CN" sz="2400">
                <a:ea typeface="等线"/>
              </a:rPr>
              <a:t>Facilitating the extraction of common clinical findings from report notes with natural language processing may be more achievable and impactful on radiologists' workload</a:t>
            </a:r>
            <a:endParaRPr lang="en-US" altLang="zh-CN" sz="2400">
              <a:ea typeface="等线" panose="02010600030101010101" pitchFamily="2" charset="-122"/>
            </a:endParaRPr>
          </a:p>
          <a:p>
            <a:endParaRPr lang="zh-CN" altLang="en-US" sz="200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139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B6AD-12AD-76AE-3AF9-0843A1C2A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99167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6EED-5698-C5D7-8C55-8794E6F7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>
                <a:solidFill>
                  <a:schemeClr val="accent1"/>
                </a:solidFill>
              </a:rPr>
              <a:t>Additional slides</a:t>
            </a:r>
          </a:p>
        </p:txBody>
      </p:sp>
    </p:spTree>
    <p:extLst>
      <p:ext uri="{BB962C8B-B14F-4D97-AF65-F5344CB8AC3E}">
        <p14:creationId xmlns:p14="http://schemas.microsoft.com/office/powerpoint/2010/main" val="285099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FF744-2FAE-16CC-38A7-65A915EF6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4196-2EA2-3835-A7AC-63E20889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Model Hyperparameters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769C99-4D02-97BC-FA1C-16F0FA168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41959"/>
              </p:ext>
            </p:extLst>
          </p:nvPr>
        </p:nvGraphicFramePr>
        <p:xfrm>
          <a:off x="1653591" y="1658775"/>
          <a:ext cx="8970589" cy="5001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68383">
                  <a:extLst>
                    <a:ext uri="{9D8B030D-6E8A-4147-A177-3AD203B41FA5}">
                      <a16:colId xmlns:a16="http://schemas.microsoft.com/office/drawing/2014/main" val="4045641758"/>
                    </a:ext>
                  </a:extLst>
                </a:gridCol>
                <a:gridCol w="3902206">
                  <a:extLst>
                    <a:ext uri="{9D8B030D-6E8A-4147-A177-3AD203B41FA5}">
                      <a16:colId xmlns:a16="http://schemas.microsoft.com/office/drawing/2014/main" val="3989728486"/>
                    </a:ext>
                  </a:extLst>
                </a:gridCol>
              </a:tblGrid>
              <a:tr h="279918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1" i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Model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1" i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Hyperparameters tested </a:t>
                      </a: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774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1" i="0">
                          <a:effectLst/>
                          <a:latin typeface="Aptos Narrow"/>
                        </a:rPr>
                        <a:t>Logistic regression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0" i="0">
                          <a:effectLst/>
                          <a:latin typeface="Aptos Narrow"/>
                        </a:rPr>
                        <a:t>- </a:t>
                      </a: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438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1" i="0">
                          <a:effectLst/>
                          <a:latin typeface="Aptos Narrow"/>
                        </a:rPr>
                        <a:t>Logistic regression with L1 regularization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0" i="0">
                          <a:effectLst/>
                          <a:latin typeface="Aptos Narrow"/>
                        </a:rPr>
                        <a:t>- </a:t>
                      </a: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522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1" i="0">
                          <a:effectLst/>
                          <a:latin typeface="Aptos Narrow"/>
                        </a:rPr>
                        <a:t>Logistic regression with L2 regularization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0" i="0">
                          <a:effectLst/>
                          <a:latin typeface="Aptos Narrow"/>
                        </a:rPr>
                        <a:t>- </a:t>
                      </a: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567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1" i="0">
                          <a:effectLst/>
                          <a:latin typeface="Aptos Narrow"/>
                        </a:rPr>
                        <a:t>Elastic net regression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0" i="0">
                          <a:effectLst/>
                          <a:latin typeface="Aptos Narrow"/>
                        </a:rPr>
                        <a:t>Alpha: [0.3, 0.5, 0.7] </a:t>
                      </a: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097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1" i="0">
                          <a:effectLst/>
                          <a:latin typeface="Aptos Narrow"/>
                        </a:rPr>
                        <a:t>Support vector machine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0" i="0">
                          <a:effectLst/>
                          <a:latin typeface="Aptos Narrow"/>
                        </a:rPr>
                        <a:t>Kernel: [polynomial, radial basis function (RBF)] </a:t>
                      </a:r>
                    </a:p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0" i="0">
                          <a:effectLst/>
                          <a:latin typeface="Aptos Narrow"/>
                        </a:rPr>
                        <a:t>C score: [0.1, 0.5, 1, 10] </a:t>
                      </a: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5440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1" i="0">
                          <a:effectLst/>
                          <a:latin typeface="Aptos Narrow"/>
                        </a:rPr>
                        <a:t>Random forest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0" i="0">
                          <a:effectLst/>
                          <a:latin typeface="Aptos Narrow"/>
                        </a:rPr>
                        <a:t>N estimators: [200]  </a:t>
                      </a:r>
                    </a:p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0" i="0">
                          <a:effectLst/>
                          <a:latin typeface="Aptos Narrow"/>
                        </a:rPr>
                        <a:t>Max depth: [15]  </a:t>
                      </a:r>
                    </a:p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0" i="0">
                          <a:effectLst/>
                          <a:latin typeface="Aptos Narrow"/>
                        </a:rPr>
                        <a:t>Class weight: ['balanced'] </a:t>
                      </a: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86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1" i="0">
                          <a:effectLst/>
                          <a:latin typeface="Aptos Narrow"/>
                        </a:rPr>
                        <a:t>xgBoost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0" i="0">
                          <a:effectLst/>
                          <a:latin typeface="Aptos Narrow"/>
                        </a:rPr>
                        <a:t>Max depth: [3, 5, 7], </a:t>
                      </a:r>
                    </a:p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0" i="0">
                          <a:effectLst/>
                          <a:latin typeface="Aptos Narrow"/>
                        </a:rPr>
                        <a:t>Learning rate: [0.01, 0.1, 0.2], </a:t>
                      </a:r>
                    </a:p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0" i="0">
                          <a:effectLst/>
                          <a:latin typeface="Aptos Narrow"/>
                        </a:rPr>
                        <a:t>N estimators: [50, 100, 150] </a:t>
                      </a: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478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1" i="0">
                          <a:effectLst/>
                          <a:latin typeface="Aptos Narrow"/>
                        </a:rPr>
                        <a:t>Fully-connected neural network (4 layers)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0" i="0">
                          <a:effectLst/>
                          <a:latin typeface="Aptos Narrow"/>
                        </a:rPr>
                        <a:t>Learning rate: [0.01, 0.1, 0.2] </a:t>
                      </a:r>
                    </a:p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0" i="0">
                          <a:effectLst/>
                          <a:latin typeface="Aptos Narrow"/>
                        </a:rPr>
                        <a:t>Dropout rate: [0.2, 0.5] </a:t>
                      </a: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371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1" i="0">
                          <a:effectLst/>
                          <a:latin typeface="Aptos Narrow"/>
                        </a:rPr>
                        <a:t>Transformer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0" i="0">
                          <a:effectLst/>
                          <a:latin typeface="Aptos Narrow"/>
                        </a:rPr>
                        <a:t>Focal loss </a:t>
                      </a:r>
                      <a:r>
                        <a:rPr lang="el-GR" sz="1600" b="0" i="0">
                          <a:effectLst/>
                          <a:latin typeface="Aptos Narrow"/>
                        </a:rPr>
                        <a:t>α: 0.75 </a:t>
                      </a:r>
                    </a:p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0" i="0">
                          <a:effectLst/>
                          <a:latin typeface="Aptos Narrow"/>
                        </a:rPr>
                        <a:t>Focal loss </a:t>
                      </a:r>
                      <a:r>
                        <a:rPr lang="el-GR" sz="1600" b="0" i="0">
                          <a:effectLst/>
                          <a:latin typeface="Aptos Narrow"/>
                        </a:rPr>
                        <a:t>γ: 2 </a:t>
                      </a:r>
                    </a:p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0" i="0">
                          <a:effectLst/>
                          <a:latin typeface="Aptos Narrow"/>
                        </a:rPr>
                        <a:t>Hidden dimension: 512 </a:t>
                      </a:r>
                    </a:p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0" i="0">
                          <a:effectLst/>
                          <a:latin typeface="Aptos Narrow"/>
                        </a:rPr>
                        <a:t>Attention head: 8 </a:t>
                      </a:r>
                    </a:p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1600" b="0" i="0">
                          <a:effectLst/>
                          <a:latin typeface="Aptos Narrow"/>
                        </a:rPr>
                        <a:t>Embedding sequence length: 8 </a:t>
                      </a: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40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96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64AFE-ADAA-C153-C5B9-33A188D62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0B12-524E-4289-51BB-CFFE130D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Task 1 - Overall Model Results (macro average)</a:t>
            </a: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15792E67-3474-8CE4-113F-F67E480E9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820815"/>
              </p:ext>
            </p:extLst>
          </p:nvPr>
        </p:nvGraphicFramePr>
        <p:xfrm>
          <a:off x="838200" y="1825625"/>
          <a:ext cx="10515599" cy="3600450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4809182">
                  <a:extLst>
                    <a:ext uri="{9D8B030D-6E8A-4147-A177-3AD203B41FA5}">
                      <a16:colId xmlns:a16="http://schemas.microsoft.com/office/drawing/2014/main" val="2400280916"/>
                    </a:ext>
                  </a:extLst>
                </a:gridCol>
                <a:gridCol w="1902139">
                  <a:extLst>
                    <a:ext uri="{9D8B030D-6E8A-4147-A177-3AD203B41FA5}">
                      <a16:colId xmlns:a16="http://schemas.microsoft.com/office/drawing/2014/main" val="2351539131"/>
                    </a:ext>
                  </a:extLst>
                </a:gridCol>
                <a:gridCol w="1902139">
                  <a:extLst>
                    <a:ext uri="{9D8B030D-6E8A-4147-A177-3AD203B41FA5}">
                      <a16:colId xmlns:a16="http://schemas.microsoft.com/office/drawing/2014/main" val="2525927113"/>
                    </a:ext>
                  </a:extLst>
                </a:gridCol>
                <a:gridCol w="1902139">
                  <a:extLst>
                    <a:ext uri="{9D8B030D-6E8A-4147-A177-3AD203B41FA5}">
                      <a16:colId xmlns:a16="http://schemas.microsoft.com/office/drawing/2014/main" val="2191500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</a:p>
                  </a:txBody>
                  <a:tcPr marL="9525" marR="9525" marT="9525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</a:p>
                  </a:txBody>
                  <a:tcPr marL="9525" marR="9525" marT="9525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</a:p>
                  </a:txBody>
                  <a:tcPr marL="9525" marR="9525" marT="9525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F1-Score</a:t>
                      </a:r>
                    </a:p>
                  </a:txBody>
                  <a:tcPr marL="9525" marR="9525" marT="9525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642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Logistic regression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0.24</a:t>
                      </a:r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0.20</a:t>
                      </a:r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0.20</a:t>
                      </a:r>
                      <a:endParaRPr lang="en-US"/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01457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L1 regularization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0.31</a:t>
                      </a:r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0.09</a:t>
                      </a:r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0.13</a:t>
                      </a:r>
                      <a:endParaRPr lang="en-US"/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50160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L2 regularization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0.31</a:t>
                      </a:r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0.09</a:t>
                      </a:r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0.12</a:t>
                      </a:r>
                      <a:endParaRPr lang="en-US"/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25200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Elastic net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0.31</a:t>
                      </a:r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0.09</a:t>
                      </a:r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0.13</a:t>
                      </a:r>
                      <a:endParaRPr lang="en-US"/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54449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Support vector machine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0.31</a:t>
                      </a:r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0.07</a:t>
                      </a:r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0.09</a:t>
                      </a:r>
                      <a:endParaRPr lang="en-US"/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596067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Random forest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0.26</a:t>
                      </a:r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0.40</a:t>
                      </a:r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0.31</a:t>
                      </a:r>
                      <a:endParaRPr lang="en-US"/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95411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err="1">
                          <a:effectLst/>
                        </a:rPr>
                        <a:t>xgBoost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0.37</a:t>
                      </a:r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0.10</a:t>
                      </a:r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0.14</a:t>
                      </a:r>
                      <a:endParaRPr lang="en-US"/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412981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Fully connected neural network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0.15</a:t>
                      </a:r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0.67</a:t>
                      </a:r>
                      <a:endParaRPr lang="en-US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0.23</a:t>
                      </a:r>
                      <a:endParaRPr lang="en-US"/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47022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Transformer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0.27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0.31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0.28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52375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977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B604C-C934-78AD-D532-878F7EDE5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026-F38F-22D1-CFF5-6234B27B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accent1"/>
                </a:solidFill>
                <a:ea typeface="+mj-lt"/>
                <a:cs typeface="+mj-lt"/>
              </a:rPr>
              <a:t>Some conditions are more subtle than others and perhaps need radiologist interpretation</a:t>
            </a:r>
            <a:endParaRPr lang="en-US" altLang="zh-CN" sz="3600">
              <a:solidFill>
                <a:schemeClr val="accent1"/>
              </a:solidFill>
              <a:ea typeface="等线 Light"/>
            </a:endParaRPr>
          </a:p>
        </p:txBody>
      </p:sp>
      <p:pic>
        <p:nvPicPr>
          <p:cNvPr id="5" name="Picture 4" descr="Massive pleural effusion">
            <a:extLst>
              <a:ext uri="{FF2B5EF4-FFF2-40B4-BE49-F238E27FC236}">
                <a16:creationId xmlns:a16="http://schemas.microsoft.com/office/drawing/2014/main" id="{148B8256-1BAD-401F-A1F9-F0B7BAC62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" y="1955292"/>
            <a:ext cx="4511040" cy="3610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5D29E7-1F44-FD3D-078E-F0A619782F40}"/>
              </a:ext>
            </a:extLst>
          </p:cNvPr>
          <p:cNvSpPr txBox="1"/>
          <p:nvPr/>
        </p:nvSpPr>
        <p:spPr>
          <a:xfrm>
            <a:off x="1973810" y="5801087"/>
            <a:ext cx="30178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Arial"/>
                <a:cs typeface="Arial"/>
              </a:rPr>
              <a:t>Pleural effusion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7" name="Picture 6" descr="Widened superior mediastinum">
            <a:extLst>
              <a:ext uri="{FF2B5EF4-FFF2-40B4-BE49-F238E27FC236}">
                <a16:creationId xmlns:a16="http://schemas.microsoft.com/office/drawing/2014/main" id="{5D912CE6-8506-C4A1-9508-6F8C6B370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753" y="1956027"/>
            <a:ext cx="3578038" cy="36070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08075C-B0D6-C49B-CC5A-D63047748A1A}"/>
              </a:ext>
            </a:extLst>
          </p:cNvPr>
          <p:cNvSpPr txBox="1"/>
          <p:nvPr/>
        </p:nvSpPr>
        <p:spPr>
          <a:xfrm>
            <a:off x="6825060" y="5800191"/>
            <a:ext cx="3292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Arial"/>
                <a:cs typeface="Arial"/>
              </a:rPr>
              <a:t>Enlarged </a:t>
            </a:r>
            <a:r>
              <a:rPr lang="en-GB" err="1">
                <a:latin typeface="Arial"/>
                <a:cs typeface="Arial"/>
              </a:rPr>
              <a:t>cardiomediastinum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421478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724B-BE77-67A9-FFE9-3EEADF1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 and ROC curves of traditional classifiers</a:t>
            </a:r>
          </a:p>
        </p:txBody>
      </p:sp>
      <p:pic>
        <p:nvPicPr>
          <p:cNvPr id="4" name="Content Placeholder 3" descr="A graph of different colors and sizes&#10;&#10;AI-generated content may be incorrect.">
            <a:extLst>
              <a:ext uri="{FF2B5EF4-FFF2-40B4-BE49-F238E27FC236}">
                <a16:creationId xmlns:a16="http://schemas.microsoft.com/office/drawing/2014/main" id="{4D230B09-9A18-5895-E411-B2F41933C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812" y="1871813"/>
            <a:ext cx="4970429" cy="4114800"/>
          </a:xfrm>
        </p:spPr>
      </p:pic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9D1AD55-2692-18F2-E257-BBC05106A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767" y="1875181"/>
            <a:ext cx="5500205" cy="39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56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04359-A5F4-4B7C-DC7F-BCC821C41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17CE-1295-DFA0-2FA5-DBEBC976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Would providing additional information, e.g. scan view improve performance?</a:t>
            </a:r>
          </a:p>
        </p:txBody>
      </p:sp>
      <p:pic>
        <p:nvPicPr>
          <p:cNvPr id="4" name="Picture 3" descr="A close-up of x-ray images of a chest&#10;&#10;AI-generated content may be incorrect.">
            <a:extLst>
              <a:ext uri="{FF2B5EF4-FFF2-40B4-BE49-F238E27FC236}">
                <a16:creationId xmlns:a16="http://schemas.microsoft.com/office/drawing/2014/main" id="{217EF409-E9D9-A1F5-A578-F7CD5044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855" y="1979511"/>
            <a:ext cx="6818744" cy="40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6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8831D-26E9-666D-7E12-0CFF159B3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76CD-6973-39CE-D3E7-DE7DD9D2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7666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What if we could empower non-radiologists to interpret diagnostic imaging with AI?</a:t>
            </a:r>
          </a:p>
        </p:txBody>
      </p:sp>
    </p:spTree>
    <p:extLst>
      <p:ext uri="{BB962C8B-B14F-4D97-AF65-F5344CB8AC3E}">
        <p14:creationId xmlns:p14="http://schemas.microsoft.com/office/powerpoint/2010/main" val="2333501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812CB-E44B-B85A-176D-2A5CC964A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FAFC-BEB2-AE98-BBD6-D9C89DC2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The scan view is already captured in the embedding data</a:t>
            </a:r>
          </a:p>
        </p:txBody>
      </p:sp>
      <p:pic>
        <p:nvPicPr>
          <p:cNvPr id="11" name="Picture 10" descr="A diagram of different views&#10;&#10;AI-generated content may be incorrect.">
            <a:extLst>
              <a:ext uri="{FF2B5EF4-FFF2-40B4-BE49-F238E27FC236}">
                <a16:creationId xmlns:a16="http://schemas.microsoft.com/office/drawing/2014/main" id="{AB8BC7FF-4C9D-39EA-6AF2-3F4C3A983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99" y="1838672"/>
            <a:ext cx="5492425" cy="44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73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09BB-9596-DD79-418C-98A75474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Transformer architecture</a:t>
            </a:r>
            <a:endParaRPr lang="zh-CN" altLang="en-US">
              <a:solidFill>
                <a:schemeClr val="accent1"/>
              </a:solidFill>
              <a:ea typeface="等线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F9F92-0ACE-AA5B-6D42-67FFCF746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675"/>
            <a:ext cx="11356836" cy="5301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/>
              <a:t>Input:</a:t>
            </a:r>
            <a:r>
              <a:rPr lang="en-US" sz="1800"/>
              <a:t> original vectors of (batch size, </a:t>
            </a:r>
            <a:r>
              <a:rPr lang="en-US" sz="1800">
                <a:solidFill>
                  <a:srgbClr val="FF0000"/>
                </a:solidFill>
              </a:rPr>
              <a:t>1376</a:t>
            </a:r>
            <a:r>
              <a:rPr lang="en-US" sz="1800"/>
              <a:t>)             reshape as (batch size, </a:t>
            </a:r>
            <a:r>
              <a:rPr lang="en-US" sz="1800">
                <a:solidFill>
                  <a:srgbClr val="FF0000"/>
                </a:solidFill>
              </a:rPr>
              <a:t>8</a:t>
            </a:r>
            <a:r>
              <a:rPr lang="en-US" sz="1800"/>
              <a:t>, </a:t>
            </a:r>
            <a:r>
              <a:rPr lang="en-US" sz="1800">
                <a:solidFill>
                  <a:srgbClr val="FF0000"/>
                </a:solidFill>
              </a:rPr>
              <a:t>172</a:t>
            </a:r>
            <a:r>
              <a:rPr lang="en-US" sz="1800"/>
              <a:t>) </a:t>
            </a:r>
            <a:endParaRPr lang="zh-CN" altLang="en-US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/>
              <a:t>Input Projection:</a:t>
            </a:r>
            <a:r>
              <a:rPr lang="en-US" sz="1800"/>
              <a:t>  The 172-dimensional vector at each split is projected into a 512-dimensional latent space by a linear layer  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/>
              <a:t>Transformer Encoder: </a:t>
            </a:r>
            <a:r>
              <a:rPr lang="en-US" sz="1800"/>
              <a:t>Models the information for each split with self-attention 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/>
              <a:t>Attention Pooling: </a:t>
            </a:r>
            <a:r>
              <a:rPr lang="en-US" sz="1800"/>
              <a:t>Input an attention score for each split</a:t>
            </a:r>
          </a:p>
          <a:p>
            <a:pPr marL="0" indent="0">
              <a:buNone/>
            </a:pPr>
            <a:r>
              <a:rPr lang="en-US" sz="1800"/>
              <a:t>         </a:t>
            </a:r>
            <a:r>
              <a:rPr lang="en-US" sz="1800" err="1"/>
              <a:t>Softmax</a:t>
            </a:r>
            <a:r>
              <a:rPr lang="en-US" sz="1800"/>
              <a:t> normalization for weights</a:t>
            </a:r>
          </a:p>
          <a:p>
            <a:pPr marL="0" indent="0">
              <a:buNone/>
            </a:pPr>
            <a:r>
              <a:rPr lang="en-US" sz="1800"/>
              <a:t>                                        Calculated weighted sum for all splits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/>
              <a:t>Output:</a:t>
            </a:r>
            <a:r>
              <a:rPr lang="en-US" sz="1800"/>
              <a:t> Simple  feedforward network to obtain logits (batch size, </a:t>
            </a:r>
            <a:r>
              <a:rPr lang="en-US" sz="1800">
                <a:solidFill>
                  <a:srgbClr val="FF0000"/>
                </a:solidFill>
              </a:rPr>
              <a:t>13</a:t>
            </a:r>
            <a:r>
              <a:rPr lang="en-US" sz="1800"/>
              <a:t>)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D48B29A6-3AE0-1849-4290-34018917AE8C}"/>
              </a:ext>
            </a:extLst>
          </p:cNvPr>
          <p:cNvSpPr/>
          <p:nvPr/>
        </p:nvSpPr>
        <p:spPr>
          <a:xfrm>
            <a:off x="5218145" y="1416311"/>
            <a:ext cx="404027" cy="1346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DA3A141-A4AC-3B4C-F5F6-B07186F6801A}"/>
              </a:ext>
            </a:extLst>
          </p:cNvPr>
          <p:cNvCxnSpPr/>
          <p:nvPr/>
        </p:nvCxnSpPr>
        <p:spPr>
          <a:xfrm>
            <a:off x="4761740" y="1619287"/>
            <a:ext cx="69912" cy="362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55AB174-085F-4D0C-7729-0DF29A66E8F8}"/>
              </a:ext>
            </a:extLst>
          </p:cNvPr>
          <p:cNvSpPr txBox="1"/>
          <p:nvPr/>
        </p:nvSpPr>
        <p:spPr>
          <a:xfrm>
            <a:off x="3204744" y="1921958"/>
            <a:ext cx="2611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</a:rPr>
              <a:t>Original input dimension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A547C1-A829-8DD0-893A-0A2EED98BA7D}"/>
              </a:ext>
            </a:extLst>
          </p:cNvPr>
          <p:cNvSpPr txBox="1"/>
          <p:nvPr/>
        </p:nvSpPr>
        <p:spPr>
          <a:xfrm>
            <a:off x="6097427" y="1921957"/>
            <a:ext cx="2450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</a:rPr>
              <a:t>Embedding split length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D3B11DE-8B9A-71C3-86C9-187BE2BED40A}"/>
              </a:ext>
            </a:extLst>
          </p:cNvPr>
          <p:cNvCxnSpPr>
            <a:cxnSpLocks/>
          </p:cNvCxnSpPr>
          <p:nvPr/>
        </p:nvCxnSpPr>
        <p:spPr>
          <a:xfrm flipH="1">
            <a:off x="7658060" y="1595872"/>
            <a:ext cx="312749" cy="30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DE5CEC8-B95B-5394-07D6-9C4C58B89D70}"/>
              </a:ext>
            </a:extLst>
          </p:cNvPr>
          <p:cNvCxnSpPr>
            <a:cxnSpLocks/>
          </p:cNvCxnSpPr>
          <p:nvPr/>
        </p:nvCxnSpPr>
        <p:spPr>
          <a:xfrm>
            <a:off x="8465520" y="1580476"/>
            <a:ext cx="423891" cy="376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FCF2364-3FC7-CE77-2B09-A9A20C4A22C0}"/>
              </a:ext>
            </a:extLst>
          </p:cNvPr>
          <p:cNvSpPr txBox="1"/>
          <p:nvPr/>
        </p:nvSpPr>
        <p:spPr>
          <a:xfrm>
            <a:off x="8679880" y="1929653"/>
            <a:ext cx="33331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</a:rPr>
              <a:t>Number of features in each split</a:t>
            </a:r>
            <a:endParaRPr lang="zh-CN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751F61E-46A7-2155-EF9B-6A16572C6BBB}"/>
              </a:ext>
            </a:extLst>
          </p:cNvPr>
          <p:cNvCxnSpPr>
            <a:cxnSpLocks/>
          </p:cNvCxnSpPr>
          <p:nvPr/>
        </p:nvCxnSpPr>
        <p:spPr>
          <a:xfrm>
            <a:off x="7486466" y="5929590"/>
            <a:ext cx="300821" cy="285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EAE396A-D2AE-20F5-3686-C308DA624885}"/>
              </a:ext>
            </a:extLst>
          </p:cNvPr>
          <p:cNvSpPr txBox="1"/>
          <p:nvPr/>
        </p:nvSpPr>
        <p:spPr>
          <a:xfrm>
            <a:off x="7338016" y="6239957"/>
            <a:ext cx="1094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</a:rPr>
              <a:t>Category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29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B6AA0-9D3C-E233-E645-69E7ED74B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EAEB-8938-8F6F-CC53-7821CBAA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Transformer architecture</a:t>
            </a:r>
            <a:endParaRPr lang="zh-CN" altLang="en-US">
              <a:solidFill>
                <a:schemeClr val="accent1"/>
              </a:solidFill>
              <a:ea typeface="等线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7E05-CEB0-173D-8738-354D92191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48"/>
            <a:ext cx="11356836" cy="4747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/>
              <a:t>Focal Loss:</a:t>
            </a:r>
            <a:r>
              <a:rPr lang="en-US" sz="1800"/>
              <a:t> α (weight for positive samples): 0.75                                      γ (focusing parameter): 2</a:t>
            </a:r>
          </a:p>
          <a:p>
            <a:pPr marL="0" indent="0">
              <a:buNone/>
            </a:pPr>
            <a:endParaRPr lang="en-US" altLang="zh-CN" sz="1800">
              <a:ea typeface="等线"/>
            </a:endParaRPr>
          </a:p>
          <a:p>
            <a:pPr marL="0" indent="0">
              <a:buNone/>
            </a:pPr>
            <a:endParaRPr lang="en-US" sz="1800">
              <a:ea typeface="等线"/>
            </a:endParaRPr>
          </a:p>
          <a:p>
            <a:pPr marL="0" indent="0">
              <a:buNone/>
            </a:pPr>
            <a:endParaRPr lang="en-US" sz="1800">
              <a:ea typeface="等线"/>
            </a:endParaRPr>
          </a:p>
          <a:p>
            <a:pPr marL="0" indent="0">
              <a:buNone/>
            </a:pPr>
            <a:endParaRPr lang="en-US" sz="1800">
              <a:ea typeface="等线"/>
            </a:endParaRPr>
          </a:p>
          <a:p>
            <a:pPr marL="0" indent="0">
              <a:buNone/>
            </a:pPr>
            <a:endParaRPr lang="en-US" sz="1800">
              <a:ea typeface="等线"/>
            </a:endParaRPr>
          </a:p>
          <a:p>
            <a:pPr marL="0" indent="0">
              <a:buNone/>
            </a:pPr>
            <a:r>
              <a:rPr lang="en-US" sz="1800">
                <a:ea typeface="等线"/>
              </a:rPr>
              <a:t>In the transformer model, we have                                                                              , where:   </a:t>
            </a:r>
          </a:p>
          <a:p>
            <a:pPr marL="0" indent="0">
              <a:buNone/>
            </a:pPr>
            <a:endParaRPr lang="en-US" sz="1600">
              <a:ea typeface="等线"/>
            </a:endParaRPr>
          </a:p>
          <a:p>
            <a:pPr marL="0" indent="0">
              <a:buNone/>
            </a:pPr>
            <a:r>
              <a:rPr lang="en-US" sz="1600">
                <a:ea typeface="等线"/>
              </a:rPr>
              <a:t>                                                                                         </a:t>
            </a:r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DCF8BF-6647-2115-A215-DDA3F963F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220" y="1814944"/>
            <a:ext cx="3247256" cy="364838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D1DA29D-C78C-C4BF-2E58-1ED5185F76A5}"/>
              </a:ext>
            </a:extLst>
          </p:cNvPr>
          <p:cNvCxnSpPr/>
          <p:nvPr/>
        </p:nvCxnSpPr>
        <p:spPr>
          <a:xfrm>
            <a:off x="6558706" y="2181746"/>
            <a:ext cx="13469" cy="40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F699979-80B8-43EA-E1BC-A7430525073D}"/>
              </a:ext>
            </a:extLst>
          </p:cNvPr>
          <p:cNvSpPr txBox="1"/>
          <p:nvPr/>
        </p:nvSpPr>
        <p:spPr>
          <a:xfrm>
            <a:off x="5125280" y="2587675"/>
            <a:ext cx="29784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</a:rPr>
              <a:t>The probability of predicting the correct category</a:t>
            </a:r>
          </a:p>
        </p:txBody>
      </p:sp>
      <p:pic>
        <p:nvPicPr>
          <p:cNvPr id="16" name="图片 15" descr="图示&#10;&#10;AI 生成的内容可能不正确。">
            <a:extLst>
              <a:ext uri="{FF2B5EF4-FFF2-40B4-BE49-F238E27FC236}">
                <a16:creationId xmlns:a16="http://schemas.microsoft.com/office/drawing/2014/main" id="{C84455D7-9595-B85A-EE94-ED10ABD46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135" y="3429577"/>
            <a:ext cx="3407064" cy="62999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2D74DAA-2BEF-BABE-EC6F-C84BD493C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807" y="4571181"/>
            <a:ext cx="5115599" cy="30951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0252496-88BA-3BFB-F8DE-14514FF97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078" y="5051761"/>
            <a:ext cx="1676208" cy="55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7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38DA-72A0-C41C-0263-3F01772B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Approach: Predict presence of common clinical findings in chest radiographs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2CD80-71D4-8E50-123D-BB400AF73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Data</a:t>
            </a:r>
          </a:p>
          <a:p>
            <a:pPr lvl="1"/>
            <a:r>
              <a:rPr lang="en-US"/>
              <a:t>45,628 chest X-ray embeddings from the MIMIC-CXR repository</a:t>
            </a:r>
          </a:p>
          <a:p>
            <a:pPr lvl="1"/>
            <a:r>
              <a:rPr lang="en-US"/>
              <a:t>Labels for 13 clinical findings: 0 – no finding; 1 – positive finding; -1 – uncertain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Data preprocessing</a:t>
            </a:r>
          </a:p>
          <a:p>
            <a:pPr lvl="1"/>
            <a:r>
              <a:rPr lang="en-US"/>
              <a:t>Converted “uncertain” and missing values of labels to 0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6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B03B4-2011-1286-9BDE-D818ABD73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A262-8711-348F-49C9-E835E4A5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Approach: Predict presence of common clinical findings in chest radiographs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16EF8C1-DECD-C2D4-29E4-DAC38453B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498" y="1825625"/>
            <a:ext cx="7255003" cy="4351338"/>
          </a:xfrm>
        </p:spPr>
      </p:pic>
    </p:spTree>
    <p:extLst>
      <p:ext uri="{BB962C8B-B14F-4D97-AF65-F5344CB8AC3E}">
        <p14:creationId xmlns:p14="http://schemas.microsoft.com/office/powerpoint/2010/main" val="369350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3F6E5-093B-149F-5CA0-D38F4D7C7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480D-1CF2-A920-59CE-40E0F950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Models Tested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34344C-4ED8-CAE8-B43C-920713884067}"/>
              </a:ext>
            </a:extLst>
          </p:cNvPr>
          <p:cNvSpPr txBox="1">
            <a:spLocks/>
          </p:cNvSpPr>
          <p:nvPr/>
        </p:nvSpPr>
        <p:spPr>
          <a:xfrm>
            <a:off x="838200" y="1899609"/>
            <a:ext cx="10515600" cy="4386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dirty="0"/>
              <a:t>Traditional classifiers + Multi-output wrapper</a:t>
            </a:r>
          </a:p>
          <a:p>
            <a:r>
              <a:rPr lang="en-US" sz="2400" dirty="0"/>
              <a:t>Logistic regression (vanilla, L1, L2, </a:t>
            </a:r>
            <a:r>
              <a:rPr lang="en-US" sz="2400" dirty="0" err="1"/>
              <a:t>ElasticNet</a:t>
            </a:r>
            <a:r>
              <a:rPr lang="en-US" sz="2400" dirty="0"/>
              <a:t>)</a:t>
            </a:r>
          </a:p>
          <a:p>
            <a:r>
              <a:rPr lang="en-US" sz="2400" dirty="0"/>
              <a:t>Random forest</a:t>
            </a:r>
            <a:endParaRPr lang="en-US" dirty="0"/>
          </a:p>
          <a:p>
            <a:r>
              <a:rPr lang="en-US" sz="2400" dirty="0" err="1"/>
              <a:t>XGBoost</a:t>
            </a:r>
            <a:endParaRPr lang="en-US" sz="2400" dirty="0"/>
          </a:p>
          <a:p>
            <a:r>
              <a:rPr lang="en-US" sz="2400" dirty="0"/>
              <a:t>Support vector machine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Deep learning classifiers</a:t>
            </a:r>
          </a:p>
          <a:p>
            <a:pPr marL="342900" indent="-342900">
              <a:lnSpc>
                <a:spcPct val="110000"/>
              </a:lnSpc>
            </a:pPr>
            <a:r>
              <a:rPr lang="en-US" sz="2400" dirty="0"/>
              <a:t>4-layer fully connected neural network</a:t>
            </a:r>
            <a:endParaRPr lang="en-US" dirty="0"/>
          </a:p>
          <a:p>
            <a:pPr marL="342900" indent="-342900">
              <a:lnSpc>
                <a:spcPct val="110000"/>
              </a:lnSpc>
            </a:pPr>
            <a:r>
              <a:rPr lang="en-US" sz="2400" dirty="0"/>
              <a:t>Transformer (8 attention heads)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977CB-0EB2-2811-971E-449678108095}"/>
              </a:ext>
            </a:extLst>
          </p:cNvPr>
          <p:cNvSpPr txBox="1"/>
          <p:nvPr/>
        </p:nvSpPr>
        <p:spPr>
          <a:xfrm>
            <a:off x="8113889" y="3344333"/>
            <a:ext cx="1679222" cy="9595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9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0DFF2-76EB-66E4-8F61-2422A0CE0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9E9-9192-6B74-6EE6-B8A041B3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Model Training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220FA-262A-0864-DEDC-D2297770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Dataset was split into 0.5 training, 0.3 validation, 0.2 testing</a:t>
            </a:r>
          </a:p>
          <a:p>
            <a:r>
              <a:rPr lang="en-US"/>
              <a:t>Traditional classifiers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5-fold cross validation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Grid search for hyperparameter tuning for </a:t>
            </a:r>
            <a:r>
              <a:rPr lang="en-US" err="1"/>
              <a:t>XGBoost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Randomized search for SVM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r>
              <a:rPr lang="en-US"/>
              <a:t>Deep learning classifiers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FCNN was trained for 20 epochs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Transformer was trained for 15 epochs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365DDE7-D882-E5B6-CD62-D2A22868DB4B}"/>
              </a:ext>
            </a:extLst>
          </p:cNvPr>
          <p:cNvSpPr txBox="1"/>
          <p:nvPr/>
        </p:nvSpPr>
        <p:spPr>
          <a:xfrm>
            <a:off x="6985000" y="4007555"/>
            <a:ext cx="484575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Best model:  </a:t>
            </a:r>
          </a:p>
          <a:p>
            <a:r>
              <a:rPr lang="en-US" sz="2400"/>
              <a:t>Highest micro-averaged F1 score, </a:t>
            </a:r>
          </a:p>
          <a:p>
            <a:r>
              <a:rPr lang="en-US" sz="2400"/>
              <a:t>for overall prediction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1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11BDD-AB5D-4214-340B-4C0376499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0876-7401-9522-F716-418B3EBB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Random forest and transformer models performed the best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2D527C-9966-58A3-962B-88B1189C6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407869"/>
              </p:ext>
            </p:extLst>
          </p:nvPr>
        </p:nvGraphicFramePr>
        <p:xfrm>
          <a:off x="838200" y="1825625"/>
          <a:ext cx="10515594" cy="3584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08792">
                  <a:extLst>
                    <a:ext uri="{9D8B030D-6E8A-4147-A177-3AD203B41FA5}">
                      <a16:colId xmlns:a16="http://schemas.microsoft.com/office/drawing/2014/main" val="3581940304"/>
                    </a:ext>
                  </a:extLst>
                </a:gridCol>
                <a:gridCol w="1894509">
                  <a:extLst>
                    <a:ext uri="{9D8B030D-6E8A-4147-A177-3AD203B41FA5}">
                      <a16:colId xmlns:a16="http://schemas.microsoft.com/office/drawing/2014/main" val="3962559999"/>
                    </a:ext>
                  </a:extLst>
                </a:gridCol>
                <a:gridCol w="1766790">
                  <a:extLst>
                    <a:ext uri="{9D8B030D-6E8A-4147-A177-3AD203B41FA5}">
                      <a16:colId xmlns:a16="http://schemas.microsoft.com/office/drawing/2014/main" val="727004315"/>
                    </a:ext>
                  </a:extLst>
                </a:gridCol>
                <a:gridCol w="1745503">
                  <a:extLst>
                    <a:ext uri="{9D8B030D-6E8A-4147-A177-3AD203B41FA5}">
                      <a16:colId xmlns:a16="http://schemas.microsoft.com/office/drawing/2014/main" val="1891142003"/>
                    </a:ext>
                  </a:extLst>
                </a:gridCol>
              </a:tblGrid>
              <a:tr h="399298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Model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Precision </a:t>
                      </a: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Recall </a:t>
                      </a: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6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F1-Score </a:t>
                      </a: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230614"/>
                  </a:ext>
                </a:extLst>
              </a:tr>
              <a:tr h="35651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1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Logistic regression </a:t>
                      </a:r>
                      <a:endParaRPr lang="en-SG" sz="2000" b="1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0.30 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0.24 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0.27 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854722"/>
                  </a:ext>
                </a:extLst>
              </a:tr>
              <a:tr h="35651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1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L1 regularization </a:t>
                      </a:r>
                      <a:endParaRPr lang="en-SG" sz="2000" b="1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0.59 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0.15 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0.24 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729164"/>
                  </a:ext>
                </a:extLst>
              </a:tr>
              <a:tr h="35651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1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L2 regularization </a:t>
                      </a:r>
                      <a:endParaRPr lang="en-SG" sz="2000" b="1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0.59 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0.14 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0.23 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974044"/>
                  </a:ext>
                </a:extLst>
              </a:tr>
              <a:tr h="35651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1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Elastic net </a:t>
                      </a:r>
                      <a:endParaRPr lang="en-SG" sz="2000" b="1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0.60 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0.15 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0.24 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377584"/>
                  </a:ext>
                </a:extLst>
              </a:tr>
              <a:tr h="35651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1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Support vector machine </a:t>
                      </a:r>
                      <a:endParaRPr lang="en-SG" sz="2000" b="1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0.61 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0.11 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0.18 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497383"/>
                  </a:ext>
                </a:extLst>
              </a:tr>
              <a:tr h="35651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1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Random forest </a:t>
                      </a:r>
                      <a:endParaRPr lang="en-SG" sz="2000" b="1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0.32 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0.52 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1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0.39 </a:t>
                      </a:r>
                      <a:endParaRPr lang="en-SG" sz="2000" b="1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492318"/>
                  </a:ext>
                </a:extLst>
              </a:tr>
              <a:tr h="35651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1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xgBoost </a:t>
                      </a:r>
                      <a:endParaRPr lang="en-SG" sz="2000" b="1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0.54 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0.15 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0.24 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081923"/>
                  </a:ext>
                </a:extLst>
              </a:tr>
              <a:tr h="33281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1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Fully-connected neural network </a:t>
                      </a:r>
                      <a:endParaRPr lang="en-SG" sz="2000" b="1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0.15 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0.69 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0.24 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868142"/>
                  </a:ext>
                </a:extLst>
              </a:tr>
              <a:tr h="35651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1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Transformer neural network </a:t>
                      </a:r>
                      <a:endParaRPr lang="en-SG" sz="2000" b="1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0.36 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0.45 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1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 0.40</a:t>
                      </a:r>
                      <a:r>
                        <a:rPr lang="en-SG" sz="2000" b="0" i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  <a:endParaRPr lang="en-SG" sz="2000" b="0" i="0"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898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00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5A6C8-D58A-2083-BF1E-49A94B47A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AF9A-0990-07A3-C803-4B6CD841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Performance improved for certain labels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B42062B-90FB-E5CE-2600-B54ECD8ED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98584"/>
              </p:ext>
            </p:extLst>
          </p:nvPr>
        </p:nvGraphicFramePr>
        <p:xfrm>
          <a:off x="839304" y="1634434"/>
          <a:ext cx="10515597" cy="45657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56401037"/>
                    </a:ext>
                  </a:extLst>
                </a:gridCol>
                <a:gridCol w="1494692">
                  <a:extLst>
                    <a:ext uri="{9D8B030D-6E8A-4147-A177-3AD203B41FA5}">
                      <a16:colId xmlns:a16="http://schemas.microsoft.com/office/drawing/2014/main" val="189658382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1736958389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485167764"/>
                    </a:ext>
                  </a:extLst>
                </a:gridCol>
                <a:gridCol w="369276">
                  <a:extLst>
                    <a:ext uri="{9D8B030D-6E8A-4147-A177-3AD203B41FA5}">
                      <a16:colId xmlns:a16="http://schemas.microsoft.com/office/drawing/2014/main" val="3516790870"/>
                    </a:ext>
                  </a:extLst>
                </a:gridCol>
                <a:gridCol w="1494692">
                  <a:extLst>
                    <a:ext uri="{9D8B030D-6E8A-4147-A177-3AD203B41FA5}">
                      <a16:colId xmlns:a16="http://schemas.microsoft.com/office/drawing/2014/main" val="2100866261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1591434674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612025503"/>
                    </a:ext>
                  </a:extLst>
                </a:gridCol>
              </a:tblGrid>
              <a:tr h="29174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SG" sz="2000" b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Random forest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SG" sz="2000" b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Transformer </a:t>
                      </a: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56413"/>
                  </a:ext>
                </a:extLst>
              </a:tr>
              <a:tr h="291743">
                <a:tc>
                  <a:txBody>
                    <a:bodyPr/>
                    <a:lstStyle/>
                    <a:p>
                      <a:pPr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1">
                          <a:effectLst/>
                          <a:latin typeface="Aptos Narrow"/>
                        </a:rPr>
                        <a:t>By finding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1">
                          <a:effectLst/>
                          <a:latin typeface="Aptos Narrow"/>
                        </a:rPr>
                        <a:t>Precision</a:t>
                      </a:r>
                      <a:r>
                        <a:rPr lang="en-SG" sz="2000"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1">
                          <a:effectLst/>
                          <a:latin typeface="Aptos Narrow"/>
                        </a:rPr>
                        <a:t>Recall</a:t>
                      </a:r>
                      <a:r>
                        <a:rPr lang="en-SG" sz="2000"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1">
                          <a:effectLst/>
                          <a:latin typeface="Aptos Narrow"/>
                        </a:rPr>
                        <a:t>F1-Score</a:t>
                      </a:r>
                      <a:r>
                        <a:rPr lang="en-SG" sz="2000"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SG" sz="2000" b="1">
                        <a:effectLst/>
                        <a:latin typeface="Aptos Narrow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1">
                          <a:effectLst/>
                          <a:latin typeface="Aptos Narrow"/>
                        </a:rPr>
                        <a:t>Precision</a:t>
                      </a:r>
                      <a:r>
                        <a:rPr lang="en-SG" sz="2000"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1">
                          <a:effectLst/>
                          <a:latin typeface="Aptos Narrow"/>
                        </a:rPr>
                        <a:t>Recall</a:t>
                      </a:r>
                      <a:r>
                        <a:rPr lang="en-SG" sz="2000"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1">
                          <a:effectLst/>
                          <a:latin typeface="Aptos Narrow"/>
                        </a:rPr>
                        <a:t>F1-Score</a:t>
                      </a:r>
                      <a:r>
                        <a:rPr lang="en-SG" sz="2000"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87063"/>
                  </a:ext>
                </a:extLst>
              </a:tr>
              <a:tr h="291743">
                <a:tc>
                  <a:txBody>
                    <a:bodyPr/>
                    <a:lstStyle/>
                    <a:p>
                      <a:pPr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>
                          <a:effectLst/>
                          <a:latin typeface="Aptos Narrow"/>
                        </a:rPr>
                        <a:t>Atelectasis</a:t>
                      </a:r>
                      <a:r>
                        <a:rPr lang="en-SG" sz="2000" b="1"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0.36 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0.57 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0.44 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SG" sz="2000">
                        <a:effectLst/>
                        <a:latin typeface="Aptos Narrow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0.42 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0.45 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0.43 </a:t>
                      </a: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928945"/>
                  </a:ext>
                </a:extLst>
              </a:tr>
              <a:tr h="291743">
                <a:tc>
                  <a:txBody>
                    <a:bodyPr/>
                    <a:lstStyle/>
                    <a:p>
                      <a:pPr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>
                          <a:effectLst/>
                          <a:latin typeface="Aptos Narrow"/>
                        </a:rPr>
                        <a:t>Cardiomegaly</a:t>
                      </a:r>
                      <a:r>
                        <a:rPr lang="en-SG" sz="2000" b="1"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0.39 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0.55 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0.45 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SG" sz="2000">
                        <a:effectLst/>
                        <a:latin typeface="Aptos Narrow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0.36 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0.60 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0.45 </a:t>
                      </a: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925241"/>
                  </a:ext>
                </a:extLst>
              </a:tr>
              <a:tr h="291743">
                <a:tc>
                  <a:txBody>
                    <a:bodyPr/>
                    <a:lstStyle/>
                    <a:p>
                      <a:pPr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>
                          <a:effectLst/>
                          <a:latin typeface="Aptos Narrow"/>
                        </a:rPr>
                        <a:t>Consolidation</a:t>
                      </a:r>
                      <a:r>
                        <a:rPr lang="en-SG" sz="2000" b="1"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0.16 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0.23 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0.19 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SG" sz="2000">
                        <a:effectLst/>
                        <a:latin typeface="Aptos Narrow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0.15 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0.13 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0.14 </a:t>
                      </a: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66179"/>
                  </a:ext>
                </a:extLst>
              </a:tr>
              <a:tr h="291743">
                <a:tc>
                  <a:txBody>
                    <a:bodyPr/>
                    <a:lstStyle/>
                    <a:p>
                      <a:pPr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>
                          <a:effectLst/>
                          <a:latin typeface="Aptos Narrow"/>
                        </a:rPr>
                        <a:t>Edema</a:t>
                      </a:r>
                      <a:r>
                        <a:rPr lang="en-SG" sz="2000" b="1"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0.31 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0.48 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0.38 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SG" sz="2000">
                        <a:effectLst/>
                        <a:latin typeface="Aptos Narrow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0.33 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0.42 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0.37 </a:t>
                      </a: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7762"/>
                  </a:ext>
                </a:extLst>
              </a:tr>
              <a:tr h="481376">
                <a:tc>
                  <a:txBody>
                    <a:bodyPr/>
                    <a:lstStyle/>
                    <a:p>
                      <a:pPr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>
                          <a:effectLst/>
                          <a:latin typeface="Aptos Narrow"/>
                        </a:rPr>
                        <a:t>Enlarged Cardio mediastinum</a:t>
                      </a:r>
                      <a:r>
                        <a:rPr lang="en-SG" sz="2000" b="1"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0.08 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0.28 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0.13 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SG" sz="2000">
                        <a:effectLst/>
                        <a:latin typeface="Aptos Narrow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0.06 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0.01 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0.02 </a:t>
                      </a: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104285"/>
                  </a:ext>
                </a:extLst>
              </a:tr>
              <a:tr h="291743">
                <a:tc>
                  <a:txBody>
                    <a:bodyPr/>
                    <a:lstStyle/>
                    <a:p>
                      <a:pPr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>
                          <a:effectLst/>
                          <a:latin typeface="Aptos Narrow"/>
                        </a:rPr>
                        <a:t>Fracture</a:t>
                      </a:r>
                      <a:r>
                        <a:rPr lang="en-SG" sz="2000" b="1"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0.12 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0.14 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0.13 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SG" sz="2000">
                        <a:effectLst/>
                        <a:latin typeface="Aptos Narrow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0.14 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0.02 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0.04 </a:t>
                      </a: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164278"/>
                  </a:ext>
                </a:extLst>
              </a:tr>
              <a:tr h="291743">
                <a:tc>
                  <a:txBody>
                    <a:bodyPr/>
                    <a:lstStyle/>
                    <a:p>
                      <a:pPr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>
                          <a:effectLst/>
                          <a:latin typeface="Aptos Narrow"/>
                        </a:rPr>
                        <a:t>Lung Lesion</a:t>
                      </a:r>
                      <a:r>
                        <a:rPr lang="en-SG" sz="2000" b="1"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0.17 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0.41 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0.24 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SG" sz="2000">
                        <a:effectLst/>
                        <a:latin typeface="Aptos Narrow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0.23 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0.19 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0.21 </a:t>
                      </a: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319528"/>
                  </a:ext>
                </a:extLst>
              </a:tr>
              <a:tr h="291743">
                <a:tc>
                  <a:txBody>
                    <a:bodyPr/>
                    <a:lstStyle/>
                    <a:p>
                      <a:pPr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>
                          <a:effectLst/>
                          <a:latin typeface="Aptos Narrow"/>
                        </a:rPr>
                        <a:t>Lung Opacity</a:t>
                      </a:r>
                      <a:r>
                        <a:rPr lang="en-SG" sz="2000" b="1"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0.33 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0.66 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0.44 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SG" sz="2000">
                        <a:effectLst/>
                        <a:latin typeface="Aptos Narrow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0.34 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0.52 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0.41 </a:t>
                      </a: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357892"/>
                  </a:ext>
                </a:extLst>
              </a:tr>
              <a:tr h="291743">
                <a:tc>
                  <a:txBody>
                    <a:bodyPr/>
                    <a:lstStyle/>
                    <a:p>
                      <a:pPr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>
                          <a:effectLst/>
                          <a:latin typeface="Aptos Narrow"/>
                        </a:rPr>
                        <a:t>Pleural effusion</a:t>
                      </a:r>
                      <a:r>
                        <a:rPr lang="en-SG" sz="2000" b="1"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0.60 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0.63 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0.61 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SG" sz="2000">
                        <a:effectLst/>
                        <a:latin typeface="Aptos Narrow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0.49 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0.72 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0.59 </a:t>
                      </a: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78315"/>
                  </a:ext>
                </a:extLst>
              </a:tr>
              <a:tr h="291743">
                <a:tc>
                  <a:txBody>
                    <a:bodyPr/>
                    <a:lstStyle/>
                    <a:p>
                      <a:pPr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>
                          <a:effectLst/>
                          <a:latin typeface="Aptos Narrow"/>
                        </a:rPr>
                        <a:t>Pleural Other</a:t>
                      </a:r>
                      <a:r>
                        <a:rPr lang="en-SG" sz="2000" b="1"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0.09 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0.20 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0.13 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SG" sz="2000">
                        <a:effectLst/>
                        <a:latin typeface="Aptos Narrow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0.11 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0.10 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0.11 </a:t>
                      </a: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959994"/>
                  </a:ext>
                </a:extLst>
              </a:tr>
              <a:tr h="291743">
                <a:tc>
                  <a:txBody>
                    <a:bodyPr/>
                    <a:lstStyle/>
                    <a:p>
                      <a:pPr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>
                          <a:effectLst/>
                          <a:latin typeface="Aptos Narrow"/>
                        </a:rPr>
                        <a:t>Pneumonia</a:t>
                      </a:r>
                      <a:r>
                        <a:rPr lang="en-SG" sz="2000" b="1"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0.28 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0.32 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0.30 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SG" sz="2000">
                        <a:effectLst/>
                        <a:latin typeface="Aptos Narrow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0.26 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0.30 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0.28 </a:t>
                      </a: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285911"/>
                  </a:ext>
                </a:extLst>
              </a:tr>
              <a:tr h="291743">
                <a:tc>
                  <a:txBody>
                    <a:bodyPr/>
                    <a:lstStyle/>
                    <a:p>
                      <a:pPr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>
                          <a:effectLst/>
                          <a:latin typeface="Aptos Narrow"/>
                        </a:rPr>
                        <a:t>Pneumothorax</a:t>
                      </a:r>
                      <a:r>
                        <a:rPr lang="en-SG" sz="2000" b="1"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0.20 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0.23 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0.21 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SG" sz="2000">
                        <a:effectLst/>
                        <a:latin typeface="Aptos Narrow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0.29 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0.18 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0.22 </a:t>
                      </a: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830349"/>
                  </a:ext>
                </a:extLst>
              </a:tr>
              <a:tr h="291743">
                <a:tc>
                  <a:txBody>
                    <a:bodyPr/>
                    <a:lstStyle/>
                    <a:p>
                      <a:pPr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 b="0">
                          <a:effectLst/>
                          <a:latin typeface="Aptos Narrow"/>
                        </a:rPr>
                        <a:t>Support Devices</a:t>
                      </a:r>
                      <a:r>
                        <a:rPr lang="en-SG" sz="2000" b="1"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0.30 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0.56 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0.39 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SG" sz="2000">
                        <a:effectLst/>
                        <a:latin typeface="Aptos Narrow"/>
                      </a:endParaRP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0.36 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0.43 </a:t>
                      </a:r>
                    </a:p>
                  </a:txBody>
                  <a:tcPr marL="66675" marR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2000">
                          <a:effectLst/>
                          <a:latin typeface="Aptos Narrow"/>
                        </a:rPr>
                        <a:t>0.39 </a:t>
                      </a:r>
                    </a:p>
                  </a:txBody>
                  <a:tcPr marL="66675" marR="66675" anchor="ctr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70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90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d7c847d-8e9b-4a36-b292-6ef19f28143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08AA64284E1645B762D4659D76793E" ma:contentTypeVersion="10" ma:contentTypeDescription="Create a new document." ma:contentTypeScope="" ma:versionID="2362400c77d4cb2e58bf893281ebc5dc">
  <xsd:schema xmlns:xsd="http://www.w3.org/2001/XMLSchema" xmlns:xs="http://www.w3.org/2001/XMLSchema" xmlns:p="http://schemas.microsoft.com/office/2006/metadata/properties" xmlns:ns2="1d7c847d-8e9b-4a36-b292-6ef19f281438" targetNamespace="http://schemas.microsoft.com/office/2006/metadata/properties" ma:root="true" ma:fieldsID="a015ad9ef0ec5bcf36de8152cb351423" ns2:_="">
    <xsd:import namespace="1d7c847d-8e9b-4a36-b292-6ef19f281438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7c847d-8e9b-4a36-b292-6ef19f28143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0cca7581-5256-458a-b218-643d952561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1A68D8-CF90-40B3-B3F9-700457E5C87B}">
  <ds:schemaRefs>
    <ds:schemaRef ds:uri="1d7c847d-8e9b-4a36-b292-6ef19f28143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207511A-B495-4894-A507-824A58F0A7AB}">
  <ds:schemaRefs>
    <ds:schemaRef ds:uri="1d7c847d-8e9b-4a36-b292-6ef19f28143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F417381-7E88-4DD0-8ACE-CC9D16325B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3647</Words>
  <Application>Microsoft Office PowerPoint</Application>
  <PresentationFormat>Widescreen</PresentationFormat>
  <Paragraphs>621</Paragraphs>
  <Slides>32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Automating Chest X-ray interpretation with AI   Using the MIMIC-CXR dataset</vt:lpstr>
      <vt:lpstr>Radiologists are in shortage globally</vt:lpstr>
      <vt:lpstr>What if we could empower non-radiologists to interpret diagnostic imaging with AI?</vt:lpstr>
      <vt:lpstr>Approach: Predict presence of common clinical findings in chest radiographs</vt:lpstr>
      <vt:lpstr>Approach: Predict presence of common clinical findings in chest radiographs</vt:lpstr>
      <vt:lpstr>Models Tested</vt:lpstr>
      <vt:lpstr>Model Training</vt:lpstr>
      <vt:lpstr>Random forest and transformer models performed the best </vt:lpstr>
      <vt:lpstr>Performance improved for certain labels </vt:lpstr>
      <vt:lpstr>Contextualizing our findings</vt:lpstr>
      <vt:lpstr>Would creating domain-specific models improve performance?</vt:lpstr>
      <vt:lpstr>Best Performing Domain-Specific Models</vt:lpstr>
      <vt:lpstr>Instead: What if we could lighten the workload of current radiologists with AI?</vt:lpstr>
      <vt:lpstr>PowerPoint Presentation</vt:lpstr>
      <vt:lpstr>The Illusion of LLM</vt:lpstr>
      <vt:lpstr>PowerPoint Presentation</vt:lpstr>
      <vt:lpstr>RadBERT</vt:lpstr>
      <vt:lpstr>Data Preprocessing</vt:lpstr>
      <vt:lpstr>Fine-tuning RadBERT </vt:lpstr>
      <vt:lpstr>Result</vt:lpstr>
      <vt:lpstr>Discovery: The more, the merrier</vt:lpstr>
      <vt:lpstr>In conclusion - </vt:lpstr>
      <vt:lpstr>Thank you</vt:lpstr>
      <vt:lpstr>Additional slides</vt:lpstr>
      <vt:lpstr>Model Hyperparameters</vt:lpstr>
      <vt:lpstr>Task 1 - Overall Model Results (macro average)</vt:lpstr>
      <vt:lpstr>Some conditions are more subtle than others and perhaps need radiologist interpretation</vt:lpstr>
      <vt:lpstr>PR and ROC curves of traditional classifiers</vt:lpstr>
      <vt:lpstr>Would providing additional information, e.g. scan view improve performance?</vt:lpstr>
      <vt:lpstr>The scan view is already captured in the embedding data</vt:lpstr>
      <vt:lpstr>Transformer architecture</vt:lpstr>
      <vt:lpstr>Transformer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Ida</dc:creator>
  <cp:lastModifiedBy>Sheryl Ng Hui Xian</cp:lastModifiedBy>
  <cp:revision>5</cp:revision>
  <dcterms:created xsi:type="dcterms:W3CDTF">2025-04-21T07:42:42Z</dcterms:created>
  <dcterms:modified xsi:type="dcterms:W3CDTF">2025-04-25T05:22:57Z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0x010100AE08AA64284E1645B762D4659D76793E</vt:lpwstr>
  </property>
  <property fmtid="{D5CDD505-2E9C-101B-9397-08002B2CF9AE}" pid="3" name="MediaServiceImageTags">
    <vt:lpwstr/>
  </property>
</Properties>
</file>