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5" r:id="rId1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hyperlink" Target="https://gamma.app" TargetMode="Externa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3.png"/><Relationship Id="rId7" Type="http://schemas.openxmlformats.org/officeDocument/2006/relationships/hyperlink" Target="https://gamma.app" TargetMode="Externa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3.png"/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3.png"/><Relationship Id="rId3" Type="http://schemas.openxmlformats.org/officeDocument/2006/relationships/hyperlink" Target="https://gamma.app" TargetMode="Externa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64235" y="695325"/>
            <a:ext cx="7416165" cy="21323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7890"/>
              </a:lnSpc>
              <a:buNone/>
            </a:pPr>
            <a:r>
              <a:rPr lang="en-US" sz="631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Hangman Game in Python</a:t>
            </a:r>
            <a:endParaRPr lang="en-US" sz="6310" dirty="0"/>
          </a:p>
        </p:txBody>
      </p:sp>
      <p:sp>
        <p:nvSpPr>
          <p:cNvPr id="7" name="Text 2"/>
          <p:cNvSpPr/>
          <p:nvPr/>
        </p:nvSpPr>
        <p:spPr>
          <a:xfrm>
            <a:off x="864235" y="3392805"/>
            <a:ext cx="7416165" cy="214693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Hangman is a classic word-guessing game. The game involves guessing letters to reveal a hidden word. Players have a limited number of incorrect guesses, represented by the "hangman" figure.</a:t>
            </a:r>
            <a:endParaRPr lang="en-US" sz="1945" dirty="0"/>
          </a:p>
        </p:txBody>
      </p:sp>
      <p:sp>
        <p:nvSpPr>
          <p:cNvPr id="10" name="Text 4"/>
          <p:cNvSpPr/>
          <p:nvPr/>
        </p:nvSpPr>
        <p:spPr>
          <a:xfrm>
            <a:off x="4808220" y="5909945"/>
            <a:ext cx="3684905" cy="118999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3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Dimple Vardhi(192220081)</a:t>
            </a:r>
            <a:endParaRPr lang="en-US" sz="2430" b="1" dirty="0">
              <a:solidFill>
                <a:srgbClr val="FFFFFF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pPr marL="0" indent="0" algn="l">
              <a:lnSpc>
                <a:spcPts val="3400"/>
              </a:lnSpc>
              <a:buNone/>
            </a:pPr>
            <a:r>
              <a:rPr lang="en-US" sz="2430" b="1" dirty="0">
                <a:solidFill>
                  <a:schemeClr val="bg1"/>
                </a:solidFill>
              </a:rPr>
              <a:t>Sheryn Beulla.P(192219054)</a:t>
            </a:r>
            <a:endParaRPr lang="en-US" sz="2430" b="1" dirty="0">
              <a:solidFill>
                <a:schemeClr val="bg1"/>
              </a:solidFill>
            </a:endParaRPr>
          </a:p>
          <a:p>
            <a:pPr marL="0" indent="0" algn="l">
              <a:lnSpc>
                <a:spcPts val="3400"/>
              </a:lnSpc>
              <a:buNone/>
            </a:pPr>
            <a:endParaRPr lang="en-US" sz="2430" b="1" dirty="0">
              <a:solidFill>
                <a:schemeClr val="bg1"/>
              </a:solidFill>
            </a:endParaRPr>
          </a:p>
        </p:txBody>
      </p:sp>
      <p:pic>
        <p:nvPicPr>
          <p:cNvPr id="11" name="Image 4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1460" y="-7620"/>
            <a:ext cx="5494655" cy="81451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t="2492" b="8289"/>
          <a:stretch>
            <a:fillRect/>
          </a:stretch>
        </p:blipFill>
        <p:spPr>
          <a:xfrm>
            <a:off x="0" y="0"/>
            <a:ext cx="7777480" cy="411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480" y="46355"/>
            <a:ext cx="6853555" cy="40805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36670"/>
            <a:ext cx="7771130" cy="43922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480" y="4098925"/>
            <a:ext cx="6853555" cy="41471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50437" y="2776538"/>
            <a:ext cx="7117080" cy="72604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720"/>
              </a:lnSpc>
              <a:buNone/>
            </a:pPr>
            <a:r>
              <a:rPr lang="en-US" sz="457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Conclusion and Next Steps</a:t>
            </a:r>
            <a:endParaRPr lang="en-US" sz="4575" dirty="0"/>
          </a:p>
        </p:txBody>
      </p:sp>
      <p:sp>
        <p:nvSpPr>
          <p:cNvPr id="7" name="Text 2"/>
          <p:cNvSpPr/>
          <p:nvPr/>
        </p:nvSpPr>
        <p:spPr>
          <a:xfrm>
            <a:off x="6350437" y="3872865"/>
            <a:ext cx="7415927" cy="158019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Hangman game provides a fun and educational experience. The use of Python allows for easy implementation and customization. Future enhancements could include adding features like word categories, difficulty levels, or visual themes.</a:t>
            </a:r>
            <a:endParaRPr lang="en-US" sz="1945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20" y="1249680"/>
            <a:ext cx="4653280" cy="49193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50437" y="1389698"/>
            <a:ext cx="5888712" cy="72604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720"/>
              </a:lnSpc>
              <a:buNone/>
            </a:pPr>
            <a:r>
              <a:rPr lang="en-US" sz="457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Objective of the Game</a:t>
            </a:r>
            <a:endParaRPr lang="en-US" sz="4575" dirty="0"/>
          </a:p>
        </p:txBody>
      </p:sp>
      <p:sp>
        <p:nvSpPr>
          <p:cNvPr id="7" name="Shape 2"/>
          <p:cNvSpPr/>
          <p:nvPr/>
        </p:nvSpPr>
        <p:spPr>
          <a:xfrm>
            <a:off x="6350437" y="2486025"/>
            <a:ext cx="7415927" cy="1855946"/>
          </a:xfrm>
          <a:prstGeom prst="roundRect">
            <a:avLst>
              <a:gd name="adj" fmla="val 19954"/>
            </a:avLst>
          </a:prstGeom>
          <a:solidFill>
            <a:srgbClr val="00002E"/>
          </a:solidFill>
          <a:ln w="30480">
            <a:solidFill>
              <a:srgbClr val="F2B42D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6627733" y="2763322"/>
            <a:ext cx="2904530" cy="36314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228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Guess the Word</a:t>
            </a:r>
            <a:endParaRPr lang="en-US" sz="2285" dirty="0"/>
          </a:p>
        </p:txBody>
      </p:sp>
      <p:sp>
        <p:nvSpPr>
          <p:cNvPr id="9" name="Text 4"/>
          <p:cNvSpPr/>
          <p:nvPr/>
        </p:nvSpPr>
        <p:spPr>
          <a:xfrm>
            <a:off x="6627733" y="3274576"/>
            <a:ext cx="6861334" cy="7900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player's primary objective is to correctly guess the secret word before the hangman figure is fully drawn.</a:t>
            </a:r>
            <a:endParaRPr lang="en-US" sz="1945" dirty="0"/>
          </a:p>
        </p:txBody>
      </p:sp>
      <p:sp>
        <p:nvSpPr>
          <p:cNvPr id="10" name="Shape 5"/>
          <p:cNvSpPr/>
          <p:nvPr/>
        </p:nvSpPr>
        <p:spPr>
          <a:xfrm>
            <a:off x="6350437" y="4588788"/>
            <a:ext cx="7415927" cy="2250996"/>
          </a:xfrm>
          <a:prstGeom prst="roundRect">
            <a:avLst>
              <a:gd name="adj" fmla="val 16452"/>
            </a:avLst>
          </a:prstGeom>
          <a:solidFill>
            <a:srgbClr val="00002E"/>
          </a:solidFill>
          <a:ln w="30480">
            <a:solidFill>
              <a:srgbClr val="D7425E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6627733" y="4866084"/>
            <a:ext cx="3179326" cy="36314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228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Avoid Incorrect Guesses</a:t>
            </a:r>
            <a:endParaRPr lang="en-US" sz="2285" dirty="0"/>
          </a:p>
        </p:txBody>
      </p:sp>
      <p:sp>
        <p:nvSpPr>
          <p:cNvPr id="12" name="Text 7"/>
          <p:cNvSpPr/>
          <p:nvPr/>
        </p:nvSpPr>
        <p:spPr>
          <a:xfrm>
            <a:off x="6627733" y="5377339"/>
            <a:ext cx="6861334" cy="11851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Each incorrect guess contributes to the completion of the hangman figure. Players need to minimize incorrect guesses to avoid "hanging" the man.</a:t>
            </a:r>
            <a:endParaRPr lang="en-US" sz="1945" dirty="0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1390015"/>
            <a:ext cx="5054600" cy="43160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94849" y="1154668"/>
            <a:ext cx="6710601" cy="5840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4600"/>
              </a:lnSpc>
              <a:buNone/>
            </a:pPr>
            <a:r>
              <a:rPr lang="en-US" sz="368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Introduction to Hangman Game</a:t>
            </a:r>
            <a:endParaRPr lang="en-US" sz="3680" dirty="0"/>
          </a:p>
        </p:txBody>
      </p:sp>
      <p:sp>
        <p:nvSpPr>
          <p:cNvPr id="7" name="Shape 2"/>
          <p:cNvSpPr/>
          <p:nvPr/>
        </p:nvSpPr>
        <p:spPr>
          <a:xfrm>
            <a:off x="694849" y="2259687"/>
            <a:ext cx="446603" cy="446603"/>
          </a:xfrm>
          <a:prstGeom prst="roundRect">
            <a:avLst>
              <a:gd name="adj" fmla="val 66683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834033" y="2342793"/>
            <a:ext cx="168116" cy="2802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205"/>
              </a:lnSpc>
              <a:buNone/>
            </a:pPr>
            <a:r>
              <a:rPr lang="en-US" sz="220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205" dirty="0"/>
          </a:p>
        </p:txBody>
      </p:sp>
      <p:sp>
        <p:nvSpPr>
          <p:cNvPr id="9" name="Text 4"/>
          <p:cNvSpPr/>
          <p:nvPr/>
        </p:nvSpPr>
        <p:spPr>
          <a:xfrm>
            <a:off x="1339929" y="2259687"/>
            <a:ext cx="2335649" cy="29194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84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Word Selection</a:t>
            </a:r>
            <a:endParaRPr lang="en-US" sz="1840" dirty="0"/>
          </a:p>
        </p:txBody>
      </p:sp>
      <p:sp>
        <p:nvSpPr>
          <p:cNvPr id="10" name="Text 5"/>
          <p:cNvSpPr/>
          <p:nvPr/>
        </p:nvSpPr>
        <p:spPr>
          <a:xfrm>
            <a:off x="1339929" y="2670691"/>
            <a:ext cx="7109222" cy="63531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6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game begins with a hidden word chosen from a predefined list or input by the user.</a:t>
            </a:r>
            <a:endParaRPr lang="en-US" sz="1565" dirty="0"/>
          </a:p>
        </p:txBody>
      </p:sp>
      <p:sp>
        <p:nvSpPr>
          <p:cNvPr id="11" name="Shape 6"/>
          <p:cNvSpPr/>
          <p:nvPr/>
        </p:nvSpPr>
        <p:spPr>
          <a:xfrm>
            <a:off x="694849" y="3727728"/>
            <a:ext cx="446603" cy="446603"/>
          </a:xfrm>
          <a:prstGeom prst="roundRect">
            <a:avLst>
              <a:gd name="adj" fmla="val 66683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834033" y="3810833"/>
            <a:ext cx="168116" cy="2802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205"/>
              </a:lnSpc>
              <a:buNone/>
            </a:pPr>
            <a:r>
              <a:rPr lang="en-US" sz="220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205" dirty="0"/>
          </a:p>
        </p:txBody>
      </p:sp>
      <p:sp>
        <p:nvSpPr>
          <p:cNvPr id="13" name="Text 8"/>
          <p:cNvSpPr/>
          <p:nvPr/>
        </p:nvSpPr>
        <p:spPr>
          <a:xfrm>
            <a:off x="1339929" y="3727728"/>
            <a:ext cx="2335649" cy="29194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84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Blank Spaces</a:t>
            </a:r>
            <a:endParaRPr lang="en-US" sz="1840" dirty="0"/>
          </a:p>
        </p:txBody>
      </p:sp>
      <p:sp>
        <p:nvSpPr>
          <p:cNvPr id="14" name="Text 9"/>
          <p:cNvSpPr/>
          <p:nvPr/>
        </p:nvSpPr>
        <p:spPr>
          <a:xfrm>
            <a:off x="1339929" y="4138732"/>
            <a:ext cx="7109222" cy="63531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6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hidden word is represented by a series of blank spaces, corresponding to the number of letters in the word.</a:t>
            </a:r>
            <a:endParaRPr lang="en-US" sz="1565" dirty="0"/>
          </a:p>
        </p:txBody>
      </p:sp>
      <p:sp>
        <p:nvSpPr>
          <p:cNvPr id="15" name="Shape 10"/>
          <p:cNvSpPr/>
          <p:nvPr/>
        </p:nvSpPr>
        <p:spPr>
          <a:xfrm>
            <a:off x="694849" y="5195768"/>
            <a:ext cx="446603" cy="446603"/>
          </a:xfrm>
          <a:prstGeom prst="roundRect">
            <a:avLst>
              <a:gd name="adj" fmla="val 66683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834033" y="5278874"/>
            <a:ext cx="168116" cy="2802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205"/>
              </a:lnSpc>
              <a:buNone/>
            </a:pPr>
            <a:r>
              <a:rPr lang="en-US" sz="220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205" dirty="0"/>
          </a:p>
        </p:txBody>
      </p:sp>
      <p:sp>
        <p:nvSpPr>
          <p:cNvPr id="17" name="Text 12"/>
          <p:cNvSpPr/>
          <p:nvPr/>
        </p:nvSpPr>
        <p:spPr>
          <a:xfrm>
            <a:off x="1339929" y="5195768"/>
            <a:ext cx="2335649" cy="29194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84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Letter Guesses</a:t>
            </a:r>
            <a:endParaRPr lang="en-US" sz="1840" dirty="0"/>
          </a:p>
        </p:txBody>
      </p:sp>
      <p:sp>
        <p:nvSpPr>
          <p:cNvPr id="18" name="Text 13"/>
          <p:cNvSpPr/>
          <p:nvPr/>
        </p:nvSpPr>
        <p:spPr>
          <a:xfrm>
            <a:off x="1339929" y="5606772"/>
            <a:ext cx="7109222" cy="31765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6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Players make guesses by inputting letters they think are in the word.</a:t>
            </a:r>
            <a:endParaRPr lang="en-US" sz="1565" dirty="0"/>
          </a:p>
        </p:txBody>
      </p:sp>
      <p:sp>
        <p:nvSpPr>
          <p:cNvPr id="19" name="Shape 14"/>
          <p:cNvSpPr/>
          <p:nvPr/>
        </p:nvSpPr>
        <p:spPr>
          <a:xfrm>
            <a:off x="694849" y="6346150"/>
            <a:ext cx="446603" cy="446603"/>
          </a:xfrm>
          <a:prstGeom prst="roundRect">
            <a:avLst>
              <a:gd name="adj" fmla="val 66683"/>
            </a:avLst>
          </a:prstGeom>
          <a:solidFill>
            <a:srgbClr val="00002E"/>
          </a:solidFill>
          <a:ln w="22860">
            <a:solidFill>
              <a:srgbClr val="48A8E2"/>
            </a:solidFill>
            <a:prstDash val="solid"/>
          </a:ln>
        </p:spPr>
      </p:sp>
      <p:sp>
        <p:nvSpPr>
          <p:cNvPr id="20" name="Text 15"/>
          <p:cNvSpPr/>
          <p:nvPr/>
        </p:nvSpPr>
        <p:spPr>
          <a:xfrm>
            <a:off x="834033" y="6429256"/>
            <a:ext cx="168116" cy="2802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205"/>
              </a:lnSpc>
              <a:buNone/>
            </a:pPr>
            <a:r>
              <a:rPr lang="en-US" sz="220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4</a:t>
            </a:r>
            <a:endParaRPr lang="en-US" sz="2205" dirty="0"/>
          </a:p>
        </p:txBody>
      </p:sp>
      <p:sp>
        <p:nvSpPr>
          <p:cNvPr id="21" name="Text 16"/>
          <p:cNvSpPr/>
          <p:nvPr/>
        </p:nvSpPr>
        <p:spPr>
          <a:xfrm>
            <a:off x="1339929" y="6346150"/>
            <a:ext cx="2335649" cy="29194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84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Correct Guesses</a:t>
            </a:r>
            <a:endParaRPr lang="en-US" sz="1840" dirty="0"/>
          </a:p>
        </p:txBody>
      </p:sp>
      <p:sp>
        <p:nvSpPr>
          <p:cNvPr id="22" name="Text 17"/>
          <p:cNvSpPr/>
          <p:nvPr/>
        </p:nvSpPr>
        <p:spPr>
          <a:xfrm>
            <a:off x="1339929" y="6757154"/>
            <a:ext cx="7109222" cy="31765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6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If a guessed letter is correct, it is revealed in its corresponding position in the word.</a:t>
            </a:r>
            <a:endParaRPr lang="en-US" sz="1565" dirty="0"/>
          </a:p>
        </p:txBody>
      </p:sp>
      <p:pic>
        <p:nvPicPr>
          <p:cNvPr id="2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900" y="2238375"/>
            <a:ext cx="5054600" cy="33686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oundRect">
            <a:avLst>
              <a:gd name="adj" fmla="val 7141"/>
            </a:avLst>
          </a:prstGeom>
          <a:solidFill>
            <a:srgbClr val="00002E">
              <a:alpha val="80000"/>
            </a:srgbClr>
          </a:solidFill>
        </p:spPr>
      </p:sp>
      <p:sp>
        <p:nvSpPr>
          <p:cNvPr id="6" name="Text 2"/>
          <p:cNvSpPr/>
          <p:nvPr/>
        </p:nvSpPr>
        <p:spPr>
          <a:xfrm>
            <a:off x="1021199" y="673656"/>
            <a:ext cx="8281035" cy="72009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670"/>
              </a:lnSpc>
              <a:buNone/>
            </a:pPr>
            <a:r>
              <a:rPr lang="en-US" sz="453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Steps and Detailed Explanation</a:t>
            </a:r>
            <a:endParaRPr lang="en-US" sz="4535" dirty="0"/>
          </a:p>
        </p:txBody>
      </p:sp>
      <p:sp>
        <p:nvSpPr>
          <p:cNvPr id="7" name="Shape 3"/>
          <p:cNvSpPr/>
          <p:nvPr/>
        </p:nvSpPr>
        <p:spPr>
          <a:xfrm>
            <a:off x="7039749" y="2036326"/>
            <a:ext cx="550902" cy="550902"/>
          </a:xfrm>
          <a:prstGeom prst="roundRect">
            <a:avLst>
              <a:gd name="adj" fmla="val 66667"/>
            </a:avLst>
          </a:prstGeom>
          <a:solidFill>
            <a:srgbClr val="00002E"/>
          </a:solidFill>
          <a:ln w="30480">
            <a:solidFill>
              <a:srgbClr val="F2B42D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7211437" y="2138958"/>
            <a:ext cx="207407" cy="34563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720"/>
              </a:lnSpc>
              <a:buNone/>
            </a:pPr>
            <a:r>
              <a:rPr lang="en-US" sz="272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720" dirty="0"/>
          </a:p>
        </p:txBody>
      </p:sp>
      <p:sp>
        <p:nvSpPr>
          <p:cNvPr id="9" name="Text 5"/>
          <p:cNvSpPr/>
          <p:nvPr/>
        </p:nvSpPr>
        <p:spPr>
          <a:xfrm>
            <a:off x="3088124" y="2005727"/>
            <a:ext cx="2880479" cy="35992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r">
              <a:lnSpc>
                <a:spcPts val="2835"/>
              </a:lnSpc>
              <a:buNone/>
            </a:pPr>
            <a:r>
              <a:rPr lang="en-US" sz="227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Initialization</a:t>
            </a:r>
            <a:endParaRPr lang="en-US" sz="2270" dirty="0"/>
          </a:p>
        </p:txBody>
      </p:sp>
      <p:sp>
        <p:nvSpPr>
          <p:cNvPr id="10" name="Text 6"/>
          <p:cNvSpPr/>
          <p:nvPr/>
        </p:nvSpPr>
        <p:spPr>
          <a:xfrm>
            <a:off x="1021199" y="2512457"/>
            <a:ext cx="4947404" cy="11747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ts val="3085"/>
              </a:lnSpc>
              <a:buNone/>
            </a:pPr>
            <a:r>
              <a:rPr lang="en-US" sz="193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game sets up the hidden word, the hangman figure, and the number of incorrect guesses allowed.</a:t>
            </a:r>
            <a:endParaRPr lang="en-US" sz="1930" dirty="0"/>
          </a:p>
        </p:txBody>
      </p:sp>
      <p:sp>
        <p:nvSpPr>
          <p:cNvPr id="11" name="Shape 7"/>
          <p:cNvSpPr/>
          <p:nvPr/>
        </p:nvSpPr>
        <p:spPr>
          <a:xfrm>
            <a:off x="7039749" y="3260408"/>
            <a:ext cx="550902" cy="550902"/>
          </a:xfrm>
          <a:prstGeom prst="roundRect">
            <a:avLst>
              <a:gd name="adj" fmla="val 66667"/>
            </a:avLst>
          </a:prstGeom>
          <a:solidFill>
            <a:srgbClr val="00002E"/>
          </a:solidFill>
          <a:ln w="30480">
            <a:solidFill>
              <a:srgbClr val="D7425E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7211437" y="3363039"/>
            <a:ext cx="207407" cy="34563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720"/>
              </a:lnSpc>
              <a:buNone/>
            </a:pPr>
            <a:r>
              <a:rPr lang="en-US" sz="272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720" dirty="0"/>
          </a:p>
        </p:txBody>
      </p:sp>
      <p:sp>
        <p:nvSpPr>
          <p:cNvPr id="13" name="Text 9"/>
          <p:cNvSpPr/>
          <p:nvPr/>
        </p:nvSpPr>
        <p:spPr>
          <a:xfrm>
            <a:off x="8661797" y="3229808"/>
            <a:ext cx="2880479" cy="35992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835"/>
              </a:lnSpc>
              <a:buNone/>
            </a:pPr>
            <a:r>
              <a:rPr lang="en-US" sz="227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Guessing Phase</a:t>
            </a:r>
            <a:endParaRPr lang="en-US" sz="2270" dirty="0"/>
          </a:p>
        </p:txBody>
      </p:sp>
      <p:sp>
        <p:nvSpPr>
          <p:cNvPr id="14" name="Text 10"/>
          <p:cNvSpPr/>
          <p:nvPr/>
        </p:nvSpPr>
        <p:spPr>
          <a:xfrm>
            <a:off x="8661797" y="3736538"/>
            <a:ext cx="4947404" cy="78319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3085"/>
              </a:lnSpc>
              <a:buNone/>
            </a:pPr>
            <a:r>
              <a:rPr lang="en-US" sz="193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Players input letters until they guess the word or run out of guesses.</a:t>
            </a:r>
            <a:endParaRPr lang="en-US" sz="1930" dirty="0"/>
          </a:p>
        </p:txBody>
      </p:sp>
      <p:sp>
        <p:nvSpPr>
          <p:cNvPr id="15" name="Shape 11"/>
          <p:cNvSpPr/>
          <p:nvPr/>
        </p:nvSpPr>
        <p:spPr>
          <a:xfrm>
            <a:off x="7039749" y="4452223"/>
            <a:ext cx="550902" cy="550902"/>
          </a:xfrm>
          <a:prstGeom prst="roundRect">
            <a:avLst>
              <a:gd name="adj" fmla="val 66667"/>
            </a:avLst>
          </a:prstGeom>
          <a:solidFill>
            <a:srgbClr val="00002E"/>
          </a:solidFill>
          <a:ln w="30480">
            <a:solidFill>
              <a:srgbClr val="DD785E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7211437" y="4554855"/>
            <a:ext cx="207407" cy="34563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720"/>
              </a:lnSpc>
              <a:buNone/>
            </a:pPr>
            <a:r>
              <a:rPr lang="en-US" sz="272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720" dirty="0"/>
          </a:p>
        </p:txBody>
      </p:sp>
      <p:sp>
        <p:nvSpPr>
          <p:cNvPr id="17" name="Text 13"/>
          <p:cNvSpPr/>
          <p:nvPr/>
        </p:nvSpPr>
        <p:spPr>
          <a:xfrm>
            <a:off x="3032522" y="4421624"/>
            <a:ext cx="2936081" cy="35992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r">
              <a:lnSpc>
                <a:spcPts val="2835"/>
              </a:lnSpc>
              <a:buNone/>
            </a:pPr>
            <a:r>
              <a:rPr lang="en-US" sz="227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Validation and Update</a:t>
            </a:r>
            <a:endParaRPr lang="en-US" sz="2270" dirty="0"/>
          </a:p>
        </p:txBody>
      </p:sp>
      <p:sp>
        <p:nvSpPr>
          <p:cNvPr id="18" name="Text 14"/>
          <p:cNvSpPr/>
          <p:nvPr/>
        </p:nvSpPr>
        <p:spPr>
          <a:xfrm>
            <a:off x="1021199" y="4928354"/>
            <a:ext cx="4947404" cy="11747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ts val="3085"/>
              </a:lnSpc>
              <a:buNone/>
            </a:pPr>
            <a:r>
              <a:rPr lang="en-US" sz="193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game checks if the guessed letter is in the word, updating the display and the hangman figure accordingly.</a:t>
            </a:r>
            <a:endParaRPr lang="en-US" sz="1930" dirty="0"/>
          </a:p>
        </p:txBody>
      </p:sp>
      <p:sp>
        <p:nvSpPr>
          <p:cNvPr id="19" name="Shape 15"/>
          <p:cNvSpPr/>
          <p:nvPr/>
        </p:nvSpPr>
        <p:spPr>
          <a:xfrm>
            <a:off x="7039749" y="5660112"/>
            <a:ext cx="550902" cy="550902"/>
          </a:xfrm>
          <a:prstGeom prst="roundRect">
            <a:avLst>
              <a:gd name="adj" fmla="val 66667"/>
            </a:avLst>
          </a:prstGeom>
          <a:solidFill>
            <a:srgbClr val="00002E"/>
          </a:solidFill>
          <a:ln w="30480">
            <a:solidFill>
              <a:srgbClr val="48A8E2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7211437" y="5762744"/>
            <a:ext cx="207407" cy="34563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720"/>
              </a:lnSpc>
              <a:buNone/>
            </a:pPr>
            <a:r>
              <a:rPr lang="en-US" sz="272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4</a:t>
            </a:r>
            <a:endParaRPr lang="en-US" sz="2720" dirty="0"/>
          </a:p>
        </p:txBody>
      </p:sp>
      <p:sp>
        <p:nvSpPr>
          <p:cNvPr id="21" name="Text 17"/>
          <p:cNvSpPr/>
          <p:nvPr/>
        </p:nvSpPr>
        <p:spPr>
          <a:xfrm>
            <a:off x="8661797" y="5629513"/>
            <a:ext cx="3148012" cy="35992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835"/>
              </a:lnSpc>
              <a:buNone/>
            </a:pPr>
            <a:r>
              <a:rPr lang="en-US" sz="227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Outcome Determination</a:t>
            </a:r>
            <a:endParaRPr lang="en-US" sz="2270" dirty="0"/>
          </a:p>
        </p:txBody>
      </p:sp>
      <p:sp>
        <p:nvSpPr>
          <p:cNvPr id="22" name="Text 18"/>
          <p:cNvSpPr/>
          <p:nvPr/>
        </p:nvSpPr>
        <p:spPr>
          <a:xfrm>
            <a:off x="8661797" y="6136243"/>
            <a:ext cx="4947404" cy="11747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3085"/>
              </a:lnSpc>
              <a:buNone/>
            </a:pPr>
            <a:r>
              <a:rPr lang="en-US" sz="193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game determines the outcome, either victory by guessing the word or defeat by completing the hangman figure.</a:t>
            </a:r>
            <a:endParaRPr lang="en-US" sz="193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oundRect">
            <a:avLst>
              <a:gd name="adj" fmla="val 7200"/>
            </a:avLst>
          </a:prstGeom>
          <a:solidFill>
            <a:srgbClr val="00002E">
              <a:alpha val="80000"/>
            </a:srgbClr>
          </a:solidFill>
        </p:spPr>
      </p:sp>
      <p:sp>
        <p:nvSpPr>
          <p:cNvPr id="6" name="Text 2"/>
          <p:cNvSpPr/>
          <p:nvPr/>
        </p:nvSpPr>
        <p:spPr>
          <a:xfrm>
            <a:off x="968693" y="1521023"/>
            <a:ext cx="8983623" cy="72604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720"/>
              </a:lnSpc>
              <a:buNone/>
            </a:pPr>
            <a:r>
              <a:rPr lang="en-US" sz="457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Displaying the Hangman Diagram</a:t>
            </a:r>
            <a:endParaRPr lang="en-US" sz="4575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93" y="2617351"/>
            <a:ext cx="3173135" cy="98750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215509" y="3975140"/>
            <a:ext cx="2679502" cy="36314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860"/>
              </a:lnSpc>
              <a:buNone/>
            </a:pPr>
            <a:r>
              <a:rPr lang="en-US" sz="228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Initial State</a:t>
            </a:r>
            <a:endParaRPr lang="en-US" sz="2285" dirty="0"/>
          </a:p>
        </p:txBody>
      </p:sp>
      <p:sp>
        <p:nvSpPr>
          <p:cNvPr id="9" name="Text 4"/>
          <p:cNvSpPr/>
          <p:nvPr/>
        </p:nvSpPr>
        <p:spPr>
          <a:xfrm>
            <a:off x="1215509" y="4486394"/>
            <a:ext cx="2679502" cy="158019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game starts with an empty hangman figure, consisting of a base and a stand.</a:t>
            </a:r>
            <a:endParaRPr lang="en-US" sz="1945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827" y="2617351"/>
            <a:ext cx="3173254" cy="98750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4388644" y="3975140"/>
            <a:ext cx="2679621" cy="36314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860"/>
              </a:lnSpc>
              <a:buNone/>
            </a:pPr>
            <a:r>
              <a:rPr lang="en-US" sz="228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Head</a:t>
            </a:r>
            <a:endParaRPr lang="en-US" sz="2285" dirty="0"/>
          </a:p>
        </p:txBody>
      </p:sp>
      <p:sp>
        <p:nvSpPr>
          <p:cNvPr id="12" name="Text 6"/>
          <p:cNvSpPr/>
          <p:nvPr/>
        </p:nvSpPr>
        <p:spPr>
          <a:xfrm>
            <a:off x="4388644" y="4486394"/>
            <a:ext cx="2679621" cy="11851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After the first incorrect guess, the head of the hangman figure is drawn.</a:t>
            </a:r>
            <a:endParaRPr lang="en-US" sz="1945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081" y="2617351"/>
            <a:ext cx="3173254" cy="98750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561898" y="3975140"/>
            <a:ext cx="2679621" cy="36314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860"/>
              </a:lnSpc>
              <a:buNone/>
            </a:pPr>
            <a:r>
              <a:rPr lang="en-US" sz="228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Body</a:t>
            </a:r>
            <a:endParaRPr lang="en-US" sz="2285" dirty="0"/>
          </a:p>
        </p:txBody>
      </p:sp>
      <p:sp>
        <p:nvSpPr>
          <p:cNvPr id="15" name="Text 8"/>
          <p:cNvSpPr/>
          <p:nvPr/>
        </p:nvSpPr>
        <p:spPr>
          <a:xfrm>
            <a:off x="7561898" y="4486394"/>
            <a:ext cx="2679621" cy="11851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second incorrect guess adds the body of the hangman figure.</a:t>
            </a:r>
            <a:endParaRPr lang="en-US" sz="1945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8335" y="2617351"/>
            <a:ext cx="3173254" cy="987504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10735151" y="3975140"/>
            <a:ext cx="2679621" cy="36314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860"/>
              </a:lnSpc>
              <a:buNone/>
            </a:pPr>
            <a:r>
              <a:rPr lang="en-US" sz="228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Arms and Legs</a:t>
            </a:r>
            <a:endParaRPr lang="en-US" sz="2285" dirty="0"/>
          </a:p>
        </p:txBody>
      </p:sp>
      <p:sp>
        <p:nvSpPr>
          <p:cNvPr id="18" name="Text 10"/>
          <p:cNvSpPr/>
          <p:nvPr/>
        </p:nvSpPr>
        <p:spPr>
          <a:xfrm>
            <a:off x="10735151" y="4486394"/>
            <a:ext cx="2679621" cy="197524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Subsequent incorrect guesses complete the hangman figure with arms and legs, leading to a "hanging" outcome.</a:t>
            </a:r>
            <a:endParaRPr lang="en-US" sz="1945" dirty="0"/>
          </a:p>
        </p:txBody>
      </p:sp>
      <p:pic>
        <p:nvPicPr>
          <p:cNvPr id="19" name="Image 6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</p:spPr>
      </p:sp>
      <p:sp>
        <p:nvSpPr>
          <p:cNvPr id="4" name="Text 1"/>
          <p:cNvSpPr/>
          <p:nvPr/>
        </p:nvSpPr>
        <p:spPr>
          <a:xfrm>
            <a:off x="969010" y="515620"/>
            <a:ext cx="5456555" cy="155765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720"/>
              </a:lnSpc>
              <a:buNone/>
            </a:pPr>
            <a:r>
              <a:rPr lang="en-US" sz="457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About the Algorithm</a:t>
            </a:r>
            <a:endParaRPr lang="en-US" sz="4575" b="1" dirty="0">
              <a:solidFill>
                <a:srgbClr val="FFFFFF"/>
              </a:solidFill>
              <a:latin typeface="Nunito" pitchFamily="34" charset="0"/>
              <a:ea typeface="Nunito" pitchFamily="34" charset="-122"/>
              <a:cs typeface="Nunito" pitchFamily="34" charset="-120"/>
            </a:endParaRPr>
          </a:p>
          <a:p>
            <a:pPr marL="0" indent="0">
              <a:lnSpc>
                <a:spcPts val="5720"/>
              </a:lnSpc>
              <a:buNone/>
            </a:pPr>
            <a:r>
              <a:rPr lang="en-US" sz="457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 in the Game</a:t>
            </a:r>
            <a:endParaRPr lang="en-US" sz="4575" dirty="0"/>
          </a:p>
        </p:txBody>
      </p:sp>
      <p:sp>
        <p:nvSpPr>
          <p:cNvPr id="5" name="Text 2"/>
          <p:cNvSpPr/>
          <p:nvPr/>
        </p:nvSpPr>
        <p:spPr>
          <a:xfrm>
            <a:off x="8773478" y="967780"/>
            <a:ext cx="2904530" cy="36314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2285" b="1" dirty="0">
                <a:solidFill>
                  <a:schemeClr val="bg1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Word Selection</a:t>
            </a:r>
            <a:endParaRPr lang="en-US" sz="2285" b="1" dirty="0">
              <a:solidFill>
                <a:schemeClr val="bg1"/>
              </a:solidFill>
              <a:latin typeface="Nunito" pitchFamily="34" charset="0"/>
              <a:ea typeface="Nunito" pitchFamily="34" charset="-122"/>
              <a:cs typeface="Nunito" pitchFamily="34" charset="-120"/>
            </a:endParaRPr>
          </a:p>
        </p:txBody>
      </p:sp>
      <p:sp>
        <p:nvSpPr>
          <p:cNvPr id="6" name="Text 3"/>
          <p:cNvSpPr/>
          <p:nvPr/>
        </p:nvSpPr>
        <p:spPr>
          <a:xfrm>
            <a:off x="8218805" y="1651000"/>
            <a:ext cx="5802630" cy="118491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algorithm chooses a random word from a list or accepts user input.</a:t>
            </a:r>
            <a:endParaRPr lang="en-US" sz="1945" dirty="0"/>
          </a:p>
        </p:txBody>
      </p:sp>
      <p:sp>
        <p:nvSpPr>
          <p:cNvPr id="7" name="Text 4"/>
          <p:cNvSpPr/>
          <p:nvPr/>
        </p:nvSpPr>
        <p:spPr>
          <a:xfrm>
            <a:off x="8587542" y="2848015"/>
            <a:ext cx="2904530" cy="36314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228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Guess Handling</a:t>
            </a:r>
            <a:endParaRPr lang="en-US" sz="2285" b="1" dirty="0">
              <a:solidFill>
                <a:srgbClr val="FFFFFF"/>
              </a:solidFill>
              <a:latin typeface="Nunito" pitchFamily="34" charset="0"/>
              <a:ea typeface="Nunito" pitchFamily="34" charset="-122"/>
              <a:cs typeface="Nunito" pitchFamily="34" charset="-120"/>
            </a:endParaRPr>
          </a:p>
        </p:txBody>
      </p:sp>
      <p:sp>
        <p:nvSpPr>
          <p:cNvPr id="8" name="Text 5"/>
          <p:cNvSpPr/>
          <p:nvPr/>
        </p:nvSpPr>
        <p:spPr>
          <a:xfrm>
            <a:off x="8218170" y="3430270"/>
            <a:ext cx="5812790" cy="118491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algorithm checks if the guessed letter exists in the word and updates the display accordingly.</a:t>
            </a:r>
            <a:endParaRPr lang="en-US" sz="1945" dirty="0"/>
          </a:p>
        </p:txBody>
      </p:sp>
      <p:sp>
        <p:nvSpPr>
          <p:cNvPr id="9" name="Text 6"/>
          <p:cNvSpPr/>
          <p:nvPr/>
        </p:nvSpPr>
        <p:spPr>
          <a:xfrm>
            <a:off x="8585756" y="4834295"/>
            <a:ext cx="3174087" cy="36314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228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Outcome Determination</a:t>
            </a:r>
            <a:endParaRPr lang="en-US" sz="2285" dirty="0"/>
          </a:p>
        </p:txBody>
      </p:sp>
      <p:sp>
        <p:nvSpPr>
          <p:cNvPr id="10" name="Text 7"/>
          <p:cNvSpPr/>
          <p:nvPr/>
        </p:nvSpPr>
        <p:spPr>
          <a:xfrm>
            <a:off x="8482330" y="5636260"/>
            <a:ext cx="5535930" cy="197548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algorithm monitors the number of incorrect guesses and determines the game's outcome based on the word being guessed or the hangman figure being completed.</a:t>
            </a:r>
            <a:endParaRPr lang="en-US" sz="1945" dirty="0"/>
          </a:p>
        </p:txBody>
      </p:sp>
      <p:pic>
        <p:nvPicPr>
          <p:cNvPr id="11" name="Image 1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70" y="2200275"/>
            <a:ext cx="6869430" cy="52120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47712" y="1102281"/>
            <a:ext cx="7648575" cy="125658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6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Small Logics of the Python Code in Hangman Game</a:t>
            </a:r>
            <a:endParaRPr lang="en-US" sz="3960" dirty="0"/>
          </a:p>
        </p:txBody>
      </p:sp>
      <p:sp>
        <p:nvSpPr>
          <p:cNvPr id="7" name="Shape 2"/>
          <p:cNvSpPr/>
          <p:nvPr/>
        </p:nvSpPr>
        <p:spPr>
          <a:xfrm>
            <a:off x="747712" y="2679263"/>
            <a:ext cx="7648575" cy="4447937"/>
          </a:xfrm>
          <a:prstGeom prst="roundRect">
            <a:avLst>
              <a:gd name="adj" fmla="val 7205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8" name="Shape 3"/>
          <p:cNvSpPr/>
          <p:nvPr/>
        </p:nvSpPr>
        <p:spPr>
          <a:xfrm>
            <a:off x="755333" y="2686883"/>
            <a:ext cx="7633335" cy="613172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9" name="Text 4"/>
          <p:cNvSpPr/>
          <p:nvPr/>
        </p:nvSpPr>
        <p:spPr>
          <a:xfrm>
            <a:off x="968931" y="2822615"/>
            <a:ext cx="3385661" cy="34170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690"/>
              </a:lnSpc>
              <a:buNone/>
            </a:pPr>
            <a:r>
              <a:rPr lang="en-US" sz="168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Input Validation</a:t>
            </a:r>
            <a:endParaRPr lang="en-US" sz="1680" dirty="0"/>
          </a:p>
        </p:txBody>
      </p:sp>
      <p:sp>
        <p:nvSpPr>
          <p:cNvPr id="10" name="Text 5"/>
          <p:cNvSpPr/>
          <p:nvPr/>
        </p:nvSpPr>
        <p:spPr>
          <a:xfrm>
            <a:off x="4789408" y="2822615"/>
            <a:ext cx="3385661" cy="34170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690"/>
              </a:lnSpc>
              <a:buNone/>
            </a:pPr>
            <a:r>
              <a:rPr lang="en-US" sz="168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Ensuring user input is a single letter.</a:t>
            </a:r>
            <a:endParaRPr lang="en-US" sz="1680" dirty="0"/>
          </a:p>
        </p:txBody>
      </p:sp>
      <p:sp>
        <p:nvSpPr>
          <p:cNvPr id="11" name="Shape 6"/>
          <p:cNvSpPr/>
          <p:nvPr/>
        </p:nvSpPr>
        <p:spPr>
          <a:xfrm>
            <a:off x="755333" y="3300055"/>
            <a:ext cx="7633335" cy="954881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12" name="Text 7"/>
          <p:cNvSpPr/>
          <p:nvPr/>
        </p:nvSpPr>
        <p:spPr>
          <a:xfrm>
            <a:off x="968931" y="3435787"/>
            <a:ext cx="3385661" cy="34170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690"/>
              </a:lnSpc>
              <a:buNone/>
            </a:pPr>
            <a:r>
              <a:rPr lang="en-US" sz="168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Letter Checking</a:t>
            </a:r>
            <a:endParaRPr lang="en-US" sz="1680" dirty="0"/>
          </a:p>
        </p:txBody>
      </p:sp>
      <p:sp>
        <p:nvSpPr>
          <p:cNvPr id="13" name="Text 8"/>
          <p:cNvSpPr/>
          <p:nvPr/>
        </p:nvSpPr>
        <p:spPr>
          <a:xfrm>
            <a:off x="4789408" y="3435787"/>
            <a:ext cx="3385661" cy="68341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90"/>
              </a:lnSpc>
              <a:buNone/>
            </a:pPr>
            <a:r>
              <a:rPr lang="en-US" sz="168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Determining if the guessed letter is in the hidden word.</a:t>
            </a:r>
            <a:endParaRPr lang="en-US" sz="1680" dirty="0"/>
          </a:p>
        </p:txBody>
      </p:sp>
      <p:sp>
        <p:nvSpPr>
          <p:cNvPr id="14" name="Shape 9"/>
          <p:cNvSpPr/>
          <p:nvPr/>
        </p:nvSpPr>
        <p:spPr>
          <a:xfrm>
            <a:off x="755333" y="4254937"/>
            <a:ext cx="7633335" cy="954881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15" name="Text 10"/>
          <p:cNvSpPr/>
          <p:nvPr/>
        </p:nvSpPr>
        <p:spPr>
          <a:xfrm>
            <a:off x="968931" y="4390668"/>
            <a:ext cx="3385661" cy="34170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690"/>
              </a:lnSpc>
              <a:buNone/>
            </a:pPr>
            <a:r>
              <a:rPr lang="en-US" sz="168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Display Update</a:t>
            </a:r>
            <a:endParaRPr lang="en-US" sz="1680" dirty="0"/>
          </a:p>
        </p:txBody>
      </p:sp>
      <p:sp>
        <p:nvSpPr>
          <p:cNvPr id="16" name="Text 11"/>
          <p:cNvSpPr/>
          <p:nvPr/>
        </p:nvSpPr>
        <p:spPr>
          <a:xfrm>
            <a:off x="4789408" y="4390668"/>
            <a:ext cx="3385661" cy="68341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90"/>
              </a:lnSpc>
              <a:buNone/>
            </a:pPr>
            <a:r>
              <a:rPr lang="en-US" sz="168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Revealing the letter in its correct position if it is in the word.</a:t>
            </a:r>
            <a:endParaRPr lang="en-US" sz="1680" dirty="0"/>
          </a:p>
        </p:txBody>
      </p:sp>
      <p:sp>
        <p:nvSpPr>
          <p:cNvPr id="17" name="Shape 12"/>
          <p:cNvSpPr/>
          <p:nvPr/>
        </p:nvSpPr>
        <p:spPr>
          <a:xfrm>
            <a:off x="755333" y="5209818"/>
            <a:ext cx="7633335" cy="954881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18" name="Text 13"/>
          <p:cNvSpPr/>
          <p:nvPr/>
        </p:nvSpPr>
        <p:spPr>
          <a:xfrm>
            <a:off x="968931" y="5345549"/>
            <a:ext cx="3385661" cy="34170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690"/>
              </a:lnSpc>
              <a:buNone/>
            </a:pPr>
            <a:r>
              <a:rPr lang="en-US" sz="168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Hangman Figure Update</a:t>
            </a:r>
            <a:endParaRPr lang="en-US" sz="1680" dirty="0"/>
          </a:p>
        </p:txBody>
      </p:sp>
      <p:sp>
        <p:nvSpPr>
          <p:cNvPr id="19" name="Text 14"/>
          <p:cNvSpPr/>
          <p:nvPr/>
        </p:nvSpPr>
        <p:spPr>
          <a:xfrm>
            <a:off x="4789408" y="5345549"/>
            <a:ext cx="3385661" cy="68341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90"/>
              </a:lnSpc>
              <a:buNone/>
            </a:pPr>
            <a:r>
              <a:rPr lang="en-US" sz="168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Drawing parts of the hangman figure for each incorrect guess.</a:t>
            </a:r>
            <a:endParaRPr lang="en-US" sz="1680" dirty="0"/>
          </a:p>
        </p:txBody>
      </p:sp>
      <p:sp>
        <p:nvSpPr>
          <p:cNvPr id="20" name="Shape 15"/>
          <p:cNvSpPr/>
          <p:nvPr/>
        </p:nvSpPr>
        <p:spPr>
          <a:xfrm>
            <a:off x="755333" y="6164699"/>
            <a:ext cx="7633335" cy="954881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21" name="Text 16"/>
          <p:cNvSpPr/>
          <p:nvPr/>
        </p:nvSpPr>
        <p:spPr>
          <a:xfrm>
            <a:off x="968931" y="6300430"/>
            <a:ext cx="3385661" cy="34170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690"/>
              </a:lnSpc>
              <a:buNone/>
            </a:pPr>
            <a:r>
              <a:rPr lang="en-US" sz="168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Outcome Check</a:t>
            </a:r>
            <a:endParaRPr lang="en-US" sz="1680" dirty="0"/>
          </a:p>
        </p:txBody>
      </p:sp>
      <p:sp>
        <p:nvSpPr>
          <p:cNvPr id="22" name="Text 17"/>
          <p:cNvSpPr/>
          <p:nvPr/>
        </p:nvSpPr>
        <p:spPr>
          <a:xfrm>
            <a:off x="4789408" y="6300430"/>
            <a:ext cx="3385661" cy="68341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90"/>
              </a:lnSpc>
              <a:buNone/>
            </a:pPr>
            <a:r>
              <a:rPr lang="en-US" sz="168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Determining whether the player has won or lost.</a:t>
            </a:r>
            <a:endParaRPr lang="en-US" sz="1680" dirty="0"/>
          </a:p>
        </p:txBody>
      </p:sp>
      <p:pic>
        <p:nvPicPr>
          <p:cNvPr id="23" name="Image 3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5"/>
        </p:blipFill>
        <p:spPr>
          <a:xfrm>
            <a:off x="9107805" y="29845"/>
            <a:ext cx="5522595" cy="81997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</p:spPr>
      </p:sp>
      <p:sp>
        <p:nvSpPr>
          <p:cNvPr id="5" name="Text 1"/>
          <p:cNvSpPr/>
          <p:nvPr/>
        </p:nvSpPr>
        <p:spPr>
          <a:xfrm>
            <a:off x="1167884" y="3647122"/>
            <a:ext cx="5626775" cy="7033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540"/>
              </a:lnSpc>
              <a:buNone/>
            </a:pPr>
            <a:r>
              <a:rPr lang="en-US" sz="443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Pros and Cons</a:t>
            </a:r>
            <a:endParaRPr lang="en-US" sz="443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884" y="4709041"/>
            <a:ext cx="597813" cy="597813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167884" y="5545931"/>
            <a:ext cx="2804636" cy="35159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70"/>
              </a:lnSpc>
              <a:buNone/>
            </a:pPr>
            <a:r>
              <a:rPr lang="en-US" sz="221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Engaging Gameplay</a:t>
            </a:r>
            <a:endParaRPr lang="en-US" sz="2215" dirty="0"/>
          </a:p>
        </p:txBody>
      </p:sp>
      <p:sp>
        <p:nvSpPr>
          <p:cNvPr id="8" name="Text 3"/>
          <p:cNvSpPr/>
          <p:nvPr/>
        </p:nvSpPr>
        <p:spPr>
          <a:xfrm>
            <a:off x="1167884" y="6040993"/>
            <a:ext cx="2804636" cy="15306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3015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simple rules and the element of suspense create a fun and addictive experience.</a:t>
            </a:r>
            <a:endParaRPr lang="en-US" sz="1885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137" y="4709041"/>
            <a:ext cx="597813" cy="597813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4331137" y="5545931"/>
            <a:ext cx="2804636" cy="35159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70"/>
              </a:lnSpc>
              <a:buNone/>
            </a:pPr>
            <a:r>
              <a:rPr lang="en-US" sz="221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Limited Complexity</a:t>
            </a:r>
            <a:endParaRPr lang="en-US" sz="2215" dirty="0"/>
          </a:p>
        </p:txBody>
      </p:sp>
      <p:sp>
        <p:nvSpPr>
          <p:cNvPr id="11" name="Text 5"/>
          <p:cNvSpPr/>
          <p:nvPr/>
        </p:nvSpPr>
        <p:spPr>
          <a:xfrm>
            <a:off x="4331137" y="6040993"/>
            <a:ext cx="2804636" cy="15306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3015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core mechanics of the game are relatively straightforward, potentially limiting replay value.</a:t>
            </a:r>
            <a:endParaRPr lang="en-US" sz="1885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389" y="4709041"/>
            <a:ext cx="597813" cy="597813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7494389" y="5545931"/>
            <a:ext cx="2804636" cy="35159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70"/>
              </a:lnSpc>
              <a:buNone/>
            </a:pPr>
            <a:r>
              <a:rPr lang="en-US" sz="221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Educational Value</a:t>
            </a:r>
            <a:endParaRPr lang="en-US" sz="2215" dirty="0"/>
          </a:p>
        </p:txBody>
      </p:sp>
      <p:sp>
        <p:nvSpPr>
          <p:cNvPr id="14" name="Text 7"/>
          <p:cNvSpPr/>
          <p:nvPr/>
        </p:nvSpPr>
        <p:spPr>
          <a:xfrm>
            <a:off x="7494389" y="6040993"/>
            <a:ext cx="2804636" cy="15306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3015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Hangman can help improve vocabulary, spelling, and word recognition skills.</a:t>
            </a:r>
            <a:endParaRPr lang="en-US" sz="1885" dirty="0"/>
          </a:p>
        </p:txBody>
      </p:sp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7642" y="4709041"/>
            <a:ext cx="597813" cy="597813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10657642" y="5545931"/>
            <a:ext cx="2804755" cy="35159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70"/>
              </a:lnSpc>
              <a:buNone/>
            </a:pPr>
            <a:r>
              <a:rPr lang="en-US" sz="221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Potential Frustration</a:t>
            </a:r>
            <a:endParaRPr lang="en-US" sz="2215" dirty="0"/>
          </a:p>
        </p:txBody>
      </p:sp>
      <p:sp>
        <p:nvSpPr>
          <p:cNvPr id="17" name="Text 9"/>
          <p:cNvSpPr/>
          <p:nvPr/>
        </p:nvSpPr>
        <p:spPr>
          <a:xfrm>
            <a:off x="10657642" y="6040993"/>
            <a:ext cx="2804755" cy="15306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3015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limited number of incorrect guesses can lead to frustration, especially for difficult words.</a:t>
            </a:r>
            <a:endParaRPr lang="en-US" sz="1885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210" y="231140"/>
            <a:ext cx="12192000" cy="34016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2219"/>
          </a:xfrm>
          <a:prstGeom prst="rect">
            <a:avLst/>
          </a:prstGeom>
          <a:solidFill>
            <a:srgbClr val="00002E">
              <a:alpha val="75000"/>
            </a:srgbClr>
          </a:solidFill>
        </p:spPr>
      </p:sp>
      <p:sp>
        <p:nvSpPr>
          <p:cNvPr id="4" name="Text 1"/>
          <p:cNvSpPr/>
          <p:nvPr/>
        </p:nvSpPr>
        <p:spPr>
          <a:xfrm>
            <a:off x="2708910" y="492681"/>
            <a:ext cx="6311860" cy="52697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4150"/>
              </a:lnSpc>
              <a:buNone/>
            </a:pPr>
            <a:r>
              <a:rPr lang="en-US" sz="332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Methodology and Block Diagram</a:t>
            </a:r>
            <a:endParaRPr lang="en-US" sz="3320" dirty="0"/>
          </a:p>
        </p:txBody>
      </p:sp>
      <p:sp>
        <p:nvSpPr>
          <p:cNvPr id="5" name="Shape 2"/>
          <p:cNvSpPr/>
          <p:nvPr/>
        </p:nvSpPr>
        <p:spPr>
          <a:xfrm>
            <a:off x="7113627" y="1579602"/>
            <a:ext cx="403146" cy="403146"/>
          </a:xfrm>
          <a:prstGeom prst="roundRect">
            <a:avLst>
              <a:gd name="adj" fmla="val 66673"/>
            </a:avLst>
          </a:prstGeom>
          <a:solidFill>
            <a:srgbClr val="00002E"/>
          </a:solidFill>
          <a:ln w="15240">
            <a:solidFill>
              <a:srgbClr val="F2B42D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7239238" y="1654612"/>
            <a:ext cx="151805" cy="25300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1990"/>
              </a:lnSpc>
              <a:buNone/>
            </a:pPr>
            <a:r>
              <a:rPr lang="en-US" sz="199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1990" dirty="0"/>
          </a:p>
        </p:txBody>
      </p:sp>
      <p:sp>
        <p:nvSpPr>
          <p:cNvPr id="7" name="Text 4"/>
          <p:cNvSpPr/>
          <p:nvPr/>
        </p:nvSpPr>
        <p:spPr>
          <a:xfrm>
            <a:off x="4221599" y="1557218"/>
            <a:ext cx="2108121" cy="26348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r">
              <a:lnSpc>
                <a:spcPts val="2075"/>
              </a:lnSpc>
              <a:buNone/>
            </a:pPr>
            <a:r>
              <a:rPr lang="en-US" sz="166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Word Initialization</a:t>
            </a:r>
            <a:endParaRPr lang="en-US" sz="1660" dirty="0"/>
          </a:p>
        </p:txBody>
      </p:sp>
      <p:sp>
        <p:nvSpPr>
          <p:cNvPr id="8" name="Text 5"/>
          <p:cNvSpPr/>
          <p:nvPr/>
        </p:nvSpPr>
        <p:spPr>
          <a:xfrm>
            <a:off x="2708910" y="1928217"/>
            <a:ext cx="3620810" cy="5734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ts val="2260"/>
              </a:lnSpc>
              <a:buNone/>
            </a:pPr>
            <a:r>
              <a:rPr lang="en-US" sz="141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game begins by selecting a random word or accepting user input.</a:t>
            </a:r>
            <a:endParaRPr lang="en-US" sz="1410" dirty="0"/>
          </a:p>
        </p:txBody>
      </p:sp>
      <p:sp>
        <p:nvSpPr>
          <p:cNvPr id="9" name="Shape 6"/>
          <p:cNvSpPr/>
          <p:nvPr/>
        </p:nvSpPr>
        <p:spPr>
          <a:xfrm>
            <a:off x="7113627" y="2475548"/>
            <a:ext cx="403146" cy="403146"/>
          </a:xfrm>
          <a:prstGeom prst="roundRect">
            <a:avLst>
              <a:gd name="adj" fmla="val 66673"/>
            </a:avLst>
          </a:prstGeom>
          <a:solidFill>
            <a:srgbClr val="00002E"/>
          </a:solidFill>
          <a:ln w="15240">
            <a:solidFill>
              <a:srgbClr val="D7425E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239238" y="2550557"/>
            <a:ext cx="151805" cy="25300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1990"/>
              </a:lnSpc>
              <a:buNone/>
            </a:pPr>
            <a:r>
              <a:rPr lang="en-US" sz="199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1990" dirty="0"/>
          </a:p>
        </p:txBody>
      </p:sp>
      <p:sp>
        <p:nvSpPr>
          <p:cNvPr id="11" name="Text 8"/>
          <p:cNvSpPr/>
          <p:nvPr/>
        </p:nvSpPr>
        <p:spPr>
          <a:xfrm>
            <a:off x="8300680" y="2453164"/>
            <a:ext cx="2108121" cy="26348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075"/>
              </a:lnSpc>
              <a:buNone/>
            </a:pPr>
            <a:r>
              <a:rPr lang="en-US" sz="166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Guess Input</a:t>
            </a:r>
            <a:endParaRPr lang="en-US" sz="1660" dirty="0"/>
          </a:p>
        </p:txBody>
      </p:sp>
      <p:sp>
        <p:nvSpPr>
          <p:cNvPr id="12" name="Text 9"/>
          <p:cNvSpPr/>
          <p:nvPr/>
        </p:nvSpPr>
        <p:spPr>
          <a:xfrm>
            <a:off x="8300680" y="2824163"/>
            <a:ext cx="3620810" cy="2867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260"/>
              </a:lnSpc>
              <a:buNone/>
            </a:pPr>
            <a:r>
              <a:rPr lang="en-US" sz="141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player enters a letter as their guess.</a:t>
            </a:r>
            <a:endParaRPr lang="en-US" sz="1410" dirty="0"/>
          </a:p>
        </p:txBody>
      </p:sp>
      <p:sp>
        <p:nvSpPr>
          <p:cNvPr id="13" name="Shape 10"/>
          <p:cNvSpPr/>
          <p:nvPr/>
        </p:nvSpPr>
        <p:spPr>
          <a:xfrm>
            <a:off x="7113627" y="3281839"/>
            <a:ext cx="403146" cy="403146"/>
          </a:xfrm>
          <a:prstGeom prst="roundRect">
            <a:avLst>
              <a:gd name="adj" fmla="val 66673"/>
            </a:avLst>
          </a:prstGeom>
          <a:solidFill>
            <a:srgbClr val="00002E"/>
          </a:solidFill>
          <a:ln w="15240">
            <a:solidFill>
              <a:srgbClr val="DD785E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239238" y="3356848"/>
            <a:ext cx="151805" cy="25300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1990"/>
              </a:lnSpc>
              <a:buNone/>
            </a:pPr>
            <a:r>
              <a:rPr lang="en-US" sz="199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1990" dirty="0"/>
          </a:p>
        </p:txBody>
      </p:sp>
      <p:sp>
        <p:nvSpPr>
          <p:cNvPr id="15" name="Text 12"/>
          <p:cNvSpPr/>
          <p:nvPr/>
        </p:nvSpPr>
        <p:spPr>
          <a:xfrm>
            <a:off x="4221599" y="3259455"/>
            <a:ext cx="2108121" cy="26348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r">
              <a:lnSpc>
                <a:spcPts val="2075"/>
              </a:lnSpc>
              <a:buNone/>
            </a:pPr>
            <a:r>
              <a:rPr lang="en-US" sz="166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Guess Validation</a:t>
            </a:r>
            <a:endParaRPr lang="en-US" sz="1660" dirty="0"/>
          </a:p>
        </p:txBody>
      </p:sp>
      <p:sp>
        <p:nvSpPr>
          <p:cNvPr id="16" name="Text 13"/>
          <p:cNvSpPr/>
          <p:nvPr/>
        </p:nvSpPr>
        <p:spPr>
          <a:xfrm>
            <a:off x="2708910" y="3630454"/>
            <a:ext cx="3620810" cy="5734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ts val="2260"/>
              </a:lnSpc>
              <a:buNone/>
            </a:pPr>
            <a:r>
              <a:rPr lang="en-US" sz="141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program checks if the input is a valid single letter.</a:t>
            </a:r>
            <a:endParaRPr lang="en-US" sz="1410" dirty="0"/>
          </a:p>
        </p:txBody>
      </p:sp>
      <p:sp>
        <p:nvSpPr>
          <p:cNvPr id="17" name="Shape 14"/>
          <p:cNvSpPr/>
          <p:nvPr/>
        </p:nvSpPr>
        <p:spPr>
          <a:xfrm>
            <a:off x="7113627" y="4088249"/>
            <a:ext cx="403146" cy="403146"/>
          </a:xfrm>
          <a:prstGeom prst="roundRect">
            <a:avLst>
              <a:gd name="adj" fmla="val 66673"/>
            </a:avLst>
          </a:prstGeom>
          <a:solidFill>
            <a:srgbClr val="00002E"/>
          </a:solidFill>
          <a:ln w="15240">
            <a:solidFill>
              <a:srgbClr val="48A8E2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239238" y="4163258"/>
            <a:ext cx="151805" cy="25300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1990"/>
              </a:lnSpc>
              <a:buNone/>
            </a:pPr>
            <a:r>
              <a:rPr lang="en-US" sz="199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4</a:t>
            </a:r>
            <a:endParaRPr lang="en-US" sz="1990" dirty="0"/>
          </a:p>
        </p:txBody>
      </p:sp>
      <p:sp>
        <p:nvSpPr>
          <p:cNvPr id="19" name="Text 16"/>
          <p:cNvSpPr/>
          <p:nvPr/>
        </p:nvSpPr>
        <p:spPr>
          <a:xfrm>
            <a:off x="8300680" y="4065865"/>
            <a:ext cx="2108121" cy="26348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075"/>
              </a:lnSpc>
              <a:buNone/>
            </a:pPr>
            <a:r>
              <a:rPr lang="en-US" sz="166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Letter Check</a:t>
            </a:r>
            <a:endParaRPr lang="en-US" sz="1660" dirty="0"/>
          </a:p>
        </p:txBody>
      </p:sp>
      <p:sp>
        <p:nvSpPr>
          <p:cNvPr id="20" name="Text 17"/>
          <p:cNvSpPr/>
          <p:nvPr/>
        </p:nvSpPr>
        <p:spPr>
          <a:xfrm>
            <a:off x="8300680" y="4436864"/>
            <a:ext cx="3620810" cy="5734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260"/>
              </a:lnSpc>
              <a:buNone/>
            </a:pPr>
            <a:r>
              <a:rPr lang="en-US" sz="141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program determines if the guessed letter is in the word.</a:t>
            </a:r>
            <a:endParaRPr lang="en-US" sz="1410" dirty="0"/>
          </a:p>
        </p:txBody>
      </p:sp>
      <p:sp>
        <p:nvSpPr>
          <p:cNvPr id="21" name="Shape 18"/>
          <p:cNvSpPr/>
          <p:nvPr/>
        </p:nvSpPr>
        <p:spPr>
          <a:xfrm>
            <a:off x="7113627" y="4894659"/>
            <a:ext cx="403146" cy="403146"/>
          </a:xfrm>
          <a:prstGeom prst="roundRect">
            <a:avLst>
              <a:gd name="adj" fmla="val 66673"/>
            </a:avLst>
          </a:prstGeom>
          <a:solidFill>
            <a:srgbClr val="00002E"/>
          </a:solidFill>
          <a:ln w="15240">
            <a:solidFill>
              <a:srgbClr val="59ABA9"/>
            </a:solidFill>
            <a:prstDash val="solid"/>
          </a:ln>
        </p:spPr>
      </p:sp>
      <p:sp>
        <p:nvSpPr>
          <p:cNvPr id="22" name="Text 19"/>
          <p:cNvSpPr/>
          <p:nvPr/>
        </p:nvSpPr>
        <p:spPr>
          <a:xfrm>
            <a:off x="7239238" y="4969669"/>
            <a:ext cx="151805" cy="25300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1990"/>
              </a:lnSpc>
              <a:buNone/>
            </a:pPr>
            <a:r>
              <a:rPr lang="en-US" sz="199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5</a:t>
            </a:r>
            <a:endParaRPr lang="en-US" sz="1990" dirty="0"/>
          </a:p>
        </p:txBody>
      </p:sp>
      <p:sp>
        <p:nvSpPr>
          <p:cNvPr id="23" name="Text 20"/>
          <p:cNvSpPr/>
          <p:nvPr/>
        </p:nvSpPr>
        <p:spPr>
          <a:xfrm>
            <a:off x="4221599" y="4872276"/>
            <a:ext cx="2108121" cy="26348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r">
              <a:lnSpc>
                <a:spcPts val="2075"/>
              </a:lnSpc>
              <a:buNone/>
            </a:pPr>
            <a:r>
              <a:rPr lang="en-US" sz="166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Display Update</a:t>
            </a:r>
            <a:endParaRPr lang="en-US" sz="1660" dirty="0"/>
          </a:p>
        </p:txBody>
      </p:sp>
      <p:sp>
        <p:nvSpPr>
          <p:cNvPr id="24" name="Text 21"/>
          <p:cNvSpPr/>
          <p:nvPr/>
        </p:nvSpPr>
        <p:spPr>
          <a:xfrm>
            <a:off x="2708910" y="5243274"/>
            <a:ext cx="3620810" cy="5734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ts val="2260"/>
              </a:lnSpc>
              <a:buNone/>
            </a:pPr>
            <a:r>
              <a:rPr lang="en-US" sz="141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game updates the display based on the correctness of the guess.</a:t>
            </a:r>
            <a:endParaRPr lang="en-US" sz="1410" dirty="0"/>
          </a:p>
        </p:txBody>
      </p:sp>
      <p:sp>
        <p:nvSpPr>
          <p:cNvPr id="25" name="Shape 22"/>
          <p:cNvSpPr/>
          <p:nvPr/>
        </p:nvSpPr>
        <p:spPr>
          <a:xfrm>
            <a:off x="7113627" y="5701070"/>
            <a:ext cx="403146" cy="403146"/>
          </a:xfrm>
          <a:prstGeom prst="roundRect">
            <a:avLst>
              <a:gd name="adj" fmla="val 66673"/>
            </a:avLst>
          </a:prstGeom>
          <a:solidFill>
            <a:srgbClr val="00002E"/>
          </a:solidFill>
          <a:ln w="15240">
            <a:solidFill>
              <a:srgbClr val="F2B42D"/>
            </a:solidFill>
            <a:prstDash val="solid"/>
          </a:ln>
        </p:spPr>
      </p:sp>
      <p:sp>
        <p:nvSpPr>
          <p:cNvPr id="26" name="Text 23"/>
          <p:cNvSpPr/>
          <p:nvPr/>
        </p:nvSpPr>
        <p:spPr>
          <a:xfrm>
            <a:off x="7239238" y="5776079"/>
            <a:ext cx="151805" cy="25300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1990"/>
              </a:lnSpc>
              <a:buNone/>
            </a:pPr>
            <a:r>
              <a:rPr lang="en-US" sz="199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6</a:t>
            </a:r>
            <a:endParaRPr lang="en-US" sz="1990" dirty="0"/>
          </a:p>
        </p:txBody>
      </p:sp>
      <p:sp>
        <p:nvSpPr>
          <p:cNvPr id="27" name="Text 24"/>
          <p:cNvSpPr/>
          <p:nvPr/>
        </p:nvSpPr>
        <p:spPr>
          <a:xfrm>
            <a:off x="8300680" y="5678686"/>
            <a:ext cx="2108121" cy="26348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075"/>
              </a:lnSpc>
              <a:buNone/>
            </a:pPr>
            <a:r>
              <a:rPr lang="en-US" sz="166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Hangman Update</a:t>
            </a:r>
            <a:endParaRPr lang="en-US" sz="1660" dirty="0"/>
          </a:p>
        </p:txBody>
      </p:sp>
      <p:sp>
        <p:nvSpPr>
          <p:cNvPr id="28" name="Text 25"/>
          <p:cNvSpPr/>
          <p:nvPr/>
        </p:nvSpPr>
        <p:spPr>
          <a:xfrm>
            <a:off x="8300680" y="6049685"/>
            <a:ext cx="3620810" cy="5734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260"/>
              </a:lnSpc>
              <a:buNone/>
            </a:pPr>
            <a:r>
              <a:rPr lang="en-US" sz="141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hangman figure is updated for each incorrect guess.</a:t>
            </a:r>
            <a:endParaRPr lang="en-US" sz="1410" dirty="0"/>
          </a:p>
        </p:txBody>
      </p:sp>
      <p:sp>
        <p:nvSpPr>
          <p:cNvPr id="29" name="Shape 26"/>
          <p:cNvSpPr/>
          <p:nvPr/>
        </p:nvSpPr>
        <p:spPr>
          <a:xfrm>
            <a:off x="7113627" y="6507480"/>
            <a:ext cx="403146" cy="403146"/>
          </a:xfrm>
          <a:prstGeom prst="roundRect">
            <a:avLst>
              <a:gd name="adj" fmla="val 66673"/>
            </a:avLst>
          </a:prstGeom>
          <a:solidFill>
            <a:srgbClr val="00002E"/>
          </a:solidFill>
          <a:ln w="15240">
            <a:solidFill>
              <a:srgbClr val="D7425E"/>
            </a:solidFill>
            <a:prstDash val="solid"/>
          </a:ln>
        </p:spPr>
      </p:sp>
      <p:sp>
        <p:nvSpPr>
          <p:cNvPr id="30" name="Text 27"/>
          <p:cNvSpPr/>
          <p:nvPr/>
        </p:nvSpPr>
        <p:spPr>
          <a:xfrm>
            <a:off x="7239238" y="6582489"/>
            <a:ext cx="151805" cy="25300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1990"/>
              </a:lnSpc>
              <a:buNone/>
            </a:pPr>
            <a:r>
              <a:rPr lang="en-US" sz="199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7</a:t>
            </a:r>
            <a:endParaRPr lang="en-US" sz="1990" dirty="0"/>
          </a:p>
        </p:txBody>
      </p:sp>
      <p:sp>
        <p:nvSpPr>
          <p:cNvPr id="31" name="Text 28"/>
          <p:cNvSpPr/>
          <p:nvPr/>
        </p:nvSpPr>
        <p:spPr>
          <a:xfrm>
            <a:off x="4221599" y="6485096"/>
            <a:ext cx="2108121" cy="26348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r">
              <a:lnSpc>
                <a:spcPts val="2075"/>
              </a:lnSpc>
              <a:buNone/>
            </a:pPr>
            <a:r>
              <a:rPr lang="en-US" sz="166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Outcome Check</a:t>
            </a:r>
            <a:endParaRPr lang="en-US" sz="1660" dirty="0"/>
          </a:p>
        </p:txBody>
      </p:sp>
      <p:sp>
        <p:nvSpPr>
          <p:cNvPr id="32" name="Text 29"/>
          <p:cNvSpPr/>
          <p:nvPr/>
        </p:nvSpPr>
        <p:spPr>
          <a:xfrm>
            <a:off x="2708910" y="6856095"/>
            <a:ext cx="3620810" cy="5734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ts val="2260"/>
              </a:lnSpc>
              <a:buNone/>
            </a:pPr>
            <a:r>
              <a:rPr lang="en-US" sz="141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program checks if the player has won or lost.</a:t>
            </a:r>
            <a:endParaRPr lang="en-US" sz="1410" dirty="0"/>
          </a:p>
        </p:txBody>
      </p:sp>
      <p:pic>
        <p:nvPicPr>
          <p:cNvPr id="34" name="Picture 33"/>
          <p:cNvPicPr/>
          <p:nvPr/>
        </p:nvPicPr>
        <p:blipFill>
          <a:blip r:embed="rId2"/>
        </p:blipFill>
        <p:spPr>
          <a:xfrm>
            <a:off x="10330815" y="59055"/>
            <a:ext cx="4208145" cy="28187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3928</Words>
  <Application>WPS Presentation</Application>
  <PresentationFormat>On-screen Show (16:9)</PresentationFormat>
  <Paragraphs>191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SimSun</vt:lpstr>
      <vt:lpstr>Wingdings</vt:lpstr>
      <vt:lpstr>Nunito</vt:lpstr>
      <vt:lpstr>Mandali</vt:lpstr>
      <vt:lpstr>Nunito</vt:lpstr>
      <vt:lpstr>Nunito</vt:lpstr>
      <vt:lpstr>PT Sans</vt:lpstr>
      <vt:lpstr>PT Sans</vt:lpstr>
      <vt:lpstr>PT Sans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Maheswary A</cp:lastModifiedBy>
  <cp:revision>5</cp:revision>
  <dcterms:created xsi:type="dcterms:W3CDTF">2024-07-29T01:45:00Z</dcterms:created>
  <dcterms:modified xsi:type="dcterms:W3CDTF">2024-07-29T04:58:28Z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43D9EC1CC95D4640920A70EFFD266648_13</vt:lpwstr>
  </property>
  <property fmtid="{D5CDD505-2E9C-101B-9397-08002B2CF9AE}" pid="3" name="KSOProductBuildVer">
    <vt:lpwstr>1033-12.2.0.17545</vt:lpwstr>
  </property>
</Properties>
</file>