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68" r:id="rId3"/>
    <p:sldId id="257" r:id="rId4"/>
    <p:sldId id="258" r:id="rId5"/>
    <p:sldId id="259" r:id="rId6"/>
    <p:sldId id="261" r:id="rId7"/>
    <p:sldId id="262" r:id="rId8"/>
    <p:sldId id="263" r:id="rId9"/>
    <p:sldId id="264" r:id="rId10"/>
    <p:sldId id="260" r:id="rId11"/>
    <p:sldId id="265" r:id="rId12"/>
    <p:sldId id="266" r:id="rId13"/>
    <p:sldId id="267"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787" y="5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John Kotter’s eight-steps model.</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a:t>simon</a:t>
            </a:r>
            <a:r>
              <a:rPr lang="en-US" dirty="0"/>
              <a:t> </a:t>
            </a:r>
            <a:r>
              <a:rPr lang="en-US" dirty="0" err="1"/>
              <a:t>wardley</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64992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90000"/>
              </a:lnSpc>
              <a:spcBef>
                <a:spcPts val="1000"/>
              </a:spcBef>
              <a:spcAft>
                <a:spcPts val="0"/>
              </a:spcAft>
              <a:buClr>
                <a:schemeClr val="dk1"/>
              </a:buClr>
              <a:buSzPts val="1100"/>
              <a:buFont typeface="Arial"/>
              <a:buNone/>
            </a:pPr>
            <a:r>
              <a:rPr lang="en-US" sz="1400" i="1">
                <a:solidFill>
                  <a:schemeClr val="dk1"/>
                </a:solidFill>
                <a:latin typeface="Calibri"/>
                <a:ea typeface="Calibri"/>
                <a:cs typeface="Calibri"/>
                <a:sym typeface="Calibri"/>
              </a:rPr>
              <a:t>Applying Lean principles to the IT world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pic>
        <p:nvPicPr>
          <p:cNvPr id="17" name="Shape 17"/>
          <p:cNvPicPr preferRelativeResize="0"/>
          <p:nvPr/>
        </p:nvPicPr>
        <p:blipFill rotWithShape="1">
          <a:blip r:embed="rId2">
            <a:alphaModFix/>
          </a:blip>
          <a:srcRect/>
          <a:stretch/>
        </p:blipFill>
        <p:spPr>
          <a:xfrm>
            <a:off x="11270670" y="6389350"/>
            <a:ext cx="826095" cy="468650"/>
          </a:xfrm>
          <a:prstGeom prst="rect">
            <a:avLst/>
          </a:prstGeom>
          <a:noFill/>
          <a:ln>
            <a:noFill/>
          </a:ln>
        </p:spPr>
      </p:pic>
      <p:cxnSp>
        <p:nvCxnSpPr>
          <p:cNvPr id="18" name="Shape 18"/>
          <p:cNvCxnSpPr/>
          <p:nvPr/>
        </p:nvCxnSpPr>
        <p:spPr>
          <a:xfrm>
            <a:off x="378687" y="6437746"/>
            <a:ext cx="11508509" cy="0"/>
          </a:xfrm>
          <a:prstGeom prst="straightConnector1">
            <a:avLst/>
          </a:prstGeom>
          <a:noFill/>
          <a:ln w="9525" cap="flat" cmpd="sng">
            <a:solidFill>
              <a:srgbClr val="C0000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Shape 7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Shape 7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Shape 2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Shape 27"/>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Shape 33"/>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Shape 40"/>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Shape 4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Shape 5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Shape 58"/>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Shape 65"/>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38200" y="2150533"/>
            <a:ext cx="10515600" cy="1941317"/>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2800" b="1" dirty="0" smtClean="0">
                <a:solidFill>
                  <a:schemeClr val="tx1"/>
                </a:solidFill>
              </a:rPr>
              <a:t>Dave Mace – Cloud Services</a:t>
            </a:r>
            <a:br>
              <a:rPr lang="en-US" sz="2800" b="1" dirty="0" smtClean="0">
                <a:solidFill>
                  <a:schemeClr val="tx1"/>
                </a:solidFill>
              </a:rPr>
            </a:br>
            <a:r>
              <a:rPr lang="en-US" sz="2800" b="1" dirty="0" smtClean="0">
                <a:solidFill>
                  <a:schemeClr val="tx1"/>
                </a:solidFill>
              </a:rPr>
              <a:t>dave.mace@osn.com</a:t>
            </a:r>
            <a:endParaRPr sz="2800" dirty="0">
              <a:solidFill>
                <a:schemeClr val="tx1"/>
              </a:solidFill>
            </a:endParaRPr>
          </a:p>
          <a:p>
            <a:pPr marL="0" lvl="0" indent="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38200" y="365125"/>
            <a:ext cx="10515600" cy="787200"/>
          </a:xfrm>
          <a:prstGeom prst="rect">
            <a:avLst/>
          </a:prstGeom>
        </p:spPr>
        <p:txBody>
          <a:bodyPr spcFirstLastPara="1" wrap="square" lIns="91425" tIns="91425" rIns="91425" bIns="91425" anchor="ctr" anchorCtr="0">
            <a:noAutofit/>
          </a:bodyPr>
          <a:lstStyle/>
          <a:p>
            <a:pPr marL="0" lvl="0" indent="0" rtl="0">
              <a:spcBef>
                <a:spcPts val="1000"/>
              </a:spcBef>
              <a:spcAft>
                <a:spcPts val="0"/>
              </a:spcAft>
              <a:buNone/>
            </a:pPr>
            <a:r>
              <a:rPr lang="en-US" sz="1400" b="1"/>
              <a:t>Culture - You Build It</a:t>
            </a:r>
            <a:endParaRPr sz="1400" b="1"/>
          </a:p>
        </p:txBody>
      </p:sp>
      <p:sp>
        <p:nvSpPr>
          <p:cNvPr id="110" name="Shape 110"/>
          <p:cNvSpPr txBox="1">
            <a:spLocks noGrp="1"/>
          </p:cNvSpPr>
          <p:nvPr>
            <p:ph type="body" idx="1"/>
          </p:nvPr>
        </p:nvSpPr>
        <p:spPr>
          <a:xfrm>
            <a:off x="838200" y="1285175"/>
            <a:ext cx="10515600" cy="5183358"/>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r>
              <a:rPr lang="en-US" sz="1400" dirty="0"/>
              <a:t>A lot of companies want or need to improve their culture. Many think a one off activity, such as a motivational speaker or a team building day or an engagement survey will do the trick. IT WONT</a:t>
            </a:r>
            <a:endParaRPr sz="1400" dirty="0"/>
          </a:p>
          <a:p>
            <a:pPr marL="0" lvl="0" indent="0" rtl="0">
              <a:spcBef>
                <a:spcPts val="1000"/>
              </a:spcBef>
              <a:spcAft>
                <a:spcPts val="0"/>
              </a:spcAft>
              <a:buNone/>
            </a:pPr>
            <a:endParaRPr sz="1400" dirty="0"/>
          </a:p>
          <a:p>
            <a:pPr marL="0" lvl="0" indent="0">
              <a:spcBef>
                <a:spcPts val="1000"/>
              </a:spcBef>
              <a:spcAft>
                <a:spcPts val="0"/>
              </a:spcAft>
              <a:buNone/>
            </a:pPr>
            <a:r>
              <a:rPr lang="en-US" sz="1400" dirty="0"/>
              <a:t>You build culture and you build it by doing things over and over again. It’s a commitment and takes time and energy. Those who make the commitment to build and invest that time and energy will win.</a:t>
            </a:r>
            <a:endParaRPr sz="1400" dirty="0"/>
          </a:p>
          <a:p>
            <a:pPr marL="0" lvl="0" indent="0" rtl="0">
              <a:spcBef>
                <a:spcPts val="1000"/>
              </a:spcBef>
              <a:spcAft>
                <a:spcPts val="0"/>
              </a:spcAft>
              <a:buNone/>
            </a:pPr>
            <a:endParaRPr sz="1400" dirty="0"/>
          </a:p>
          <a:p>
            <a:pPr marL="0" lvl="0" indent="0">
              <a:spcBef>
                <a:spcPts val="1000"/>
              </a:spcBef>
              <a:spcAft>
                <a:spcPts val="0"/>
              </a:spcAft>
              <a:buNone/>
            </a:pPr>
            <a:r>
              <a:rPr lang="en-US" sz="1400" dirty="0"/>
              <a:t>Many will never build any culture as they just don't understand </a:t>
            </a:r>
            <a:r>
              <a:rPr lang="en-US" sz="1400" dirty="0" smtClean="0"/>
              <a:t>it</a:t>
            </a:r>
          </a:p>
          <a:p>
            <a:pPr marL="0" lvl="0" indent="0" rtl="0">
              <a:spcBef>
                <a:spcPts val="1000"/>
              </a:spcBef>
              <a:spcAft>
                <a:spcPts val="0"/>
              </a:spcAft>
              <a:buNone/>
            </a:pPr>
            <a:endParaRP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Shape 139"/>
          <p:cNvPicPr preferRelativeResize="0"/>
          <p:nvPr/>
        </p:nvPicPr>
        <p:blipFill>
          <a:blip r:embed="rId3">
            <a:alphaModFix/>
          </a:blip>
          <a:stretch>
            <a:fillRect/>
          </a:stretch>
        </p:blipFill>
        <p:spPr>
          <a:xfrm>
            <a:off x="152400" y="152400"/>
            <a:ext cx="11665508" cy="6553199"/>
          </a:xfrm>
          <a:prstGeom prst="rect">
            <a:avLst/>
          </a:prstGeom>
          <a:noFill/>
          <a:ln>
            <a:noFill/>
          </a:ln>
        </p:spPr>
      </p:pic>
      <p:sp>
        <p:nvSpPr>
          <p:cNvPr id="2" name="TextBox 1"/>
          <p:cNvSpPr txBox="1"/>
          <p:nvPr/>
        </p:nvSpPr>
        <p:spPr>
          <a:xfrm>
            <a:off x="212651" y="326065"/>
            <a:ext cx="3579628" cy="307777"/>
          </a:xfrm>
          <a:prstGeom prst="rect">
            <a:avLst/>
          </a:prstGeom>
          <a:noFill/>
        </p:spPr>
        <p:txBody>
          <a:bodyPr wrap="square" rtlCol="0">
            <a:spAutoFit/>
          </a:bodyPr>
          <a:lstStyle/>
          <a:p>
            <a:r>
              <a:rPr lang="en-US" dirty="0" smtClean="0"/>
              <a:t>John Kotter’s Eight-Steps Model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Shape 144"/>
          <p:cNvPicPr preferRelativeResize="0"/>
          <p:nvPr/>
        </p:nvPicPr>
        <p:blipFill rotWithShape="1">
          <a:blip r:embed="rId3">
            <a:alphaModFix/>
          </a:blip>
          <a:srcRect r="4104"/>
          <a:stretch/>
        </p:blipFill>
        <p:spPr>
          <a:xfrm>
            <a:off x="2551476" y="152400"/>
            <a:ext cx="6798088" cy="65532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a:off x="7781000" y="1370000"/>
            <a:ext cx="3248025" cy="4762500"/>
          </a:xfrm>
          <a:prstGeom prst="rect">
            <a:avLst/>
          </a:prstGeom>
          <a:noFill/>
          <a:ln>
            <a:noFill/>
          </a:ln>
        </p:spPr>
      </p:pic>
      <p:pic>
        <p:nvPicPr>
          <p:cNvPr id="150" name="Shape 150"/>
          <p:cNvPicPr preferRelativeResize="0"/>
          <p:nvPr/>
        </p:nvPicPr>
        <p:blipFill>
          <a:blip r:embed="rId4">
            <a:alphaModFix/>
          </a:blip>
          <a:stretch>
            <a:fillRect/>
          </a:stretch>
        </p:blipFill>
        <p:spPr>
          <a:xfrm>
            <a:off x="4480915" y="1370000"/>
            <a:ext cx="3153973" cy="4762498"/>
          </a:xfrm>
          <a:prstGeom prst="rect">
            <a:avLst/>
          </a:prstGeom>
          <a:noFill/>
          <a:ln>
            <a:noFill/>
          </a:ln>
        </p:spPr>
      </p:pic>
      <p:pic>
        <p:nvPicPr>
          <p:cNvPr id="151" name="Shape 151"/>
          <p:cNvPicPr preferRelativeResize="0"/>
          <p:nvPr/>
        </p:nvPicPr>
        <p:blipFill>
          <a:blip r:embed="rId5">
            <a:alphaModFix/>
          </a:blip>
          <a:stretch>
            <a:fillRect/>
          </a:stretch>
        </p:blipFill>
        <p:spPr>
          <a:xfrm>
            <a:off x="1162963" y="1374763"/>
            <a:ext cx="3171825" cy="47529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38200" y="2766150"/>
            <a:ext cx="10515600" cy="1325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3600" b="1">
                <a:solidFill>
                  <a:srgbClr val="FF0000"/>
                </a:solidFill>
              </a:rPr>
              <a:t>Bringing DevOps to a non-DevOps world</a:t>
            </a:r>
            <a:endParaRPr sz="3600"/>
          </a:p>
          <a:p>
            <a:pPr marL="0" lvl="0" indent="0">
              <a:spcBef>
                <a:spcPts val="0"/>
              </a:spcBef>
              <a:spcAft>
                <a:spcPts val="0"/>
              </a:spcAft>
              <a:buNone/>
            </a:pPr>
            <a:endParaRPr/>
          </a:p>
        </p:txBody>
      </p:sp>
    </p:spTree>
    <p:extLst>
      <p:ext uri="{BB962C8B-B14F-4D97-AF65-F5344CB8AC3E}">
        <p14:creationId xmlns:p14="http://schemas.microsoft.com/office/powerpoint/2010/main" val="4287073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838200" y="365125"/>
            <a:ext cx="10515600" cy="942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600"/>
              <a:t>DevOps - Types of work and The Three Ways </a:t>
            </a:r>
            <a:endParaRPr sz="3600"/>
          </a:p>
        </p:txBody>
      </p:sp>
      <p:sp>
        <p:nvSpPr>
          <p:cNvPr id="92" name="Shape 92"/>
          <p:cNvSpPr txBox="1">
            <a:spLocks noGrp="1"/>
          </p:cNvSpPr>
          <p:nvPr>
            <p:ph type="body" idx="1"/>
          </p:nvPr>
        </p:nvSpPr>
        <p:spPr>
          <a:xfrm>
            <a:off x="838200" y="1307425"/>
            <a:ext cx="10515600" cy="5173800"/>
          </a:xfrm>
          <a:prstGeom prst="rect">
            <a:avLst/>
          </a:prstGeom>
        </p:spPr>
        <p:txBody>
          <a:bodyPr spcFirstLastPara="1" wrap="square" lIns="91425" tIns="91425" rIns="91425" bIns="91425" anchor="t" anchorCtr="0">
            <a:noAutofit/>
          </a:bodyPr>
          <a:lstStyle/>
          <a:p>
            <a:pPr marL="0" lvl="0" indent="0">
              <a:spcBef>
                <a:spcPts val="1000"/>
              </a:spcBef>
              <a:spcAft>
                <a:spcPts val="0"/>
              </a:spcAft>
              <a:buClr>
                <a:schemeClr val="dk1"/>
              </a:buClr>
              <a:buSzPts val="1100"/>
              <a:buFont typeface="Arial"/>
              <a:buNone/>
            </a:pPr>
            <a:r>
              <a:rPr lang="en-US" sz="1400" b="1"/>
              <a:t>The First Way - Maximise flow left to right</a:t>
            </a:r>
            <a:endParaRPr sz="1400" b="1"/>
          </a:p>
          <a:p>
            <a:pPr marL="0" lvl="0" indent="0">
              <a:spcBef>
                <a:spcPts val="1000"/>
              </a:spcBef>
              <a:spcAft>
                <a:spcPts val="0"/>
              </a:spcAft>
              <a:buClr>
                <a:schemeClr val="dk1"/>
              </a:buClr>
              <a:buSzPts val="1100"/>
              <a:buFont typeface="Arial"/>
              <a:buNone/>
            </a:pPr>
            <a:r>
              <a:rPr lang="en-US" sz="1400"/>
              <a:t>The First Way emphasizes the performance of the entire system, as opposed to the performance of a specific silo of work or department</a:t>
            </a:r>
            <a:endParaRPr sz="1400"/>
          </a:p>
          <a:p>
            <a:pPr marL="0" lvl="0" indent="0">
              <a:spcBef>
                <a:spcPts val="1000"/>
              </a:spcBef>
              <a:spcAft>
                <a:spcPts val="0"/>
              </a:spcAft>
              <a:buClr>
                <a:schemeClr val="dk1"/>
              </a:buClr>
              <a:buSzPts val="1100"/>
              <a:buFont typeface="Arial"/>
              <a:buNone/>
            </a:pPr>
            <a:r>
              <a:rPr lang="en-US" sz="1400" b="1"/>
              <a:t>The Second Way - Amplify feedback loop right to left</a:t>
            </a:r>
            <a:endParaRPr sz="1400" b="1"/>
          </a:p>
          <a:p>
            <a:pPr marL="0" lvl="0" indent="0">
              <a:spcBef>
                <a:spcPts val="1000"/>
              </a:spcBef>
              <a:spcAft>
                <a:spcPts val="0"/>
              </a:spcAft>
              <a:buClr>
                <a:schemeClr val="dk1"/>
              </a:buClr>
              <a:buSzPts val="1100"/>
              <a:buFont typeface="Arial"/>
              <a:buNone/>
            </a:pPr>
            <a:r>
              <a:rPr lang="en-US" sz="1400"/>
              <a:t>The goal of almost any process improvement initiative is to shorten and amplify feedback loops so necessary corrections can be continually made.</a:t>
            </a:r>
            <a:endParaRPr sz="1400"/>
          </a:p>
          <a:p>
            <a:pPr marL="0" lvl="0" indent="0">
              <a:spcBef>
                <a:spcPts val="1000"/>
              </a:spcBef>
              <a:spcAft>
                <a:spcPts val="0"/>
              </a:spcAft>
              <a:buClr>
                <a:schemeClr val="dk1"/>
              </a:buClr>
              <a:buSzPts val="1100"/>
              <a:buFont typeface="Arial"/>
              <a:buNone/>
            </a:pPr>
            <a:r>
              <a:rPr lang="en-US" sz="1400" b="1"/>
              <a:t>The Third Way - Culture of freedom and experimentation</a:t>
            </a:r>
            <a:endParaRPr sz="1400" b="1"/>
          </a:p>
          <a:p>
            <a:pPr marL="0" lvl="0" indent="0">
              <a:spcBef>
                <a:spcPts val="1000"/>
              </a:spcBef>
              <a:spcAft>
                <a:spcPts val="0"/>
              </a:spcAft>
              <a:buNone/>
            </a:pPr>
            <a:r>
              <a:rPr lang="en-US" sz="1400"/>
              <a:t>The Third Way is about creating a culture that fosters two things: continual experimentation, taking risks and learning from failure; and understanding that repetition and practice is the prerequisite to mastery.</a:t>
            </a:r>
            <a:endParaRPr sz="1400"/>
          </a:p>
          <a:p>
            <a:pPr marL="0" lvl="0" indent="0">
              <a:spcBef>
                <a:spcPts val="1000"/>
              </a:spcBef>
              <a:spcAft>
                <a:spcPts val="0"/>
              </a:spcAft>
              <a:buNone/>
            </a:pPr>
            <a:endParaRPr sz="1400"/>
          </a:p>
          <a:p>
            <a:pPr marL="0" lvl="0" indent="0">
              <a:spcBef>
                <a:spcPts val="1000"/>
              </a:spcBef>
              <a:spcAft>
                <a:spcPts val="0"/>
              </a:spcAft>
              <a:buNone/>
            </a:pPr>
            <a:r>
              <a:rPr lang="en-US" sz="1400" b="1"/>
              <a:t>Business Projects</a:t>
            </a:r>
            <a:endParaRPr sz="1400" b="1"/>
          </a:p>
          <a:p>
            <a:pPr marL="0" lvl="0" indent="0">
              <a:spcBef>
                <a:spcPts val="1000"/>
              </a:spcBef>
              <a:spcAft>
                <a:spcPts val="0"/>
              </a:spcAft>
              <a:buNone/>
            </a:pPr>
            <a:r>
              <a:rPr lang="en-US" sz="1400" b="1"/>
              <a:t>Internal Projects</a:t>
            </a:r>
            <a:endParaRPr sz="1400" b="1"/>
          </a:p>
          <a:p>
            <a:pPr marL="0" lvl="0" indent="0">
              <a:spcBef>
                <a:spcPts val="1000"/>
              </a:spcBef>
              <a:spcAft>
                <a:spcPts val="0"/>
              </a:spcAft>
              <a:buNone/>
            </a:pPr>
            <a:r>
              <a:rPr lang="en-US" sz="1400" b="1"/>
              <a:t>Operational Change</a:t>
            </a:r>
            <a:endParaRPr sz="1400" b="1"/>
          </a:p>
          <a:p>
            <a:pPr marL="0" lvl="0" indent="0">
              <a:spcBef>
                <a:spcPts val="1000"/>
              </a:spcBef>
              <a:spcAft>
                <a:spcPts val="0"/>
              </a:spcAft>
              <a:buClr>
                <a:schemeClr val="dk1"/>
              </a:buClr>
              <a:buSzPts val="1100"/>
              <a:buFont typeface="Arial"/>
              <a:buNone/>
            </a:pPr>
            <a:r>
              <a:rPr lang="en-US" sz="1400" b="1"/>
              <a:t>Unplanned Work</a:t>
            </a:r>
            <a:endParaRPr sz="1400"/>
          </a:p>
          <a:p>
            <a:pPr marL="0" lvl="0" indent="0">
              <a:spcBef>
                <a:spcPts val="1000"/>
              </a:spcBef>
              <a:spcAft>
                <a:spcPts val="0"/>
              </a:spcAft>
              <a:buNone/>
            </a:pPr>
            <a:endParaRPr sz="1400" b="1"/>
          </a:p>
          <a:p>
            <a:pPr marL="0" lvl="0" indent="0">
              <a:spcBef>
                <a:spcPts val="1000"/>
              </a:spcBef>
              <a:spcAft>
                <a:spcPts val="0"/>
              </a:spcAft>
              <a:buNone/>
            </a:pPr>
            <a:endParaRPr sz="1400"/>
          </a:p>
          <a:p>
            <a:pPr marL="0" lvl="0" indent="0" rtl="0">
              <a:spcBef>
                <a:spcPts val="1000"/>
              </a:spcBef>
              <a:spcAft>
                <a:spcPts val="0"/>
              </a:spcAft>
              <a:buNone/>
            </a:pP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838200" y="365125"/>
            <a:ext cx="10515600" cy="787200"/>
          </a:xfrm>
          <a:prstGeom prst="rect">
            <a:avLst/>
          </a:prstGeom>
        </p:spPr>
        <p:txBody>
          <a:bodyPr spcFirstLastPara="1" wrap="square" lIns="91425" tIns="91425" rIns="91425" bIns="91425" anchor="ctr" anchorCtr="0">
            <a:noAutofit/>
          </a:bodyPr>
          <a:lstStyle/>
          <a:p>
            <a:pPr marL="0" marR="0" lvl="0" indent="0" algn="l" rtl="0">
              <a:lnSpc>
                <a:spcPct val="90000"/>
              </a:lnSpc>
              <a:spcBef>
                <a:spcPts val="0"/>
              </a:spcBef>
              <a:spcAft>
                <a:spcPts val="0"/>
              </a:spcAft>
              <a:buNone/>
            </a:pPr>
            <a:r>
              <a:rPr lang="en-US" sz="3600"/>
              <a:t>What’s the goal…(or at least one of them…..)</a:t>
            </a:r>
            <a:endParaRPr sz="1400" b="1"/>
          </a:p>
        </p:txBody>
      </p:sp>
      <p:sp>
        <p:nvSpPr>
          <p:cNvPr id="98" name="Shape 98"/>
          <p:cNvSpPr txBox="1">
            <a:spLocks noGrp="1"/>
          </p:cNvSpPr>
          <p:nvPr>
            <p:ph type="body" idx="1"/>
          </p:nvPr>
        </p:nvSpPr>
        <p:spPr>
          <a:xfrm>
            <a:off x="838200" y="1285175"/>
            <a:ext cx="10515600" cy="5052000"/>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r>
              <a:rPr lang="en-US" sz="1400" b="1" i="1" dirty="0"/>
              <a:t>How do we get development, operations and other groups within the </a:t>
            </a:r>
            <a:r>
              <a:rPr lang="en-US" sz="1400" b="1" i="1" dirty="0" err="1"/>
              <a:t>organisation</a:t>
            </a:r>
            <a:r>
              <a:rPr lang="en-US" sz="1400" b="1" i="1" dirty="0"/>
              <a:t> to collaborate around a set of shared goals, to deliver software faster and more reliably to customers and end users</a:t>
            </a:r>
            <a:endParaRPr sz="1400" b="1" i="1" dirty="0"/>
          </a:p>
          <a:p>
            <a:pPr marL="0" lvl="0" indent="0">
              <a:spcBef>
                <a:spcPts val="1000"/>
              </a:spcBef>
              <a:spcAft>
                <a:spcPts val="0"/>
              </a:spcAft>
              <a:buNone/>
            </a:pPr>
            <a:endParaRPr sz="1400" dirty="0"/>
          </a:p>
          <a:p>
            <a:pPr marL="0" lvl="0" indent="0">
              <a:spcBef>
                <a:spcPts val="1000"/>
              </a:spcBef>
              <a:spcAft>
                <a:spcPts val="0"/>
              </a:spcAft>
              <a:buClr>
                <a:schemeClr val="dk1"/>
              </a:buClr>
              <a:buSzPts val="1100"/>
              <a:buFont typeface="Arial"/>
              <a:buNone/>
            </a:pPr>
            <a:r>
              <a:rPr lang="en-US" sz="1400" b="1" dirty="0"/>
              <a:t>How do we release more often?</a:t>
            </a:r>
            <a:endParaRPr sz="1400" b="1" dirty="0"/>
          </a:p>
          <a:p>
            <a:pPr marL="0" lvl="0" indent="0">
              <a:spcBef>
                <a:spcPts val="1000"/>
              </a:spcBef>
              <a:spcAft>
                <a:spcPts val="0"/>
              </a:spcAft>
              <a:buNone/>
            </a:pPr>
            <a:endParaRPr sz="1400" dirty="0"/>
          </a:p>
          <a:p>
            <a:pPr marL="0" lvl="0" indent="0">
              <a:spcBef>
                <a:spcPts val="1000"/>
              </a:spcBef>
              <a:spcAft>
                <a:spcPts val="0"/>
              </a:spcAft>
              <a:buNone/>
            </a:pPr>
            <a:r>
              <a:rPr lang="en-US" sz="1400" dirty="0"/>
              <a:t>Organizational change is hard</a:t>
            </a:r>
            <a:endParaRPr sz="1400" dirty="0"/>
          </a:p>
          <a:p>
            <a:pPr marL="0" lvl="0" indent="0">
              <a:spcBef>
                <a:spcPts val="1000"/>
              </a:spcBef>
              <a:spcAft>
                <a:spcPts val="0"/>
              </a:spcAft>
              <a:buNone/>
            </a:pPr>
            <a:endParaRPr sz="1400" dirty="0"/>
          </a:p>
          <a:p>
            <a:pPr marL="0" lvl="0" indent="0" rtl="0">
              <a:spcBef>
                <a:spcPts val="1000"/>
              </a:spcBef>
              <a:spcAft>
                <a:spcPts val="0"/>
              </a:spcAft>
              <a:buNone/>
            </a:pPr>
            <a:r>
              <a:rPr lang="en-US" sz="1400" dirty="0"/>
              <a:t>Culture change is even </a:t>
            </a:r>
            <a:r>
              <a:rPr lang="en-US" sz="1400" dirty="0" smtClean="0"/>
              <a:t>harder</a:t>
            </a:r>
            <a:endParaRP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transition="in" filter="fade">
                                      <p:cBhvr>
                                        <p:cTn id="7" dur="1000"/>
                                        <p:tgtEl>
                                          <p:spTgt spid="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xEl>
                                              <p:pRg st="2" end="2"/>
                                            </p:txEl>
                                          </p:spTgt>
                                        </p:tgtEl>
                                        <p:attrNameLst>
                                          <p:attrName>style.visibility</p:attrName>
                                        </p:attrNameLst>
                                      </p:cBhvr>
                                      <p:to>
                                        <p:strVal val="visible"/>
                                      </p:to>
                                    </p:set>
                                    <p:animEffect transition="in" filter="fade">
                                      <p:cBhvr>
                                        <p:cTn id="12" dur="1000"/>
                                        <p:tgtEl>
                                          <p:spTgt spid="9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xEl>
                                              <p:pRg st="4" end="4"/>
                                            </p:txEl>
                                          </p:spTgt>
                                        </p:tgtEl>
                                        <p:attrNameLst>
                                          <p:attrName>style.visibility</p:attrName>
                                        </p:attrNameLst>
                                      </p:cBhvr>
                                      <p:to>
                                        <p:strVal val="visible"/>
                                      </p:to>
                                    </p:set>
                                    <p:animEffect transition="in" filter="fade">
                                      <p:cBhvr>
                                        <p:cTn id="17" dur="1000"/>
                                        <p:tgtEl>
                                          <p:spTgt spid="9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8">
                                            <p:txEl>
                                              <p:pRg st="6" end="6"/>
                                            </p:txEl>
                                          </p:spTgt>
                                        </p:tgtEl>
                                        <p:attrNameLst>
                                          <p:attrName>style.visibility</p:attrName>
                                        </p:attrNameLst>
                                      </p:cBhvr>
                                      <p:to>
                                        <p:strVal val="visible"/>
                                      </p:to>
                                    </p:set>
                                    <p:animEffect transition="in" filter="fade">
                                      <p:cBhvr>
                                        <p:cTn id="22" dur="1000"/>
                                        <p:tgtEl>
                                          <p:spTgt spid="9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758" y="1242069"/>
            <a:ext cx="6549656" cy="46337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838200" y="365125"/>
            <a:ext cx="10515600" cy="787200"/>
          </a:xfrm>
          <a:prstGeom prst="rect">
            <a:avLst/>
          </a:prstGeom>
        </p:spPr>
        <p:txBody>
          <a:bodyPr spcFirstLastPara="1" wrap="square" lIns="91425" tIns="91425" rIns="91425" bIns="91425" anchor="ctr" anchorCtr="0">
            <a:noAutofit/>
          </a:bodyPr>
          <a:lstStyle/>
          <a:p>
            <a:pPr marL="0" lvl="0" indent="0" rtl="0">
              <a:spcBef>
                <a:spcPts val="1000"/>
              </a:spcBef>
              <a:spcAft>
                <a:spcPts val="0"/>
              </a:spcAft>
              <a:buNone/>
            </a:pPr>
            <a:r>
              <a:rPr lang="en-US" sz="1400" b="1"/>
              <a:t>Projects vs Products - (Damon Edwards has some good info)</a:t>
            </a:r>
            <a:endParaRPr sz="1400" b="1"/>
          </a:p>
        </p:txBody>
      </p:sp>
      <p:sp>
        <p:nvSpPr>
          <p:cNvPr id="116" name="Shape 116"/>
          <p:cNvSpPr txBox="1">
            <a:spLocks noGrp="1"/>
          </p:cNvSpPr>
          <p:nvPr>
            <p:ph type="body" idx="1"/>
          </p:nvPr>
        </p:nvSpPr>
        <p:spPr>
          <a:xfrm>
            <a:off x="838200" y="1285175"/>
            <a:ext cx="10515600" cy="5052000"/>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r>
              <a:rPr lang="en-US" sz="1400" b="1" i="1" dirty="0"/>
              <a:t>What if we could release every four hours instead of every four weeks and deploy our own stuff to production, wouldn’t that be cool?</a:t>
            </a:r>
            <a:endParaRPr sz="1400" b="1" i="1" dirty="0"/>
          </a:p>
          <a:p>
            <a:pPr marL="0" lvl="0" indent="0">
              <a:spcBef>
                <a:spcPts val="1000"/>
              </a:spcBef>
              <a:spcAft>
                <a:spcPts val="0"/>
              </a:spcAft>
              <a:buNone/>
            </a:pPr>
            <a:endParaRPr sz="1400" i="1" dirty="0"/>
          </a:p>
          <a:p>
            <a:pPr marL="0" marR="0" lvl="0" indent="0" algn="l" rtl="0">
              <a:lnSpc>
                <a:spcPct val="90000"/>
              </a:lnSpc>
              <a:spcBef>
                <a:spcPts val="1000"/>
              </a:spcBef>
              <a:spcAft>
                <a:spcPts val="0"/>
              </a:spcAft>
              <a:buClr>
                <a:srgbClr val="000000"/>
              </a:buClr>
              <a:buSzPts val="1100"/>
              <a:buFont typeface="Arial"/>
              <a:buNone/>
            </a:pPr>
            <a:r>
              <a:rPr lang="en-US" sz="1400" b="1" dirty="0"/>
              <a:t>Define a sense of urgency</a:t>
            </a:r>
            <a:r>
              <a:rPr lang="en-US" sz="1400" dirty="0"/>
              <a:t> - by recognizing at some point that ‘something needs to happen’ to keep enabling growth, innovation and a faster time to market</a:t>
            </a:r>
            <a:endParaRPr sz="1400" dirty="0"/>
          </a:p>
          <a:p>
            <a:pPr marL="0" marR="0" lvl="0" indent="0" algn="l" rtl="0">
              <a:lnSpc>
                <a:spcPct val="90000"/>
              </a:lnSpc>
              <a:spcBef>
                <a:spcPts val="1000"/>
              </a:spcBef>
              <a:spcAft>
                <a:spcPts val="0"/>
              </a:spcAft>
              <a:buNone/>
            </a:pPr>
            <a:endParaRPr sz="1400" dirty="0"/>
          </a:p>
          <a:p>
            <a:pPr marL="0" marR="0" lvl="0" indent="0" algn="l" rtl="0">
              <a:lnSpc>
                <a:spcPct val="90000"/>
              </a:lnSpc>
              <a:spcBef>
                <a:spcPts val="1000"/>
              </a:spcBef>
              <a:spcAft>
                <a:spcPts val="0"/>
              </a:spcAft>
              <a:buNone/>
            </a:pPr>
            <a:r>
              <a:rPr lang="en-US" sz="1400" b="1" dirty="0"/>
              <a:t>Run what you build - build it, run it, love it</a:t>
            </a:r>
            <a:endParaRPr sz="1400" b="1" dirty="0"/>
          </a:p>
          <a:p>
            <a:pPr marL="0" lvl="0" indent="457200" rtl="0">
              <a:spcBef>
                <a:spcPts val="1000"/>
              </a:spcBef>
              <a:spcAft>
                <a:spcPts val="0"/>
              </a:spcAft>
              <a:buNone/>
            </a:pPr>
            <a:r>
              <a:rPr lang="en-US" sz="1400" b="1" dirty="0"/>
              <a:t>Empower (ownership)</a:t>
            </a:r>
            <a:r>
              <a:rPr lang="en-US" sz="1400" dirty="0"/>
              <a:t> - autonomy, mastery and purpose - (Daniel Pink ‘Drive’)</a:t>
            </a:r>
            <a:endParaRPr sz="1400" dirty="0"/>
          </a:p>
          <a:p>
            <a:pPr marL="457200" marR="0" lvl="0" indent="0" algn="l" rtl="0">
              <a:lnSpc>
                <a:spcPct val="90000"/>
              </a:lnSpc>
              <a:spcBef>
                <a:spcPts val="1000"/>
              </a:spcBef>
              <a:spcAft>
                <a:spcPts val="0"/>
              </a:spcAft>
              <a:buNone/>
            </a:pPr>
            <a:r>
              <a:rPr lang="en-US" sz="1400" dirty="0"/>
              <a:t>‘people want to believe in what/who they are working for (purpose). They want to get better at what they are doing every day (mastery) and they want some say (ownership) in how they do that work (autonomy).’</a:t>
            </a:r>
            <a:endParaRPr sz="1400" dirty="0"/>
          </a:p>
          <a:p>
            <a:pPr marL="457200" marR="0" lvl="0" indent="0" algn="l" rtl="0">
              <a:lnSpc>
                <a:spcPct val="90000"/>
              </a:lnSpc>
              <a:spcBef>
                <a:spcPts val="1000"/>
              </a:spcBef>
              <a:spcAft>
                <a:spcPts val="0"/>
              </a:spcAft>
              <a:buNone/>
            </a:pPr>
            <a:endParaRPr sz="1400" dirty="0"/>
          </a:p>
          <a:p>
            <a:pPr marL="0" lvl="0" indent="457200" rtl="0">
              <a:spcBef>
                <a:spcPts val="1000"/>
              </a:spcBef>
              <a:spcAft>
                <a:spcPts val="0"/>
              </a:spcAft>
              <a:buNone/>
            </a:pPr>
            <a:r>
              <a:rPr lang="en-US" sz="1400" b="1" dirty="0"/>
              <a:t>Educate</a:t>
            </a:r>
            <a:r>
              <a:rPr lang="en-US" sz="1400" dirty="0"/>
              <a:t> - involve everyone!</a:t>
            </a:r>
            <a:endParaRPr sz="1400" dirty="0"/>
          </a:p>
          <a:p>
            <a:pPr marL="0" lvl="0" indent="457200" rtl="0">
              <a:spcBef>
                <a:spcPts val="1000"/>
              </a:spcBef>
              <a:spcAft>
                <a:spcPts val="0"/>
              </a:spcAft>
              <a:buNone/>
            </a:pPr>
            <a:endParaRPr sz="1400" dirty="0"/>
          </a:p>
          <a:p>
            <a:pPr marL="457200" lvl="0" indent="0" rtl="0">
              <a:spcBef>
                <a:spcPts val="1000"/>
              </a:spcBef>
              <a:spcAft>
                <a:spcPts val="0"/>
              </a:spcAft>
              <a:buNone/>
            </a:pPr>
            <a:r>
              <a:rPr lang="en-US" sz="1400" b="1" dirty="0"/>
              <a:t>Entrust</a:t>
            </a:r>
            <a:r>
              <a:rPr lang="en-US" sz="1400" dirty="0"/>
              <a:t> - trust can be earned in three ways: get rid of the barriers between the teams, have a ‘one goal strategy’ and prove with piloting and prototyping products and tools, that this will work</a:t>
            </a:r>
            <a:r>
              <a:rPr lang="en-US" sz="1400" dirty="0" smtClean="0"/>
              <a:t>.</a:t>
            </a:r>
            <a:endParaRP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fade">
                                      <p:cBhvr>
                                        <p:cTn id="7" dur="1000"/>
                                        <p:tgtEl>
                                          <p:spTgt spid="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xEl>
                                              <p:pRg st="2" end="2"/>
                                            </p:txEl>
                                          </p:spTgt>
                                        </p:tgtEl>
                                        <p:attrNameLst>
                                          <p:attrName>style.visibility</p:attrName>
                                        </p:attrNameLst>
                                      </p:cBhvr>
                                      <p:to>
                                        <p:strVal val="visible"/>
                                      </p:to>
                                    </p:set>
                                    <p:animEffect transition="in" filter="fade">
                                      <p:cBhvr>
                                        <p:cTn id="12" dur="1000"/>
                                        <p:tgtEl>
                                          <p:spTgt spid="1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xEl>
                                              <p:pRg st="4" end="4"/>
                                            </p:txEl>
                                          </p:spTgt>
                                        </p:tgtEl>
                                        <p:attrNameLst>
                                          <p:attrName>style.visibility</p:attrName>
                                        </p:attrNameLst>
                                      </p:cBhvr>
                                      <p:to>
                                        <p:strVal val="visible"/>
                                      </p:to>
                                    </p:set>
                                    <p:animEffect transition="in" filter="fade">
                                      <p:cBhvr>
                                        <p:cTn id="17" dur="1000"/>
                                        <p:tgtEl>
                                          <p:spTgt spid="11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
                                            <p:txEl>
                                              <p:pRg st="5" end="5"/>
                                            </p:txEl>
                                          </p:spTgt>
                                        </p:tgtEl>
                                        <p:attrNameLst>
                                          <p:attrName>style.visibility</p:attrName>
                                        </p:attrNameLst>
                                      </p:cBhvr>
                                      <p:to>
                                        <p:strVal val="visible"/>
                                      </p:to>
                                    </p:set>
                                    <p:animEffect transition="in" filter="fade">
                                      <p:cBhvr>
                                        <p:cTn id="22" dur="1000"/>
                                        <p:tgtEl>
                                          <p:spTgt spid="11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6">
                                            <p:txEl>
                                              <p:pRg st="6" end="6"/>
                                            </p:txEl>
                                          </p:spTgt>
                                        </p:tgtEl>
                                        <p:attrNameLst>
                                          <p:attrName>style.visibility</p:attrName>
                                        </p:attrNameLst>
                                      </p:cBhvr>
                                      <p:to>
                                        <p:strVal val="visible"/>
                                      </p:to>
                                    </p:set>
                                    <p:animEffect transition="in" filter="fade">
                                      <p:cBhvr>
                                        <p:cTn id="27" dur="1000"/>
                                        <p:tgtEl>
                                          <p:spTgt spid="11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6">
                                            <p:txEl>
                                              <p:pRg st="8" end="8"/>
                                            </p:txEl>
                                          </p:spTgt>
                                        </p:tgtEl>
                                        <p:attrNameLst>
                                          <p:attrName>style.visibility</p:attrName>
                                        </p:attrNameLst>
                                      </p:cBhvr>
                                      <p:to>
                                        <p:strVal val="visible"/>
                                      </p:to>
                                    </p:set>
                                    <p:animEffect transition="in" filter="fade">
                                      <p:cBhvr>
                                        <p:cTn id="32" dur="1000"/>
                                        <p:tgtEl>
                                          <p:spTgt spid="11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6">
                                            <p:txEl>
                                              <p:pRg st="10" end="10"/>
                                            </p:txEl>
                                          </p:spTgt>
                                        </p:tgtEl>
                                        <p:attrNameLst>
                                          <p:attrName>style.visibility</p:attrName>
                                        </p:attrNameLst>
                                      </p:cBhvr>
                                      <p:to>
                                        <p:strVal val="visible"/>
                                      </p:to>
                                    </p:set>
                                    <p:animEffect transition="in" filter="fade">
                                      <p:cBhvr>
                                        <p:cTn id="37" dur="1000"/>
                                        <p:tgtEl>
                                          <p:spTgt spid="11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838200" y="365125"/>
            <a:ext cx="10515600" cy="787200"/>
          </a:xfrm>
          <a:prstGeom prst="rect">
            <a:avLst/>
          </a:prstGeom>
        </p:spPr>
        <p:txBody>
          <a:bodyPr spcFirstLastPara="1" wrap="square" lIns="91425" tIns="91425" rIns="91425" bIns="91425" anchor="ctr" anchorCtr="0">
            <a:noAutofit/>
          </a:bodyPr>
          <a:lstStyle/>
          <a:p>
            <a:pPr marL="0" lvl="0" indent="0" rtl="0">
              <a:spcBef>
                <a:spcPts val="1000"/>
              </a:spcBef>
              <a:spcAft>
                <a:spcPts val="0"/>
              </a:spcAft>
              <a:buNone/>
            </a:pPr>
            <a:r>
              <a:rPr lang="en-US" sz="1400" b="1"/>
              <a:t>Projects vs Products - (Damon Edwards has some good info)</a:t>
            </a:r>
            <a:endParaRPr sz="1400" b="1"/>
          </a:p>
        </p:txBody>
      </p:sp>
      <p:sp>
        <p:nvSpPr>
          <p:cNvPr id="122" name="Shape 122"/>
          <p:cNvSpPr txBox="1">
            <a:spLocks noGrp="1"/>
          </p:cNvSpPr>
          <p:nvPr>
            <p:ph type="body" idx="1"/>
          </p:nvPr>
        </p:nvSpPr>
        <p:spPr>
          <a:xfrm>
            <a:off x="838200" y="1285175"/>
            <a:ext cx="10515600" cy="5052000"/>
          </a:xfrm>
          <a:prstGeom prst="rect">
            <a:avLst/>
          </a:prstGeom>
        </p:spPr>
        <p:txBody>
          <a:bodyPr spcFirstLastPara="1" wrap="square" lIns="91425" tIns="91425" rIns="91425" bIns="91425" anchor="t" anchorCtr="0">
            <a:noAutofit/>
          </a:bodyPr>
          <a:lstStyle/>
          <a:p>
            <a:pPr marL="0" lvl="0" indent="0">
              <a:spcBef>
                <a:spcPts val="1000"/>
              </a:spcBef>
              <a:spcAft>
                <a:spcPts val="0"/>
              </a:spcAft>
              <a:buClr>
                <a:schemeClr val="dk1"/>
              </a:buClr>
              <a:buSzPts val="1100"/>
              <a:buFont typeface="Arial"/>
              <a:buNone/>
            </a:pPr>
            <a:r>
              <a:rPr lang="en-US" sz="1400" b="1" dirty="0"/>
              <a:t>Cross functional teams</a:t>
            </a:r>
            <a:endParaRPr sz="1400" b="1" dirty="0"/>
          </a:p>
          <a:p>
            <a:pPr marL="0" lvl="0" indent="457200">
              <a:spcBef>
                <a:spcPts val="1000"/>
              </a:spcBef>
              <a:spcAft>
                <a:spcPts val="0"/>
              </a:spcAft>
              <a:buClr>
                <a:schemeClr val="dk1"/>
              </a:buClr>
              <a:buSzPts val="1100"/>
              <a:buFont typeface="Arial"/>
              <a:buNone/>
            </a:pPr>
            <a:r>
              <a:rPr lang="en-US" sz="1400" dirty="0"/>
              <a:t>Autonomous teams based upon the </a:t>
            </a:r>
            <a:r>
              <a:rPr lang="en-US" sz="1400" dirty="0" err="1"/>
              <a:t>devops</a:t>
            </a:r>
            <a:r>
              <a:rPr lang="en-US" sz="1400" dirty="0"/>
              <a:t> principles.</a:t>
            </a:r>
            <a:endParaRPr sz="1400" dirty="0"/>
          </a:p>
          <a:p>
            <a:pPr marL="0" marR="0" lvl="0" indent="0" algn="l" rtl="0">
              <a:lnSpc>
                <a:spcPct val="90000"/>
              </a:lnSpc>
              <a:spcBef>
                <a:spcPts val="1000"/>
              </a:spcBef>
              <a:spcAft>
                <a:spcPts val="0"/>
              </a:spcAft>
              <a:buNone/>
            </a:pPr>
            <a:r>
              <a:rPr lang="en-US" sz="1400" dirty="0"/>
              <a:t>	In a space (feature, platform..), teams have an end-to-end responsibility for both building, deploying and running ‘their’ services.</a:t>
            </a:r>
            <a:endParaRPr sz="1400" dirty="0"/>
          </a:p>
          <a:p>
            <a:pPr marL="0" marR="0" lvl="0" indent="0" algn="l" rtl="0">
              <a:lnSpc>
                <a:spcPct val="90000"/>
              </a:lnSpc>
              <a:spcBef>
                <a:spcPts val="1000"/>
              </a:spcBef>
              <a:spcAft>
                <a:spcPts val="0"/>
              </a:spcAft>
              <a:buNone/>
            </a:pPr>
            <a:r>
              <a:rPr lang="en-US" sz="1400" dirty="0"/>
              <a:t>	Have a framework for all teams - version control, retrospectives, demos, viable </a:t>
            </a:r>
            <a:r>
              <a:rPr lang="en-US" sz="1400" dirty="0" smtClean="0"/>
              <a:t>products</a:t>
            </a:r>
            <a:endParaRP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fade">
                                      <p:cBhvr>
                                        <p:cTn id="7" dur="1000"/>
                                        <p:tgtEl>
                                          <p:spTgt spid="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xEl>
                                              <p:pRg st="1" end="1"/>
                                            </p:txEl>
                                          </p:spTgt>
                                        </p:tgtEl>
                                        <p:attrNameLst>
                                          <p:attrName>style.visibility</p:attrName>
                                        </p:attrNameLst>
                                      </p:cBhvr>
                                      <p:to>
                                        <p:strVal val="visible"/>
                                      </p:to>
                                    </p:set>
                                    <p:animEffect transition="in" filter="fade">
                                      <p:cBhvr>
                                        <p:cTn id="12" dur="1000"/>
                                        <p:tgtEl>
                                          <p:spTgt spid="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
                                            <p:txEl>
                                              <p:pRg st="2" end="2"/>
                                            </p:txEl>
                                          </p:spTgt>
                                        </p:tgtEl>
                                        <p:attrNameLst>
                                          <p:attrName>style.visibility</p:attrName>
                                        </p:attrNameLst>
                                      </p:cBhvr>
                                      <p:to>
                                        <p:strVal val="visible"/>
                                      </p:to>
                                    </p:set>
                                    <p:animEffect transition="in" filter="fade">
                                      <p:cBhvr>
                                        <p:cTn id="17" dur="1000"/>
                                        <p:tgtEl>
                                          <p:spTgt spid="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
                                            <p:txEl>
                                              <p:pRg st="3" end="3"/>
                                            </p:txEl>
                                          </p:spTgt>
                                        </p:tgtEl>
                                        <p:attrNameLst>
                                          <p:attrName>style.visibility</p:attrName>
                                        </p:attrNameLst>
                                      </p:cBhvr>
                                      <p:to>
                                        <p:strVal val="visible"/>
                                      </p:to>
                                    </p:set>
                                    <p:animEffect transition="in" filter="fade">
                                      <p:cBhvr>
                                        <p:cTn id="22" dur="1000"/>
                                        <p:tgtEl>
                                          <p:spTgt spid="1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838200" y="365125"/>
            <a:ext cx="10515600" cy="787200"/>
          </a:xfrm>
          <a:prstGeom prst="rect">
            <a:avLst/>
          </a:prstGeom>
        </p:spPr>
        <p:txBody>
          <a:bodyPr spcFirstLastPara="1" wrap="square" lIns="91425" tIns="91425" rIns="91425" bIns="91425" anchor="ctr" anchorCtr="0">
            <a:noAutofit/>
          </a:bodyPr>
          <a:lstStyle/>
          <a:p>
            <a:pPr marL="0" lvl="0" indent="0" rtl="0">
              <a:spcBef>
                <a:spcPts val="1000"/>
              </a:spcBef>
              <a:spcAft>
                <a:spcPts val="0"/>
              </a:spcAft>
              <a:buNone/>
            </a:pPr>
            <a:r>
              <a:rPr lang="en-US" sz="1400" b="1"/>
              <a:t>Projects vs Products</a:t>
            </a:r>
            <a:endParaRPr sz="1400" b="1"/>
          </a:p>
        </p:txBody>
      </p:sp>
      <p:pic>
        <p:nvPicPr>
          <p:cNvPr id="128" name="Shape 128"/>
          <p:cNvPicPr preferRelativeResize="0"/>
          <p:nvPr/>
        </p:nvPicPr>
        <p:blipFill>
          <a:blip r:embed="rId3">
            <a:alphaModFix/>
          </a:blip>
          <a:stretch>
            <a:fillRect/>
          </a:stretch>
        </p:blipFill>
        <p:spPr>
          <a:xfrm>
            <a:off x="3119438" y="1443038"/>
            <a:ext cx="5953125" cy="39719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838200" y="365125"/>
            <a:ext cx="10515600" cy="787200"/>
          </a:xfrm>
          <a:prstGeom prst="rect">
            <a:avLst/>
          </a:prstGeom>
        </p:spPr>
        <p:txBody>
          <a:bodyPr spcFirstLastPara="1" wrap="square" lIns="91425" tIns="91425" rIns="91425" bIns="91425" anchor="ctr" anchorCtr="0">
            <a:noAutofit/>
          </a:bodyPr>
          <a:lstStyle/>
          <a:p>
            <a:pPr marL="0" lvl="0" indent="0" rtl="0">
              <a:spcBef>
                <a:spcPts val="1000"/>
              </a:spcBef>
              <a:spcAft>
                <a:spcPts val="0"/>
              </a:spcAft>
              <a:buNone/>
            </a:pPr>
            <a:r>
              <a:rPr lang="en-US" sz="1400" b="1"/>
              <a:t>Projects vs Products - (Damon Edwards has some good info)</a:t>
            </a:r>
            <a:endParaRPr sz="1400" b="1"/>
          </a:p>
        </p:txBody>
      </p:sp>
      <p:sp>
        <p:nvSpPr>
          <p:cNvPr id="134" name="Shape 134"/>
          <p:cNvSpPr txBox="1">
            <a:spLocks noGrp="1"/>
          </p:cNvSpPr>
          <p:nvPr>
            <p:ph type="body" idx="1"/>
          </p:nvPr>
        </p:nvSpPr>
        <p:spPr>
          <a:xfrm>
            <a:off x="838200" y="1285175"/>
            <a:ext cx="10515600" cy="50520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Clr>
                <a:schemeClr val="dk1"/>
              </a:buClr>
              <a:buSzPts val="1100"/>
              <a:buFont typeface="Arial"/>
              <a:buNone/>
            </a:pPr>
            <a:r>
              <a:rPr lang="en-US" sz="1400" b="1" dirty="0"/>
              <a:t>Cross functional teams</a:t>
            </a:r>
            <a:endParaRPr sz="1400" b="1" dirty="0"/>
          </a:p>
          <a:p>
            <a:pPr marL="0" lvl="0" indent="457200" rtl="0">
              <a:spcBef>
                <a:spcPts val="1000"/>
              </a:spcBef>
              <a:spcAft>
                <a:spcPts val="0"/>
              </a:spcAft>
              <a:buClr>
                <a:schemeClr val="dk1"/>
              </a:buClr>
              <a:buSzPts val="1100"/>
              <a:buFont typeface="Arial"/>
              <a:buNone/>
            </a:pPr>
            <a:r>
              <a:rPr lang="en-US" sz="1400" dirty="0"/>
              <a:t>Autonomous teams based upon the </a:t>
            </a:r>
            <a:r>
              <a:rPr lang="en-US" sz="1400" dirty="0" err="1"/>
              <a:t>devops</a:t>
            </a:r>
            <a:r>
              <a:rPr lang="en-US" sz="1400" dirty="0"/>
              <a:t> principles.</a:t>
            </a:r>
            <a:endParaRPr sz="1400" dirty="0"/>
          </a:p>
          <a:p>
            <a:pPr marL="0" marR="0" lvl="0" indent="0" algn="l" rtl="0">
              <a:lnSpc>
                <a:spcPct val="90000"/>
              </a:lnSpc>
              <a:spcBef>
                <a:spcPts val="1000"/>
              </a:spcBef>
              <a:spcAft>
                <a:spcPts val="0"/>
              </a:spcAft>
              <a:buNone/>
            </a:pPr>
            <a:r>
              <a:rPr lang="en-US" sz="1400" dirty="0"/>
              <a:t>	In a space (feature, platform..), teams have an end-to-end responsibility for both building, deploying and running ‘their’ services.</a:t>
            </a:r>
            <a:endParaRPr sz="1400" dirty="0"/>
          </a:p>
          <a:p>
            <a:pPr marL="0" marR="0" lvl="0" indent="0" algn="l" rtl="0">
              <a:lnSpc>
                <a:spcPct val="90000"/>
              </a:lnSpc>
              <a:spcBef>
                <a:spcPts val="1000"/>
              </a:spcBef>
              <a:spcAft>
                <a:spcPts val="0"/>
              </a:spcAft>
              <a:buNone/>
            </a:pPr>
            <a:r>
              <a:rPr lang="en-US" sz="1400" dirty="0"/>
              <a:t>	Have a framework for all teams - retrospectives, demos, viable products</a:t>
            </a:r>
            <a:endParaRPr sz="1400" dirty="0"/>
          </a:p>
          <a:p>
            <a:pPr marL="0" marR="0" lvl="0" indent="0" algn="l" rtl="0">
              <a:lnSpc>
                <a:spcPct val="90000"/>
              </a:lnSpc>
              <a:spcBef>
                <a:spcPts val="1000"/>
              </a:spcBef>
              <a:spcAft>
                <a:spcPts val="0"/>
              </a:spcAft>
              <a:buNone/>
            </a:pPr>
            <a:r>
              <a:rPr lang="en-US" sz="1400" dirty="0"/>
              <a:t>	Forming, storming, norming, and performing - Bruce Tuckman</a:t>
            </a:r>
            <a:endParaRPr sz="1400" dirty="0"/>
          </a:p>
          <a:p>
            <a:pPr marL="0" marR="0" lvl="0" indent="0" algn="l" rtl="0">
              <a:lnSpc>
                <a:spcPct val="90000"/>
              </a:lnSpc>
              <a:spcBef>
                <a:spcPts val="1000"/>
              </a:spcBef>
              <a:spcAft>
                <a:spcPts val="0"/>
              </a:spcAft>
              <a:buNone/>
            </a:pPr>
            <a:r>
              <a:rPr lang="en-US" sz="1400" dirty="0"/>
              <a:t>		Mixing expertise creates a mutual understanding, builds trust and fosters the collaboration process</a:t>
            </a:r>
            <a:endParaRPr sz="1400" dirty="0"/>
          </a:p>
          <a:p>
            <a:pPr marL="0" marR="0" lvl="0" indent="0" algn="l" rtl="0">
              <a:lnSpc>
                <a:spcPct val="90000"/>
              </a:lnSpc>
              <a:spcBef>
                <a:spcPts val="1000"/>
              </a:spcBef>
              <a:spcAft>
                <a:spcPts val="0"/>
              </a:spcAft>
              <a:buNone/>
            </a:pPr>
            <a:endParaRPr sz="1400" dirty="0"/>
          </a:p>
          <a:p>
            <a:pPr marL="0" lvl="0" indent="0" rtl="0">
              <a:spcBef>
                <a:spcPts val="1000"/>
              </a:spcBef>
              <a:spcAft>
                <a:spcPts val="0"/>
              </a:spcAft>
              <a:buNone/>
            </a:pPr>
            <a:endParaRPr sz="1050" dirty="0">
              <a:solidFill>
                <a:srgbClr val="303030"/>
              </a:solidFill>
              <a:highlight>
                <a:srgbClr val="FFFFFF"/>
              </a:highlight>
              <a:latin typeface="Arial"/>
              <a:ea typeface="Arial"/>
              <a:cs typeface="Arial"/>
              <a:sym typeface="Arial"/>
            </a:endParaRPr>
          </a:p>
          <a:p>
            <a:pPr marL="0" lvl="0" indent="0" rtl="0">
              <a:spcBef>
                <a:spcPts val="1000"/>
              </a:spcBef>
              <a:spcAft>
                <a:spcPts val="0"/>
              </a:spcAft>
              <a:buNone/>
            </a:pPr>
            <a:r>
              <a:rPr lang="en-US" sz="1400" b="1" dirty="0"/>
              <a:t>Self service tools - have a base layer and a customizable layer</a:t>
            </a:r>
            <a:endParaRPr sz="1400" b="1" dirty="0"/>
          </a:p>
          <a:p>
            <a:pPr marL="0" lvl="0" indent="0" rtl="0">
              <a:spcBef>
                <a:spcPts val="1000"/>
              </a:spcBef>
              <a:spcAft>
                <a:spcPts val="0"/>
              </a:spcAft>
              <a:buNone/>
            </a:pPr>
            <a:r>
              <a:rPr lang="en-US" sz="1400" dirty="0"/>
              <a:t>	Provision resources</a:t>
            </a:r>
            <a:endParaRPr sz="1400" dirty="0"/>
          </a:p>
          <a:p>
            <a:pPr marL="0" lvl="0" indent="0" rtl="0">
              <a:spcBef>
                <a:spcPts val="1000"/>
              </a:spcBef>
              <a:spcAft>
                <a:spcPts val="0"/>
              </a:spcAft>
              <a:buNone/>
            </a:pPr>
            <a:r>
              <a:rPr lang="en-US" sz="1400" dirty="0"/>
              <a:t>	Close resources</a:t>
            </a:r>
            <a:endParaRPr sz="1400" dirty="0"/>
          </a:p>
          <a:p>
            <a:pPr marL="0" lvl="0" indent="0" rtl="0">
              <a:spcBef>
                <a:spcPts val="1000"/>
              </a:spcBef>
              <a:spcAft>
                <a:spcPts val="0"/>
              </a:spcAft>
              <a:buNone/>
            </a:pPr>
            <a:r>
              <a:rPr lang="en-US" sz="1400" dirty="0"/>
              <a:t>	Everything is IAC</a:t>
            </a:r>
            <a:endParaRPr sz="1400" dirty="0"/>
          </a:p>
          <a:p>
            <a:pPr marL="0" lvl="0" indent="0" rtl="0">
              <a:spcBef>
                <a:spcPts val="1000"/>
              </a:spcBef>
              <a:spcAft>
                <a:spcPts val="0"/>
              </a:spcAft>
              <a:buNone/>
            </a:pPr>
            <a:endParaRPr sz="1400" dirty="0"/>
          </a:p>
          <a:p>
            <a:pPr marL="0" lvl="0" indent="457200" rtl="0">
              <a:spcBef>
                <a:spcPts val="1000"/>
              </a:spcBef>
              <a:spcAft>
                <a:spcPts val="0"/>
              </a:spcAft>
              <a:buNone/>
            </a:pPr>
            <a:endParaRPr sz="1400" dirty="0"/>
          </a:p>
          <a:p>
            <a:pPr marL="0" lvl="0" indent="0" rtl="0">
              <a:spcBef>
                <a:spcPts val="1000"/>
              </a:spcBef>
              <a:spcAft>
                <a:spcPts val="0"/>
              </a:spcAft>
              <a:buNone/>
            </a:pPr>
            <a:endParaRPr sz="1200" dirty="0"/>
          </a:p>
          <a:p>
            <a:pPr marL="0" lvl="0" indent="0" rtl="0">
              <a:spcBef>
                <a:spcPts val="1000"/>
              </a:spcBef>
              <a:spcAft>
                <a:spcPts val="0"/>
              </a:spcAft>
              <a:buNone/>
            </a:pPr>
            <a:r>
              <a:rPr lang="en-US" sz="1200" dirty="0"/>
              <a:t>	</a:t>
            </a:r>
            <a:endParaRP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
                                            <p:txEl>
                                              <p:pRg st="8" end="8"/>
                                            </p:txEl>
                                          </p:spTgt>
                                        </p:tgtEl>
                                        <p:attrNameLst>
                                          <p:attrName>style.visibility</p:attrName>
                                        </p:attrNameLst>
                                      </p:cBhvr>
                                      <p:to>
                                        <p:strVal val="visible"/>
                                      </p:to>
                                    </p:set>
                                    <p:animEffect transition="in" filter="fade">
                                      <p:cBhvr>
                                        <p:cTn id="7" dur="500"/>
                                        <p:tgtEl>
                                          <p:spTgt spid="134">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4">
                                            <p:txEl>
                                              <p:pRg st="9" end="9"/>
                                            </p:txEl>
                                          </p:spTgt>
                                        </p:tgtEl>
                                        <p:attrNameLst>
                                          <p:attrName>style.visibility</p:attrName>
                                        </p:attrNameLst>
                                      </p:cBhvr>
                                      <p:to>
                                        <p:strVal val="visible"/>
                                      </p:to>
                                    </p:set>
                                    <p:animEffect transition="in" filter="fade">
                                      <p:cBhvr>
                                        <p:cTn id="10" dur="500"/>
                                        <p:tgtEl>
                                          <p:spTgt spid="134">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4">
                                            <p:txEl>
                                              <p:pRg st="10" end="10"/>
                                            </p:txEl>
                                          </p:spTgt>
                                        </p:tgtEl>
                                        <p:attrNameLst>
                                          <p:attrName>style.visibility</p:attrName>
                                        </p:attrNameLst>
                                      </p:cBhvr>
                                      <p:to>
                                        <p:strVal val="visible"/>
                                      </p:to>
                                    </p:set>
                                    <p:animEffect transition="in" filter="fade">
                                      <p:cBhvr>
                                        <p:cTn id="13" dur="500"/>
                                        <p:tgtEl>
                                          <p:spTgt spid="134">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4">
                                            <p:txEl>
                                              <p:pRg st="11" end="11"/>
                                            </p:txEl>
                                          </p:spTgt>
                                        </p:tgtEl>
                                        <p:attrNameLst>
                                          <p:attrName>style.visibility</p:attrName>
                                        </p:attrNameLst>
                                      </p:cBhvr>
                                      <p:to>
                                        <p:strVal val="visible"/>
                                      </p:to>
                                    </p:set>
                                    <p:animEffect transition="in" filter="fade">
                                      <p:cBhvr>
                                        <p:cTn id="16" dur="500"/>
                                        <p:tgtEl>
                                          <p:spTgt spid="13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1866</TotalTime>
  <Words>553</Words>
  <Application>Microsoft Office PowerPoint</Application>
  <PresentationFormat>Widescreen</PresentationFormat>
  <Paragraphs>68</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Dave Mace – Cloud Services dave.mace@osn.com </vt:lpstr>
      <vt:lpstr>Bringing DevOps to a non-DevOps world </vt:lpstr>
      <vt:lpstr>DevOps - Types of work and The Three Ways </vt:lpstr>
      <vt:lpstr>What’s the goal…(or at least one of them…..)</vt:lpstr>
      <vt:lpstr>PowerPoint Presentation</vt:lpstr>
      <vt:lpstr>Projects vs Products - (Damon Edwards has some good info)</vt:lpstr>
      <vt:lpstr>Projects vs Products - (Damon Edwards has some good info)</vt:lpstr>
      <vt:lpstr>Projects vs Products</vt:lpstr>
      <vt:lpstr>Projects vs Products - (Damon Edwards has some good info)</vt:lpstr>
      <vt:lpstr>Culture - You Build It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Bringing DevOps to a non-DevOps world</dc:title>
  <dc:creator>Dave Mace</dc:creator>
  <cp:lastModifiedBy>Dave Mace</cp:lastModifiedBy>
  <cp:revision>6</cp:revision>
  <dcterms:modified xsi:type="dcterms:W3CDTF">2018-06-25T13:50:50Z</dcterms:modified>
</cp:coreProperties>
</file>