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7"/>
    <p:restoredTop sz="96337"/>
  </p:normalViewPr>
  <p:slideViewPr>
    <p:cSldViewPr snapToGrid="0">
      <p:cViewPr>
        <p:scale>
          <a:sx n="136" d="100"/>
          <a:sy n="136" d="100"/>
        </p:scale>
        <p:origin x="-336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554B-6176-CE4C-B52F-D98E4154C9D4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992673C-98F4-D344-8125-6A831D0C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0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554B-6176-CE4C-B52F-D98E4154C9D4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992673C-98F4-D344-8125-6A831D0C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7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554B-6176-CE4C-B52F-D98E4154C9D4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992673C-98F4-D344-8125-6A831D0C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8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554B-6176-CE4C-B52F-D98E4154C9D4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992673C-98F4-D344-8125-6A831D0CCE5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837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554B-6176-CE4C-B52F-D98E4154C9D4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992673C-98F4-D344-8125-6A831D0C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31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554B-6176-CE4C-B52F-D98E4154C9D4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73C-98F4-D344-8125-6A831D0C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46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554B-6176-CE4C-B52F-D98E4154C9D4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73C-98F4-D344-8125-6A831D0C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5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554B-6176-CE4C-B52F-D98E4154C9D4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73C-98F4-D344-8125-6A831D0C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2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654554B-6176-CE4C-B52F-D98E4154C9D4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992673C-98F4-D344-8125-6A831D0C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1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554B-6176-CE4C-B52F-D98E4154C9D4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73C-98F4-D344-8125-6A831D0C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9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554B-6176-CE4C-B52F-D98E4154C9D4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992673C-98F4-D344-8125-6A831D0C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554B-6176-CE4C-B52F-D98E4154C9D4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73C-98F4-D344-8125-6A831D0C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9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554B-6176-CE4C-B52F-D98E4154C9D4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73C-98F4-D344-8125-6A831D0C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5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554B-6176-CE4C-B52F-D98E4154C9D4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73C-98F4-D344-8125-6A831D0C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0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554B-6176-CE4C-B52F-D98E4154C9D4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73C-98F4-D344-8125-6A831D0C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8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554B-6176-CE4C-B52F-D98E4154C9D4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73C-98F4-D344-8125-6A831D0C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1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554B-6176-CE4C-B52F-D98E4154C9D4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73C-98F4-D344-8125-6A831D0C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6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4554B-6176-CE4C-B52F-D98E4154C9D4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673C-98F4-D344-8125-6A831D0CC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2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0689-B7FE-1C72-9AA9-FDD4802FB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CodeBascics Resume Challenge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5F997-1CDD-65B2-13C8-7FA83A5D5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090" y="4768622"/>
            <a:ext cx="8849710" cy="362178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72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insights to Management in consumer goods domain</a:t>
            </a:r>
            <a:endParaRPr lang="en-IN" sz="72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7200" dirty="0"/>
          </a:p>
          <a:p>
            <a:r>
              <a:rPr lang="en-US" dirty="0"/>
              <a:t>                                                               </a:t>
            </a:r>
          </a:p>
          <a:p>
            <a:r>
              <a:rPr lang="en-US" sz="7200" dirty="0"/>
              <a:t>                                                                                                                                      </a:t>
            </a:r>
            <a:r>
              <a:rPr lang="en-US" sz="7200" dirty="0">
                <a:solidFill>
                  <a:srgbClr val="FFFF00"/>
                </a:solidFill>
              </a:rPr>
              <a:t>Submitted </a:t>
            </a:r>
            <a:r>
              <a:rPr lang="en-US" sz="7200" dirty="0" err="1">
                <a:solidFill>
                  <a:srgbClr val="FFFF00"/>
                </a:solidFill>
              </a:rPr>
              <a:t>by:Shashank</a:t>
            </a:r>
            <a:r>
              <a:rPr lang="en-US" sz="7200" dirty="0">
                <a:solidFill>
                  <a:srgbClr val="FFFF00"/>
                </a:solidFill>
              </a:rPr>
              <a:t> Prakash Patil</a:t>
            </a:r>
          </a:p>
          <a:p>
            <a:r>
              <a:rPr lang="en-US" sz="7200" dirty="0"/>
              <a:t>   </a:t>
            </a:r>
            <a:r>
              <a:rPr lang="en-US" sz="3200" dirty="0"/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6126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FB46-2549-279D-8D74-30BFEB82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9)</a:t>
            </a:r>
            <a:r>
              <a:rPr lang="en-IN" sz="1800" dirty="0">
                <a:solidFill>
                  <a:srgbClr val="FFFF00"/>
                </a:solidFill>
                <a:effectLst/>
                <a:latin typeface="ArialMT"/>
              </a:rPr>
              <a:t> Which channel helped to bring more gross sales in the fiscal year 2021 and the percentage of contribution?</a:t>
            </a:r>
            <a:endParaRPr lang="en-US" sz="18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E3181-D465-14D8-FEB7-07571EE5D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99" y="2378093"/>
            <a:ext cx="4032250" cy="2019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5474C4-0EC7-D422-BC82-F779A8926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957" y="2419315"/>
            <a:ext cx="6550988" cy="2019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54CD47-E96C-F9B9-6788-C3408FB88051}"/>
              </a:ext>
            </a:extLst>
          </p:cNvPr>
          <p:cNvSpPr txBox="1"/>
          <p:nvPr/>
        </p:nvSpPr>
        <p:spPr>
          <a:xfrm>
            <a:off x="810970" y="4941390"/>
            <a:ext cx="9695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Insights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FFFF00"/>
                </a:solidFill>
              </a:rPr>
              <a:t>Retailer channel helped to bring more sales with gross sales of 601.71 million contributing about 72.49 percent of total sales</a:t>
            </a:r>
          </a:p>
          <a:p>
            <a:pPr marL="342900" indent="-342900">
              <a:buAutoNum type="arabicParenR"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5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F331-89F6-5DA5-BDB0-04EA2003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rgbClr val="FFFF00"/>
                </a:solidFill>
                <a:effectLst/>
                <a:latin typeface="ArialMT"/>
              </a:rPr>
              <a:t>10)Get the Top 3 products in each division that have a high </a:t>
            </a:r>
            <a:r>
              <a:rPr lang="en-IN" sz="1800" dirty="0" err="1">
                <a:solidFill>
                  <a:srgbClr val="FFFF00"/>
                </a:solidFill>
                <a:effectLst/>
                <a:latin typeface="ArialMT"/>
              </a:rPr>
              <a:t>total_sold_quantity</a:t>
            </a:r>
            <a:r>
              <a:rPr lang="en-IN" sz="1800" dirty="0">
                <a:solidFill>
                  <a:srgbClr val="FFFF00"/>
                </a:solidFill>
                <a:effectLst/>
                <a:latin typeface="ArialMT"/>
              </a:rPr>
              <a:t> in the </a:t>
            </a:r>
            <a:r>
              <a:rPr lang="en-IN" sz="1800" dirty="0" err="1">
                <a:solidFill>
                  <a:srgbClr val="FFFF00"/>
                </a:solidFill>
                <a:effectLst/>
                <a:latin typeface="ArialMT"/>
              </a:rPr>
              <a:t>fiscal_year</a:t>
            </a:r>
            <a:r>
              <a:rPr lang="en-IN" sz="1800" dirty="0">
                <a:solidFill>
                  <a:srgbClr val="FFFF00"/>
                </a:solidFill>
                <a:effectLst/>
                <a:latin typeface="ArialMT"/>
              </a:rPr>
              <a:t> 2021? </a:t>
            </a:r>
            <a:br>
              <a:rPr lang="en-IN" dirty="0">
                <a:solidFill>
                  <a:srgbClr val="FFFF00"/>
                </a:solidFill>
                <a:effectLst/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02FE-4B73-414C-45C1-FDC716508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655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7AE23-AC2A-24DE-DEEF-A237952CB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3" y="2154425"/>
            <a:ext cx="4777483" cy="1784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FE5FB0-B48D-0458-E7AE-A7CD8DCD6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359" y="2154425"/>
            <a:ext cx="5095983" cy="1784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FE3A96-5005-164A-5DB0-4ACB216D5EF6}"/>
              </a:ext>
            </a:extLst>
          </p:cNvPr>
          <p:cNvSpPr txBox="1"/>
          <p:nvPr/>
        </p:nvSpPr>
        <p:spPr>
          <a:xfrm>
            <a:off x="936978" y="4190128"/>
            <a:ext cx="10037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Insights 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1)Top 3 products sold in N&amp;S division are AQ pen drive 2 IN 1,AQ Pen Drive DRC,AQ Clx1</a:t>
            </a:r>
          </a:p>
          <a:p>
            <a:r>
              <a:rPr lang="en-US" dirty="0">
                <a:solidFill>
                  <a:srgbClr val="FFFF00"/>
                </a:solidFill>
              </a:rPr>
              <a:t>2)Top 3 products sold in P&amp;A division are AQ Gamers </a:t>
            </a:r>
            <a:r>
              <a:rPr lang="en-US" dirty="0" err="1">
                <a:solidFill>
                  <a:srgbClr val="FFFF00"/>
                </a:solidFill>
              </a:rPr>
              <a:t>Ms</a:t>
            </a:r>
            <a:r>
              <a:rPr lang="en-US" dirty="0">
                <a:solidFill>
                  <a:srgbClr val="FFFF00"/>
                </a:solidFill>
              </a:rPr>
              <a:t> , AQ Master wireless x1 </a:t>
            </a:r>
            <a:r>
              <a:rPr lang="en-US" dirty="0" err="1">
                <a:solidFill>
                  <a:srgbClr val="FFFF00"/>
                </a:solidFill>
              </a:rPr>
              <a:t>Ms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3)Top 3 products sold in PC division are AQ Digit, AQ velocity , AQ </a:t>
            </a:r>
            <a:r>
              <a:rPr lang="en-US" dirty="0" err="1">
                <a:solidFill>
                  <a:srgbClr val="FFFF00"/>
                </a:solidFill>
              </a:rPr>
              <a:t>Aspiron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1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893B-56F9-40F0-A7C8-3639D037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1)Provide the list of markets in w</a:t>
            </a:r>
            <a:r>
              <a:rPr lang="en-IN" sz="1800" dirty="0">
                <a:solidFill>
                  <a:srgbClr val="FFFF00"/>
                </a:solidFill>
                <a:latin typeface="Roboto" panose="02000000000000000000" pitchFamily="2" charset="0"/>
              </a:rPr>
              <a:t>h</a:t>
            </a:r>
            <a:r>
              <a:rPr lang="en-IN" sz="180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ich customer "Atliq Exclusive” operates its business in the APAC region. </a:t>
            </a:r>
            <a:br>
              <a:rPr lang="en-IN" sz="1800" dirty="0"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CFFD2-B892-A529-48A6-1184ADBD1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44" y="2349573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0358E-F984-B3F5-57C6-E9EF4A591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93" y="2349573"/>
            <a:ext cx="3189518" cy="22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BC9903-E11E-A72C-4D6A-6C8F226B4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58" y="2194195"/>
            <a:ext cx="7707666" cy="25679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D66471-CABE-69C1-906E-7ABF7D2E03BE}"/>
              </a:ext>
            </a:extLst>
          </p:cNvPr>
          <p:cNvSpPr txBox="1"/>
          <p:nvPr/>
        </p:nvSpPr>
        <p:spPr>
          <a:xfrm flipH="1">
            <a:off x="1104404" y="4952107"/>
            <a:ext cx="9613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Insights 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The markets in which </a:t>
            </a:r>
            <a:r>
              <a:rPr lang="en-IN" sz="180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customer "Atliq </a:t>
            </a:r>
            <a:r>
              <a:rPr lang="en-IN" sz="180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Exclusiveoperates</a:t>
            </a:r>
            <a:r>
              <a:rPr lang="en-IN" sz="180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its business in the APAC region are </a:t>
            </a:r>
            <a:r>
              <a:rPr lang="en-IN" sz="180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India,Indonesia,Japan,Philiphines,South</a:t>
            </a:r>
            <a:r>
              <a:rPr lang="en-IN" sz="180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       </a:t>
            </a:r>
            <a:r>
              <a:rPr lang="en-IN" sz="1800" dirty="0" err="1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Korea,Australia,Newzealand,Bangladesh,India</a:t>
            </a:r>
            <a:r>
              <a:rPr lang="en-IN" sz="1800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n-IN" dirty="0">
                <a:solidFill>
                  <a:srgbClr val="FFFF00"/>
                </a:solidFill>
                <a:latin typeface="Roboto" panose="02000000000000000000" pitchFamily="2" charset="0"/>
              </a:rPr>
              <a:t>         </a:t>
            </a:r>
            <a:br>
              <a:rPr lang="en-IN" sz="1800" dirty="0"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2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7579-8A6E-F243-F9F6-A7D2C1D1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rgbClr val="FFFF00"/>
                </a:solidFill>
                <a:effectLst/>
                <a:latin typeface="ArialMT"/>
              </a:rPr>
              <a:t>2)What is the percentage of unique product increase in 2021 vs. 2020? </a:t>
            </a:r>
            <a:br>
              <a:rPr lang="en-IN" sz="1800" dirty="0">
                <a:effectLst/>
                <a:latin typeface="ArialMT"/>
              </a:rPr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97BF03-CE4A-25A5-5B0F-8D8E3C158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398" y="2526658"/>
            <a:ext cx="6578600" cy="1092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EBD51C-52D0-2DE0-798D-6E3890744600}"/>
              </a:ext>
            </a:extLst>
          </p:cNvPr>
          <p:cNvSpPr txBox="1"/>
          <p:nvPr/>
        </p:nvSpPr>
        <p:spPr>
          <a:xfrm>
            <a:off x="1491833" y="4423670"/>
            <a:ext cx="8635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Insights 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Results indicate that the number of Unique products in 2021 has been increased by 33.33% compared to 2020 </a:t>
            </a:r>
          </a:p>
        </p:txBody>
      </p:sp>
    </p:spTree>
    <p:extLst>
      <p:ext uri="{BB962C8B-B14F-4D97-AF65-F5344CB8AC3E}">
        <p14:creationId xmlns:p14="http://schemas.microsoft.com/office/powerpoint/2010/main" val="336676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EA3C-1AE9-7B30-2624-8FA934DE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3)</a:t>
            </a:r>
            <a:r>
              <a:rPr lang="en-IN" sz="1600" dirty="0">
                <a:solidFill>
                  <a:srgbClr val="FFFF00"/>
                </a:solidFill>
                <a:effectLst/>
                <a:latin typeface="ArialMT"/>
              </a:rPr>
              <a:t> Provide a report with all the unique product counts for each segment and sort them in descending order of product counts. </a:t>
            </a:r>
            <a:br>
              <a:rPr lang="en-IN" sz="1600" dirty="0">
                <a:solidFill>
                  <a:srgbClr val="FFFF00"/>
                </a:solidFill>
                <a:effectLst/>
                <a:latin typeface="ArialMT"/>
              </a:rPr>
            </a:b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29810-8F72-06D7-85FE-861D0B8D0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351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635A0-A9C7-CB62-1668-3CDAE2C7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3" y="2416705"/>
            <a:ext cx="3625850" cy="2024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F5D7CB-2B67-32E5-E20E-3BED33FCB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171" y="2482405"/>
            <a:ext cx="7772400" cy="1893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8904A8-E6E7-C283-6EAF-D4A78DD41770}"/>
              </a:ext>
            </a:extLst>
          </p:cNvPr>
          <p:cNvSpPr txBox="1"/>
          <p:nvPr/>
        </p:nvSpPr>
        <p:spPr>
          <a:xfrm>
            <a:off x="1310977" y="4823657"/>
            <a:ext cx="8668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Insights 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1)The accessories segment has the highest </a:t>
            </a:r>
            <a:r>
              <a:rPr lang="en-US" dirty="0" err="1">
                <a:solidFill>
                  <a:srgbClr val="FFFF00"/>
                </a:solidFill>
              </a:rPr>
              <a:t>product_count</a:t>
            </a:r>
            <a:r>
              <a:rPr lang="en-US" dirty="0">
                <a:solidFill>
                  <a:srgbClr val="FFFF00"/>
                </a:solidFill>
              </a:rPr>
              <a:t> of 20 </a:t>
            </a:r>
          </a:p>
          <a:p>
            <a:r>
              <a:rPr lang="en-US" dirty="0">
                <a:solidFill>
                  <a:srgbClr val="FFFF00"/>
                </a:solidFill>
              </a:rPr>
              <a:t>2)The storage segment gas the lowest </a:t>
            </a:r>
            <a:r>
              <a:rPr lang="en-US" dirty="0" err="1">
                <a:solidFill>
                  <a:srgbClr val="FFFF00"/>
                </a:solidFill>
              </a:rPr>
              <a:t>product_count</a:t>
            </a:r>
            <a:r>
              <a:rPr lang="en-US" dirty="0">
                <a:solidFill>
                  <a:srgbClr val="FFFF00"/>
                </a:solidFill>
              </a:rPr>
              <a:t> of 9</a:t>
            </a:r>
          </a:p>
        </p:txBody>
      </p:sp>
    </p:spTree>
    <p:extLst>
      <p:ext uri="{BB962C8B-B14F-4D97-AF65-F5344CB8AC3E}">
        <p14:creationId xmlns:p14="http://schemas.microsoft.com/office/powerpoint/2010/main" val="281098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6B8E-7293-B153-C9DA-B56382DD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727828"/>
            <a:ext cx="9613861" cy="121527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4)</a:t>
            </a:r>
            <a:r>
              <a:rPr lang="en-IN" sz="1600" dirty="0">
                <a:solidFill>
                  <a:srgbClr val="FFFF00"/>
                </a:solidFill>
                <a:effectLst/>
                <a:latin typeface="ArialMT"/>
              </a:rPr>
              <a:t>  Which segment had the most increase in unique products in 2021 vs 2020? </a:t>
            </a:r>
            <a:br>
              <a:rPr lang="en-IN" sz="1800" dirty="0">
                <a:effectLst/>
                <a:latin typeface="ArialMT"/>
              </a:rPr>
            </a:b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4C7AF-8124-BB8D-1DC2-94D4430D695D}"/>
              </a:ext>
            </a:extLst>
          </p:cNvPr>
          <p:cNvSpPr txBox="1"/>
          <p:nvPr/>
        </p:nvSpPr>
        <p:spPr>
          <a:xfrm>
            <a:off x="867346" y="4934727"/>
            <a:ext cx="8802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Insights</a:t>
            </a:r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1)</a:t>
            </a:r>
            <a:r>
              <a:rPr lang="en-US" dirty="0" err="1">
                <a:solidFill>
                  <a:srgbClr val="FFFF00"/>
                </a:solidFill>
              </a:rPr>
              <a:t>Accesories</a:t>
            </a:r>
            <a:r>
              <a:rPr lang="en-US" dirty="0">
                <a:solidFill>
                  <a:srgbClr val="FFFF00"/>
                </a:solidFill>
              </a:rPr>
              <a:t> segment </a:t>
            </a:r>
            <a:r>
              <a:rPr lang="en-IN" sz="1800" dirty="0">
                <a:solidFill>
                  <a:srgbClr val="FFFF00"/>
                </a:solidFill>
                <a:effectLst/>
                <a:latin typeface="ArialMT"/>
              </a:rPr>
              <a:t>had the most increase in unique products by </a:t>
            </a:r>
            <a:r>
              <a:rPr lang="en-IN" dirty="0">
                <a:solidFill>
                  <a:srgbClr val="FFFF00"/>
                </a:solidFill>
                <a:latin typeface="ArialMT"/>
              </a:rPr>
              <a:t>6</a:t>
            </a:r>
            <a:r>
              <a:rPr lang="en-IN" sz="1800" dirty="0">
                <a:solidFill>
                  <a:srgbClr val="FFFF00"/>
                </a:solidFill>
                <a:effectLst/>
                <a:latin typeface="ArialMT"/>
              </a:rPr>
              <a:t>  products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D1AD4-CDB1-DB7D-DF71-CFF740623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06" y="2383604"/>
            <a:ext cx="5312068" cy="17034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75D02F-10C3-1D31-11E0-A88A3FAC9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472" y="2202255"/>
            <a:ext cx="6059187" cy="20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5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3248-2192-20A5-9FBC-8D6C4A3C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5)</a:t>
            </a:r>
            <a:r>
              <a:rPr lang="en-IN" sz="2000" dirty="0">
                <a:solidFill>
                  <a:srgbClr val="FFFF00"/>
                </a:solidFill>
                <a:effectLst/>
                <a:latin typeface="ArialMT"/>
              </a:rPr>
              <a:t> Get the products that have the highest and lowest manufacturing costs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2067D-C065-9006-CEDC-51195D463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9" y="2888531"/>
            <a:ext cx="4488873" cy="1080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531D31-10DB-D1B0-8EAC-33300AAEF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528" y="2888530"/>
            <a:ext cx="6607170" cy="10809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1CE664-69C2-0F12-3494-AD7062C9717E}"/>
              </a:ext>
            </a:extLst>
          </p:cNvPr>
          <p:cNvSpPr txBox="1"/>
          <p:nvPr/>
        </p:nvSpPr>
        <p:spPr>
          <a:xfrm>
            <a:off x="680322" y="4725312"/>
            <a:ext cx="9613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Insights:</a:t>
            </a:r>
          </a:p>
          <a:p>
            <a:r>
              <a:rPr lang="en-US" dirty="0">
                <a:solidFill>
                  <a:srgbClr val="FFFF00"/>
                </a:solidFill>
              </a:rPr>
              <a:t>1)AQ Home </a:t>
            </a:r>
            <a:r>
              <a:rPr lang="en-US" dirty="0" err="1">
                <a:solidFill>
                  <a:srgbClr val="FFFF00"/>
                </a:solidFill>
              </a:rPr>
              <a:t>Allin</a:t>
            </a:r>
            <a:r>
              <a:rPr lang="en-US" dirty="0">
                <a:solidFill>
                  <a:srgbClr val="FFFF00"/>
                </a:solidFill>
              </a:rPr>
              <a:t> Gen2 has the highest manufacturing cost of 240.54 </a:t>
            </a:r>
          </a:p>
          <a:p>
            <a:r>
              <a:rPr lang="en-US" dirty="0">
                <a:solidFill>
                  <a:srgbClr val="FFFF00"/>
                </a:solidFill>
              </a:rPr>
              <a:t>2)AQ Master wired x1 </a:t>
            </a:r>
            <a:r>
              <a:rPr lang="en-US" dirty="0" err="1">
                <a:solidFill>
                  <a:srgbClr val="FFFF00"/>
                </a:solidFill>
              </a:rPr>
              <a:t>Ms</a:t>
            </a:r>
            <a:r>
              <a:rPr lang="en-US" dirty="0">
                <a:solidFill>
                  <a:srgbClr val="FFFF00"/>
                </a:solidFill>
              </a:rPr>
              <a:t> has the lowest manufacturing cost of 0.91</a:t>
            </a:r>
          </a:p>
        </p:txBody>
      </p:sp>
    </p:spTree>
    <p:extLst>
      <p:ext uri="{BB962C8B-B14F-4D97-AF65-F5344CB8AC3E}">
        <p14:creationId xmlns:p14="http://schemas.microsoft.com/office/powerpoint/2010/main" val="276812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CD94-2764-A357-4E3D-90C2B28E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66" y="709366"/>
            <a:ext cx="9613861" cy="108093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6)</a:t>
            </a:r>
            <a:r>
              <a:rPr lang="en-IN" sz="1800" dirty="0">
                <a:solidFill>
                  <a:srgbClr val="FFFF00"/>
                </a:solidFill>
                <a:effectLst/>
                <a:latin typeface="ArialMT"/>
              </a:rPr>
              <a:t> Generate a report which contains the top 5 customers who received an average high </a:t>
            </a:r>
            <a:r>
              <a:rPr lang="en-IN" sz="1800" dirty="0" err="1">
                <a:solidFill>
                  <a:srgbClr val="FFFF00"/>
                </a:solidFill>
                <a:effectLst/>
                <a:latin typeface="ArialMT"/>
              </a:rPr>
              <a:t>pre_invoice_discount_pct</a:t>
            </a:r>
            <a:r>
              <a:rPr lang="en-IN" sz="1800" dirty="0">
                <a:solidFill>
                  <a:srgbClr val="FFFF00"/>
                </a:solidFill>
                <a:effectLst/>
                <a:latin typeface="ArialMT"/>
              </a:rPr>
              <a:t> for the fiscal year 2021 and in the Indian market.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93F0ED-F54F-B232-9E60-E17EF4A94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6" y="2374898"/>
            <a:ext cx="6124863" cy="2108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F27F35-CC95-C4DF-93CD-6C52FBEA3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155" y="2425123"/>
            <a:ext cx="5515312" cy="20077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936B8B-154A-D5DF-5C9B-71C250909744}"/>
              </a:ext>
            </a:extLst>
          </p:cNvPr>
          <p:cNvSpPr txBox="1"/>
          <p:nvPr/>
        </p:nvSpPr>
        <p:spPr>
          <a:xfrm>
            <a:off x="393866" y="4969301"/>
            <a:ext cx="11515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Insights</a:t>
            </a: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r>
              <a:rPr lang="en-US" dirty="0">
                <a:solidFill>
                  <a:srgbClr val="FFFF00"/>
                </a:solidFill>
              </a:rPr>
              <a:t>1)The top 5 </a:t>
            </a:r>
            <a:r>
              <a:rPr lang="en-US" dirty="0" err="1">
                <a:solidFill>
                  <a:srgbClr val="FFFF00"/>
                </a:solidFill>
              </a:rPr>
              <a:t>custoemrs</a:t>
            </a:r>
            <a:r>
              <a:rPr lang="en-US" dirty="0">
                <a:solidFill>
                  <a:srgbClr val="FFFF00"/>
                </a:solidFill>
              </a:rPr>
              <a:t> who received average high pre invoice discount percentage are Taobao , Radio Popular, </a:t>
            </a:r>
            <a:r>
              <a:rPr lang="en-US" dirty="0" err="1">
                <a:solidFill>
                  <a:srgbClr val="FFFF00"/>
                </a:solidFill>
              </a:rPr>
              <a:t>Integartion</a:t>
            </a:r>
            <a:r>
              <a:rPr lang="en-US" dirty="0">
                <a:solidFill>
                  <a:srgbClr val="FFFF00"/>
                </a:solidFill>
              </a:rPr>
              <a:t> Stores, Novus and Flipkart</a:t>
            </a:r>
          </a:p>
        </p:txBody>
      </p:sp>
    </p:spTree>
    <p:extLst>
      <p:ext uri="{BB962C8B-B14F-4D97-AF65-F5344CB8AC3E}">
        <p14:creationId xmlns:p14="http://schemas.microsoft.com/office/powerpoint/2010/main" val="280805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C665-ADAA-B26B-E2DB-3C1B71D1F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1" y="800100"/>
            <a:ext cx="9849682" cy="865099"/>
          </a:xfrm>
        </p:spPr>
        <p:txBody>
          <a:bodyPr>
            <a:normAutofit fontScale="90000"/>
          </a:bodyPr>
          <a:lstStyle/>
          <a:p>
            <a:br>
              <a:rPr lang="en-IN" sz="1800" dirty="0">
                <a:effectLst/>
                <a:latin typeface="ArialMT"/>
              </a:rPr>
            </a:br>
            <a:br>
              <a:rPr lang="en-IN" sz="1800" dirty="0">
                <a:effectLst/>
                <a:latin typeface="ArialMT"/>
              </a:rPr>
            </a:br>
            <a:r>
              <a:rPr lang="en-IN" sz="1800" dirty="0">
                <a:solidFill>
                  <a:srgbClr val="FFFF00"/>
                </a:solidFill>
                <a:effectLst/>
                <a:latin typeface="ArialMT"/>
              </a:rPr>
              <a:t>7)Get the complete report of the Gross sales amount for the customer </a:t>
            </a:r>
            <a:r>
              <a:rPr lang="en-IN" sz="1800" b="1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“Atliq Exclusive” </a:t>
            </a:r>
            <a:r>
              <a:rPr lang="en-IN" sz="1800" dirty="0">
                <a:solidFill>
                  <a:srgbClr val="FFFF00"/>
                </a:solidFill>
                <a:effectLst/>
                <a:latin typeface="ArialMT"/>
              </a:rPr>
              <a:t>for each</a:t>
            </a:r>
            <a:r>
              <a:rPr lang="en-IN" sz="1800" dirty="0">
                <a:effectLst/>
                <a:latin typeface="ArialMT"/>
              </a:rPr>
              <a:t> </a:t>
            </a:r>
            <a:r>
              <a:rPr lang="en-IN" sz="1800" dirty="0">
                <a:solidFill>
                  <a:srgbClr val="FFFF00"/>
                </a:solidFill>
                <a:effectLst/>
                <a:latin typeface="ArialMT"/>
              </a:rPr>
              <a:t>month</a:t>
            </a:r>
            <a:r>
              <a:rPr lang="en-IN" sz="1800" b="1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N" sz="1800" dirty="0">
                <a:solidFill>
                  <a:srgbClr val="FFFF00"/>
                </a:solidFill>
                <a:effectLst/>
                <a:latin typeface="ArialMT"/>
              </a:rPr>
              <a:t>This analysis helps to get an idea of low and high-performing months and take strategic decisions. </a:t>
            </a:r>
            <a:br>
              <a:rPr lang="en-IN" dirty="0">
                <a:solidFill>
                  <a:srgbClr val="FFFF00"/>
                </a:solidFill>
                <a:effectLst/>
              </a:rPr>
            </a:br>
            <a:br>
              <a:rPr lang="en-IN" dirty="0">
                <a:effectLst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602E7-CE19-D81C-CD22-20F88FE99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27" y="2383373"/>
            <a:ext cx="3155099" cy="2722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F3CF5F-5270-5A0E-6A59-C6B3A4377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664" y="2383373"/>
            <a:ext cx="7117500" cy="26755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40F8FE-12D4-6350-F619-D83CC2211A73}"/>
              </a:ext>
            </a:extLst>
          </p:cNvPr>
          <p:cNvSpPr txBox="1"/>
          <p:nvPr/>
        </p:nvSpPr>
        <p:spPr>
          <a:xfrm>
            <a:off x="1231195" y="5262465"/>
            <a:ext cx="7819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Insights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1)The Gross sales in 2021 is more than 2020  from January to August </a:t>
            </a:r>
          </a:p>
          <a:p>
            <a:r>
              <a:rPr lang="en-US" dirty="0">
                <a:solidFill>
                  <a:srgbClr val="FFFF00"/>
                </a:solidFill>
              </a:rPr>
              <a:t>2)The Gross sales in 2020 is more than 2019 in the month of September </a:t>
            </a:r>
            <a:r>
              <a:rPr lang="en-US">
                <a:solidFill>
                  <a:srgbClr val="FFFF00"/>
                </a:solidFill>
              </a:rPr>
              <a:t>to December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1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0F7F-1AF1-E39C-1DB5-8A39EF25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647700"/>
            <a:ext cx="9798882" cy="1186466"/>
          </a:xfrm>
        </p:spPr>
        <p:txBody>
          <a:bodyPr>
            <a:normAutofit/>
          </a:bodyPr>
          <a:lstStyle/>
          <a:p>
            <a:br>
              <a:rPr lang="en-IN" sz="2000" dirty="0">
                <a:solidFill>
                  <a:srgbClr val="FFFF00"/>
                </a:solidFill>
                <a:effectLst/>
                <a:latin typeface="ArialMT"/>
              </a:rPr>
            </a:br>
            <a:r>
              <a:rPr lang="en-IN" sz="2000" dirty="0">
                <a:solidFill>
                  <a:srgbClr val="FFFF00"/>
                </a:solidFill>
                <a:effectLst/>
                <a:latin typeface="ArialMT"/>
              </a:rPr>
              <a:t>8)In which quarter of 2020, got the maximum </a:t>
            </a:r>
            <a:r>
              <a:rPr lang="en-IN" sz="2000" dirty="0" err="1">
                <a:solidFill>
                  <a:srgbClr val="FFFF00"/>
                </a:solidFill>
                <a:effectLst/>
                <a:latin typeface="ArialMT"/>
              </a:rPr>
              <a:t>total_sold_quantity</a:t>
            </a:r>
            <a:r>
              <a:rPr lang="en-IN" sz="2000" dirty="0">
                <a:solidFill>
                  <a:srgbClr val="FFFF00"/>
                </a:solidFill>
                <a:effectLst/>
                <a:latin typeface="ArialMT"/>
              </a:rPr>
              <a:t>? </a:t>
            </a:r>
            <a:br>
              <a:rPr lang="en-IN" sz="1800" dirty="0">
                <a:effectLst/>
                <a:latin typeface="ArialMT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8B453-629F-A030-D4F0-9D74452AE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36873"/>
            <a:ext cx="2679700" cy="2551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5C2ECB-C81F-C4BE-F17E-2420911E7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848" y="2336874"/>
            <a:ext cx="6478381" cy="2551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668884-E8AE-4975-7803-8CF0DC208A29}"/>
              </a:ext>
            </a:extLst>
          </p:cNvPr>
          <p:cNvSpPr txBox="1"/>
          <p:nvPr/>
        </p:nvSpPr>
        <p:spPr>
          <a:xfrm>
            <a:off x="1114110" y="5101978"/>
            <a:ext cx="8726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Insights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Q1 of 2020 has the highest number of </a:t>
            </a:r>
            <a:r>
              <a:rPr lang="en-US" dirty="0" err="1">
                <a:solidFill>
                  <a:srgbClr val="FFFF00"/>
                </a:solidFill>
              </a:rPr>
              <a:t>sold_qunatity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Q3 of 2020 has the lowest number of sold_quantity </a:t>
            </a:r>
          </a:p>
        </p:txBody>
      </p:sp>
    </p:spTree>
    <p:extLst>
      <p:ext uri="{BB962C8B-B14F-4D97-AF65-F5344CB8AC3E}">
        <p14:creationId xmlns:p14="http://schemas.microsoft.com/office/powerpoint/2010/main" val="28755495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{0533DEA9-34D2-254A-BADF-D474DB9FE7A2}tf10001057</Template>
  <TotalTime>363</TotalTime>
  <Words>562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ArialMT</vt:lpstr>
      <vt:lpstr>Calibri</vt:lpstr>
      <vt:lpstr>Roboto</vt:lpstr>
      <vt:lpstr>Trebuchet MS</vt:lpstr>
      <vt:lpstr>Berlin</vt:lpstr>
      <vt:lpstr>CodeBascics Resume Challenge </vt:lpstr>
      <vt:lpstr>1)Provide the list of markets in which customer "Atliq Exclusive” operates its business in the APAC region.  </vt:lpstr>
      <vt:lpstr>2)What is the percentage of unique product increase in 2021 vs. 2020?  </vt:lpstr>
      <vt:lpstr>3) Provide a report with all the unique product counts for each segment and sort them in descending order of product counts.  </vt:lpstr>
      <vt:lpstr>4)  Which segment had the most increase in unique products in 2021 vs 2020?  </vt:lpstr>
      <vt:lpstr> 5) Get the products that have the highest and lowest manufacturing costs</vt:lpstr>
      <vt:lpstr>6) Generate a report which contains the top 5 customers who received an average high pre_invoice_discount_pct for the fiscal year 2021 and in the Indian market. </vt:lpstr>
      <vt:lpstr>  7)Get the complete report of the Gross sales amount for the customer “Atliq Exclusive” for each month. This analysis helps to get an idea of low and high-performing months and take strategic decisions.   </vt:lpstr>
      <vt:lpstr> 8)In which quarter of 2020, got the maximum total_sold_quantity?  </vt:lpstr>
      <vt:lpstr>9) Which channel helped to bring more gross sales in the fiscal year 2021 and the percentage of contribution?</vt:lpstr>
      <vt:lpstr>10)Get the Top 3 products in each division that have a high total_sold_quantity in the fiscal_year 2021?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CodeBascics Resume Challenge </dc:title>
  <dc:creator>shashank patil</dc:creator>
  <cp:lastModifiedBy>shashank patil</cp:lastModifiedBy>
  <cp:revision>10</cp:revision>
  <dcterms:created xsi:type="dcterms:W3CDTF">2023-01-29T05:44:12Z</dcterms:created>
  <dcterms:modified xsi:type="dcterms:W3CDTF">2023-01-30T16:15:41Z</dcterms:modified>
</cp:coreProperties>
</file>