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3" r:id="rId1"/>
  </p:sldMasterIdLst>
  <p:notesMasterIdLst>
    <p:notesMasterId r:id="rId18"/>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32"/>
  </p:normalViewPr>
  <p:slideViewPr>
    <p:cSldViewPr snapToGrid="0">
      <p:cViewPr varScale="1">
        <p:scale>
          <a:sx n="128" d="100"/>
          <a:sy n="128" d="100"/>
        </p:scale>
        <p:origin x="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3AC33-09F7-2842-958E-4778D1E41E85}" type="datetimeFigureOut">
              <a:rPr lang="en-US" smtClean="0"/>
              <a:t>5/22/23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BF272-5C7B-E44E-B182-875B24968B0F}" type="slidenum">
              <a:rPr lang="en-US" smtClean="0"/>
              <a:t>‹#›</a:t>
            </a:fld>
            <a:endParaRPr lang="en-US"/>
          </a:p>
        </p:txBody>
      </p:sp>
    </p:spTree>
    <p:extLst>
      <p:ext uri="{BB962C8B-B14F-4D97-AF65-F5344CB8AC3E}">
        <p14:creationId xmlns:p14="http://schemas.microsoft.com/office/powerpoint/2010/main" val="194409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BF272-5C7B-E44E-B182-875B24968B0F}" type="slidenum">
              <a:rPr lang="en-US" smtClean="0"/>
              <a:t>4</a:t>
            </a:fld>
            <a:endParaRPr lang="en-US"/>
          </a:p>
        </p:txBody>
      </p:sp>
    </p:spTree>
    <p:extLst>
      <p:ext uri="{BB962C8B-B14F-4D97-AF65-F5344CB8AC3E}">
        <p14:creationId xmlns:p14="http://schemas.microsoft.com/office/powerpoint/2010/main" val="267526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5/22/23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FE1319-9358-B040-B462-A526CF38D08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45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87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277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F15F1-3A51-704A-AA48-F85E15BC980F}"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30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8F15F1-3A51-704A-AA48-F85E15BC980F}" type="datetimeFigureOut">
              <a:rPr lang="en-US" smtClean="0"/>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FE1319-9358-B040-B462-A526CF38D08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02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58F15F1-3A51-704A-AA48-F85E15BC980F}"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E1319-9358-B040-B462-A526CF38D08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61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8F15F1-3A51-704A-AA48-F85E15BC980F}" type="datetimeFigureOut">
              <a:rPr lang="en-US" smtClean="0"/>
              <a:t>5/22/23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FE1319-9358-B040-B462-A526CF38D08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52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8F15F1-3A51-704A-AA48-F85E15BC980F}" type="datetimeFigureOut">
              <a:rPr lang="en-US" smtClean="0"/>
              <a:t>5/22/23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FE1319-9358-B040-B462-A526CF38D08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23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F15F1-3A51-704A-AA48-F85E15BC980F}" type="datetimeFigureOut">
              <a:rPr lang="en-US" smtClean="0"/>
              <a:t>5/22/23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FE1319-9358-B040-B462-A526CF38D082}" type="slidenum">
              <a:rPr lang="en-US" smtClean="0"/>
              <a:t>‹#›</a:t>
            </a:fld>
            <a:endParaRPr lang="en-US"/>
          </a:p>
        </p:txBody>
      </p:sp>
    </p:spTree>
    <p:extLst>
      <p:ext uri="{BB962C8B-B14F-4D97-AF65-F5344CB8AC3E}">
        <p14:creationId xmlns:p14="http://schemas.microsoft.com/office/powerpoint/2010/main" val="10709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58F15F1-3A51-704A-AA48-F85E15BC980F}" type="datetimeFigureOut">
              <a:rPr lang="en-US" smtClean="0"/>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FE1319-9358-B040-B462-A526CF38D08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44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8F15F1-3A51-704A-AA48-F85E15BC980F}" type="datetimeFigureOut">
              <a:rPr lang="en-US" smtClean="0"/>
              <a:t>5/22/23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6FE1319-9358-B040-B462-A526CF38D08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02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8F15F1-3A51-704A-AA48-F85E15BC980F}" type="datetimeFigureOut">
              <a:rPr lang="en-US" smtClean="0"/>
              <a:t>5/22/23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FE1319-9358-B040-B462-A526CF38D08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869057"/>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4C3F-00AC-A4A3-2808-31C685686F15}"/>
              </a:ext>
            </a:extLst>
          </p:cNvPr>
          <p:cNvSpPr>
            <a:spLocks noGrp="1"/>
          </p:cNvSpPr>
          <p:nvPr>
            <p:ph type="ctrTitle"/>
          </p:nvPr>
        </p:nvSpPr>
        <p:spPr>
          <a:xfrm>
            <a:off x="2417780" y="2040477"/>
            <a:ext cx="7136124" cy="1303252"/>
          </a:xfrm>
        </p:spPr>
        <p:txBody>
          <a:bodyPr>
            <a:normAutofit fontScale="90000"/>
          </a:bodyPr>
          <a:lstStyle/>
          <a:p>
            <a:r>
              <a:rPr lang="en-US" sz="3200" dirty="0"/>
              <a:t>PROVIDE INSIGHTS TO TELENGANA GOVERNMENT TOURISM DEPARTMENT </a:t>
            </a:r>
          </a:p>
        </p:txBody>
      </p:sp>
      <p:sp>
        <p:nvSpPr>
          <p:cNvPr id="3" name="Subtitle 2">
            <a:extLst>
              <a:ext uri="{FF2B5EF4-FFF2-40B4-BE49-F238E27FC236}">
                <a16:creationId xmlns:a16="http://schemas.microsoft.com/office/drawing/2014/main" id="{8EF32656-7EC8-42CC-C055-B43A000E978D}"/>
              </a:ext>
            </a:extLst>
          </p:cNvPr>
          <p:cNvSpPr>
            <a:spLocks noGrp="1"/>
          </p:cNvSpPr>
          <p:nvPr>
            <p:ph type="subTitle" idx="1"/>
          </p:nvPr>
        </p:nvSpPr>
        <p:spPr>
          <a:xfrm>
            <a:off x="2417780" y="3429000"/>
            <a:ext cx="8637072" cy="977621"/>
          </a:xfrm>
        </p:spPr>
        <p:txBody>
          <a:bodyPr/>
          <a:lstStyle/>
          <a:p>
            <a:r>
              <a:rPr lang="en-US" dirty="0"/>
              <a:t>domain: tourism</a:t>
            </a:r>
          </a:p>
        </p:txBody>
      </p:sp>
      <p:pic>
        <p:nvPicPr>
          <p:cNvPr id="6" name="Picture 5">
            <a:extLst>
              <a:ext uri="{FF2B5EF4-FFF2-40B4-BE49-F238E27FC236}">
                <a16:creationId xmlns:a16="http://schemas.microsoft.com/office/drawing/2014/main" id="{8166D85F-23BA-70D5-AF2B-BE44ABE5D218}"/>
              </a:ext>
            </a:extLst>
          </p:cNvPr>
          <p:cNvPicPr>
            <a:picLocks noChangeAspect="1"/>
          </p:cNvPicPr>
          <p:nvPr/>
        </p:nvPicPr>
        <p:blipFill>
          <a:blip r:embed="rId2"/>
          <a:stretch>
            <a:fillRect/>
          </a:stretch>
        </p:blipFill>
        <p:spPr>
          <a:xfrm>
            <a:off x="161159" y="163786"/>
            <a:ext cx="1422400" cy="1422400"/>
          </a:xfrm>
          <a:prstGeom prst="rect">
            <a:avLst/>
          </a:prstGeom>
        </p:spPr>
      </p:pic>
      <p:sp>
        <p:nvSpPr>
          <p:cNvPr id="7" name="TextBox 6">
            <a:extLst>
              <a:ext uri="{FF2B5EF4-FFF2-40B4-BE49-F238E27FC236}">
                <a16:creationId xmlns:a16="http://schemas.microsoft.com/office/drawing/2014/main" id="{0A45335A-8E4A-8683-B3DA-32354BBF4CBC}"/>
              </a:ext>
            </a:extLst>
          </p:cNvPr>
          <p:cNvSpPr txBox="1"/>
          <p:nvPr/>
        </p:nvSpPr>
        <p:spPr>
          <a:xfrm>
            <a:off x="7460314" y="4929352"/>
            <a:ext cx="3594538" cy="369332"/>
          </a:xfrm>
          <a:prstGeom prst="rect">
            <a:avLst/>
          </a:prstGeom>
          <a:noFill/>
        </p:spPr>
        <p:txBody>
          <a:bodyPr wrap="square" rtlCol="0">
            <a:spAutoFit/>
          </a:bodyPr>
          <a:lstStyle/>
          <a:p>
            <a:r>
              <a:rPr lang="en-US" dirty="0"/>
              <a:t>Presented by: Shashank Prakash Patil</a:t>
            </a:r>
          </a:p>
        </p:txBody>
      </p:sp>
    </p:spTree>
    <p:extLst>
      <p:ext uri="{BB962C8B-B14F-4D97-AF65-F5344CB8AC3E}">
        <p14:creationId xmlns:p14="http://schemas.microsoft.com/office/powerpoint/2010/main" val="48019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A0BA-576C-866E-68D6-9A0A3DB57A14}"/>
              </a:ext>
            </a:extLst>
          </p:cNvPr>
          <p:cNvSpPr>
            <a:spLocks noGrp="1"/>
          </p:cNvSpPr>
          <p:nvPr>
            <p:ph type="title"/>
          </p:nvPr>
        </p:nvSpPr>
        <p:spPr/>
        <p:txBody>
          <a:bodyPr/>
          <a:lstStyle/>
          <a:p>
            <a:r>
              <a:rPr lang="en-US" dirty="0"/>
              <a:t>Bottom 5 Districts based on population to tourist footfall Ratio</a:t>
            </a:r>
          </a:p>
        </p:txBody>
      </p:sp>
      <p:sp>
        <p:nvSpPr>
          <p:cNvPr id="3" name="Content Placeholder 2">
            <a:extLst>
              <a:ext uri="{FF2B5EF4-FFF2-40B4-BE49-F238E27FC236}">
                <a16:creationId xmlns:a16="http://schemas.microsoft.com/office/drawing/2014/main" id="{C37561F6-4662-8497-64C9-7D8DFEEE37B4}"/>
              </a:ext>
            </a:extLst>
          </p:cNvPr>
          <p:cNvSpPr>
            <a:spLocks noGrp="1"/>
          </p:cNvSpPr>
          <p:nvPr>
            <p:ph idx="1"/>
          </p:nvPr>
        </p:nvSpPr>
        <p:spPr>
          <a:xfrm>
            <a:off x="1451579" y="2015732"/>
            <a:ext cx="8115933" cy="2248260"/>
          </a:xfrm>
        </p:spPr>
        <p:txBody>
          <a:bodyPr>
            <a:normAutofit fontScale="85000" lnSpcReduction="10000"/>
          </a:bodyPr>
          <a:lstStyle/>
          <a:p>
            <a:r>
              <a:rPr lang="en-US" sz="1800" dirty="0"/>
              <a:t>The bottom 5 district based on population to tourist footfall ratio  are </a:t>
            </a:r>
            <a:r>
              <a:rPr lang="en-IN" sz="1800" dirty="0"/>
              <a:t>Rajanna Sircilla followed by Bhadradri Kothagudem ,Medak ,Mulugu and Yadadri Bhongir</a:t>
            </a:r>
          </a:p>
          <a:p>
            <a:r>
              <a:rPr lang="en-IN" sz="1800" dirty="0"/>
              <a:t>The inflow of tourist is more than the population. The government should focus on encouraging the hospitality industry to build hotels to accommodate more visitors as districts with low population tend to have less hotels</a:t>
            </a:r>
          </a:p>
          <a:p>
            <a:r>
              <a:rPr lang="en-IN" sz="1800" dirty="0"/>
              <a:t>The government should invest on increasing transportation facility by deploying more buses, setting up taxi service where all the taxi service and fares are being regulated by the government</a:t>
            </a:r>
          </a:p>
          <a:p>
            <a:endParaRPr lang="en-US" dirty="0"/>
          </a:p>
          <a:p>
            <a:endParaRPr lang="en-US" dirty="0"/>
          </a:p>
        </p:txBody>
      </p:sp>
      <p:pic>
        <p:nvPicPr>
          <p:cNvPr id="6" name="Picture 5">
            <a:extLst>
              <a:ext uri="{FF2B5EF4-FFF2-40B4-BE49-F238E27FC236}">
                <a16:creationId xmlns:a16="http://schemas.microsoft.com/office/drawing/2014/main" id="{E3605F08-B489-E680-1A05-1214503BEA75}"/>
              </a:ext>
            </a:extLst>
          </p:cNvPr>
          <p:cNvPicPr>
            <a:picLocks noChangeAspect="1"/>
          </p:cNvPicPr>
          <p:nvPr/>
        </p:nvPicPr>
        <p:blipFill>
          <a:blip r:embed="rId2"/>
          <a:stretch>
            <a:fillRect/>
          </a:stretch>
        </p:blipFill>
        <p:spPr>
          <a:xfrm>
            <a:off x="3056559" y="4138721"/>
            <a:ext cx="4705902" cy="1914760"/>
          </a:xfrm>
          <a:prstGeom prst="rect">
            <a:avLst/>
          </a:prstGeom>
        </p:spPr>
      </p:pic>
    </p:spTree>
    <p:extLst>
      <p:ext uri="{BB962C8B-B14F-4D97-AF65-F5344CB8AC3E}">
        <p14:creationId xmlns:p14="http://schemas.microsoft.com/office/powerpoint/2010/main" val="160872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013B-8A8E-CEBB-1910-52BE0544C9E3}"/>
              </a:ext>
            </a:extLst>
          </p:cNvPr>
          <p:cNvSpPr>
            <a:spLocks noGrp="1"/>
          </p:cNvSpPr>
          <p:nvPr>
            <p:ph type="title"/>
          </p:nvPr>
        </p:nvSpPr>
        <p:spPr/>
        <p:txBody>
          <a:bodyPr/>
          <a:lstStyle/>
          <a:p>
            <a:r>
              <a:rPr lang="en-US" dirty="0"/>
              <a:t>Projected Number of domestic and foreign visitor in Hyderabad in 2025</a:t>
            </a:r>
          </a:p>
        </p:txBody>
      </p:sp>
      <p:sp>
        <p:nvSpPr>
          <p:cNvPr id="3" name="Content Placeholder 2">
            <a:extLst>
              <a:ext uri="{FF2B5EF4-FFF2-40B4-BE49-F238E27FC236}">
                <a16:creationId xmlns:a16="http://schemas.microsoft.com/office/drawing/2014/main" id="{35BF1579-9778-6E47-6561-BE927C2FB643}"/>
              </a:ext>
            </a:extLst>
          </p:cNvPr>
          <p:cNvSpPr>
            <a:spLocks noGrp="1"/>
          </p:cNvSpPr>
          <p:nvPr>
            <p:ph idx="1"/>
          </p:nvPr>
        </p:nvSpPr>
        <p:spPr>
          <a:xfrm>
            <a:off x="1451579" y="2015732"/>
            <a:ext cx="4054072" cy="1959501"/>
          </a:xfrm>
        </p:spPr>
        <p:txBody>
          <a:bodyPr>
            <a:normAutofit fontScale="70000" lnSpcReduction="20000"/>
          </a:bodyPr>
          <a:lstStyle/>
          <a:p>
            <a:r>
              <a:rPr lang="en-US" dirty="0"/>
              <a:t>The projected number of domestic visitors in Hyderabad district in 2025 is estimated to be around 6.3 million visitors, considering the CAGR of –12.35%</a:t>
            </a:r>
          </a:p>
          <a:p>
            <a:r>
              <a:rPr lang="en-US" dirty="0"/>
              <a:t>The visitors to Hyderabad district in 2019 was 13.8 million, where the number of visitors are expected to drop by 54 percent in 2025</a:t>
            </a:r>
          </a:p>
        </p:txBody>
      </p:sp>
      <p:sp>
        <p:nvSpPr>
          <p:cNvPr id="5" name="TextBox 4">
            <a:extLst>
              <a:ext uri="{FF2B5EF4-FFF2-40B4-BE49-F238E27FC236}">
                <a16:creationId xmlns:a16="http://schemas.microsoft.com/office/drawing/2014/main" id="{3BF07EC7-E922-F034-7E7B-888C3E606DFC}"/>
              </a:ext>
            </a:extLst>
          </p:cNvPr>
          <p:cNvSpPr txBox="1"/>
          <p:nvPr/>
        </p:nvSpPr>
        <p:spPr>
          <a:xfrm>
            <a:off x="5986914" y="2015732"/>
            <a:ext cx="4876800" cy="215443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projected number of domestic visitors in Hyderabad district in 2025 is estimated to be around 0.9 million visitors, considering the CAGR of 18.19%</a:t>
            </a:r>
          </a:p>
          <a:p>
            <a:endParaRPr lang="en-US" sz="1400" dirty="0"/>
          </a:p>
          <a:p>
            <a:pPr marL="285750" indent="-285750">
              <a:buFont typeface="Arial" panose="020B0604020202020204" pitchFamily="34" charset="0"/>
              <a:buChar char="•"/>
            </a:pPr>
            <a:r>
              <a:rPr lang="en-US" sz="1400" dirty="0"/>
              <a:t>The visitors to Hyderabad district in 2019 was 0.3 million, where the number of visitors are expected to increase by 66 percent in 2025</a:t>
            </a:r>
          </a:p>
          <a:p>
            <a:endParaRPr lang="en-US" dirty="0"/>
          </a:p>
          <a:p>
            <a:endParaRPr lang="en-US" dirty="0"/>
          </a:p>
        </p:txBody>
      </p:sp>
      <p:pic>
        <p:nvPicPr>
          <p:cNvPr id="7" name="Picture 6">
            <a:extLst>
              <a:ext uri="{FF2B5EF4-FFF2-40B4-BE49-F238E27FC236}">
                <a16:creationId xmlns:a16="http://schemas.microsoft.com/office/drawing/2014/main" id="{A9F251F8-021A-C5A1-0E01-B03A830E5091}"/>
              </a:ext>
            </a:extLst>
          </p:cNvPr>
          <p:cNvPicPr>
            <a:picLocks noChangeAspect="1"/>
          </p:cNvPicPr>
          <p:nvPr/>
        </p:nvPicPr>
        <p:blipFill>
          <a:blip r:embed="rId2"/>
          <a:stretch>
            <a:fillRect/>
          </a:stretch>
        </p:blipFill>
        <p:spPr>
          <a:xfrm>
            <a:off x="1654851" y="3975233"/>
            <a:ext cx="3381829" cy="2010817"/>
          </a:xfrm>
          <a:prstGeom prst="rect">
            <a:avLst/>
          </a:prstGeom>
        </p:spPr>
      </p:pic>
      <p:pic>
        <p:nvPicPr>
          <p:cNvPr id="9" name="Picture 8">
            <a:extLst>
              <a:ext uri="{FF2B5EF4-FFF2-40B4-BE49-F238E27FC236}">
                <a16:creationId xmlns:a16="http://schemas.microsoft.com/office/drawing/2014/main" id="{4C90B7FE-9ACA-0326-BBE8-35BA36A9D724}"/>
              </a:ext>
            </a:extLst>
          </p:cNvPr>
          <p:cNvPicPr>
            <a:picLocks noChangeAspect="1"/>
          </p:cNvPicPr>
          <p:nvPr/>
        </p:nvPicPr>
        <p:blipFill>
          <a:blip r:embed="rId3"/>
          <a:stretch>
            <a:fillRect/>
          </a:stretch>
        </p:blipFill>
        <p:spPr>
          <a:xfrm>
            <a:off x="6975109" y="3899507"/>
            <a:ext cx="3270323" cy="2154436"/>
          </a:xfrm>
          <a:prstGeom prst="rect">
            <a:avLst/>
          </a:prstGeom>
        </p:spPr>
      </p:pic>
    </p:spTree>
    <p:extLst>
      <p:ext uri="{BB962C8B-B14F-4D97-AF65-F5344CB8AC3E}">
        <p14:creationId xmlns:p14="http://schemas.microsoft.com/office/powerpoint/2010/main" val="367755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66F6-9E2F-8627-3D7C-029256DF40E4}"/>
              </a:ext>
            </a:extLst>
          </p:cNvPr>
          <p:cNvSpPr>
            <a:spLocks noGrp="1"/>
          </p:cNvSpPr>
          <p:nvPr>
            <p:ph type="title"/>
          </p:nvPr>
        </p:nvSpPr>
        <p:spPr/>
        <p:txBody>
          <a:bodyPr/>
          <a:lstStyle/>
          <a:p>
            <a:r>
              <a:rPr lang="en-US" dirty="0"/>
              <a:t>Projected revenue in 2025 in Hyderabad district </a:t>
            </a:r>
          </a:p>
        </p:txBody>
      </p:sp>
      <p:sp>
        <p:nvSpPr>
          <p:cNvPr id="3" name="Content Placeholder 2">
            <a:extLst>
              <a:ext uri="{FF2B5EF4-FFF2-40B4-BE49-F238E27FC236}">
                <a16:creationId xmlns:a16="http://schemas.microsoft.com/office/drawing/2014/main" id="{290541AE-6FC1-9AB0-77FF-A7B0F8CF465E}"/>
              </a:ext>
            </a:extLst>
          </p:cNvPr>
          <p:cNvSpPr>
            <a:spLocks noGrp="1"/>
          </p:cNvSpPr>
          <p:nvPr>
            <p:ph idx="1"/>
          </p:nvPr>
        </p:nvSpPr>
        <p:spPr>
          <a:xfrm>
            <a:off x="1451578" y="2015733"/>
            <a:ext cx="4528807" cy="1946668"/>
          </a:xfrm>
        </p:spPr>
        <p:txBody>
          <a:bodyPr>
            <a:normAutofit fontScale="77500" lnSpcReduction="20000"/>
          </a:bodyPr>
          <a:lstStyle/>
          <a:p>
            <a:r>
              <a:rPr lang="en-US" dirty="0"/>
              <a:t>The projected revenue generation from domestic visitor in 2025 in Hyderabad district is Rs. 7510.1 M </a:t>
            </a:r>
          </a:p>
          <a:p>
            <a:r>
              <a:rPr lang="en-US" dirty="0"/>
              <a:t>The revenue generated from domestic visitor in 2019 in Hyderabad district is Rs 16562.8 M, where the revenue is projected to be dropped  by 54 percent</a:t>
            </a:r>
          </a:p>
          <a:p>
            <a:pPr marL="0" indent="0">
              <a:buNone/>
            </a:pPr>
            <a:endParaRPr lang="en-US" dirty="0"/>
          </a:p>
        </p:txBody>
      </p:sp>
      <p:pic>
        <p:nvPicPr>
          <p:cNvPr id="5" name="Picture 4">
            <a:extLst>
              <a:ext uri="{FF2B5EF4-FFF2-40B4-BE49-F238E27FC236}">
                <a16:creationId xmlns:a16="http://schemas.microsoft.com/office/drawing/2014/main" id="{94BC45DF-07CA-2582-3FD8-CC806B34192A}"/>
              </a:ext>
            </a:extLst>
          </p:cNvPr>
          <p:cNvPicPr>
            <a:picLocks noChangeAspect="1"/>
          </p:cNvPicPr>
          <p:nvPr/>
        </p:nvPicPr>
        <p:blipFill>
          <a:blip r:embed="rId2"/>
          <a:stretch>
            <a:fillRect/>
          </a:stretch>
        </p:blipFill>
        <p:spPr>
          <a:xfrm>
            <a:off x="1812017" y="3970147"/>
            <a:ext cx="4013747" cy="2067039"/>
          </a:xfrm>
          <a:prstGeom prst="rect">
            <a:avLst/>
          </a:prstGeom>
        </p:spPr>
      </p:pic>
      <p:sp>
        <p:nvSpPr>
          <p:cNvPr id="6" name="TextBox 5">
            <a:extLst>
              <a:ext uri="{FF2B5EF4-FFF2-40B4-BE49-F238E27FC236}">
                <a16:creationId xmlns:a16="http://schemas.microsoft.com/office/drawing/2014/main" id="{9B05D915-E44E-3FE6-4418-BF825CF543F3}"/>
              </a:ext>
            </a:extLst>
          </p:cNvPr>
          <p:cNvSpPr txBox="1"/>
          <p:nvPr/>
        </p:nvSpPr>
        <p:spPr>
          <a:xfrm>
            <a:off x="6766561" y="2013480"/>
            <a:ext cx="469643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projected revenue generation from foreign visitor in 2025 in Hyderabad district is Rs. 4873.98 </a:t>
            </a:r>
          </a:p>
          <a:p>
            <a:pPr marL="285750" indent="-285750">
              <a:buFont typeface="Arial" panose="020B0604020202020204" pitchFamily="34" charset="0"/>
              <a:buChar char="•"/>
            </a:pPr>
            <a:r>
              <a:rPr lang="en-US" sz="1600" dirty="0"/>
              <a:t>The revenue generated from domestic visitor in 2019 in Hyderabad district is  Rs 1788.1 M, M, where the revenue is projected to be increased by 63 percent </a:t>
            </a:r>
            <a:endParaRPr lang="en-US" dirty="0"/>
          </a:p>
        </p:txBody>
      </p:sp>
      <p:pic>
        <p:nvPicPr>
          <p:cNvPr id="8" name="Picture 7">
            <a:extLst>
              <a:ext uri="{FF2B5EF4-FFF2-40B4-BE49-F238E27FC236}">
                <a16:creationId xmlns:a16="http://schemas.microsoft.com/office/drawing/2014/main" id="{31FCDF1E-9821-4AE3-352B-39500FD49762}"/>
              </a:ext>
            </a:extLst>
          </p:cNvPr>
          <p:cNvPicPr>
            <a:picLocks noChangeAspect="1"/>
          </p:cNvPicPr>
          <p:nvPr/>
        </p:nvPicPr>
        <p:blipFill>
          <a:blip r:embed="rId3"/>
          <a:stretch>
            <a:fillRect/>
          </a:stretch>
        </p:blipFill>
        <p:spPr>
          <a:xfrm>
            <a:off x="7565592" y="3904545"/>
            <a:ext cx="3708766" cy="2038447"/>
          </a:xfrm>
          <a:prstGeom prst="rect">
            <a:avLst/>
          </a:prstGeom>
        </p:spPr>
      </p:pic>
    </p:spTree>
    <p:extLst>
      <p:ext uri="{BB962C8B-B14F-4D97-AF65-F5344CB8AC3E}">
        <p14:creationId xmlns:p14="http://schemas.microsoft.com/office/powerpoint/2010/main" val="221019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5B39-EBA6-D26E-B3A8-E8508E478EA5}"/>
              </a:ext>
            </a:extLst>
          </p:cNvPr>
          <p:cNvSpPr>
            <a:spLocks noGrp="1"/>
          </p:cNvSpPr>
          <p:nvPr>
            <p:ph type="title"/>
          </p:nvPr>
        </p:nvSpPr>
        <p:spPr/>
        <p:txBody>
          <a:bodyPr/>
          <a:lstStyle/>
          <a:p>
            <a:r>
              <a:rPr lang="en-US" dirty="0"/>
              <a:t>District with highest potential</a:t>
            </a:r>
          </a:p>
        </p:txBody>
      </p:sp>
      <p:sp>
        <p:nvSpPr>
          <p:cNvPr id="3" name="Content Placeholder 2">
            <a:extLst>
              <a:ext uri="{FF2B5EF4-FFF2-40B4-BE49-F238E27FC236}">
                <a16:creationId xmlns:a16="http://schemas.microsoft.com/office/drawing/2014/main" id="{8A6C4FD4-68AB-ED65-282F-8146BAFCCEEF}"/>
              </a:ext>
            </a:extLst>
          </p:cNvPr>
          <p:cNvSpPr>
            <a:spLocks noGrp="1"/>
          </p:cNvSpPr>
          <p:nvPr>
            <p:ph idx="1"/>
          </p:nvPr>
        </p:nvSpPr>
        <p:spPr/>
        <p:txBody>
          <a:bodyPr/>
          <a:lstStyle/>
          <a:p>
            <a:r>
              <a:rPr lang="en-US" dirty="0"/>
              <a:t>Districts such as Mancherial , Nizamabad, Warangal(Rural) have the highest potential as these districts have higher compound annual growth rate </a:t>
            </a:r>
          </a:p>
          <a:p>
            <a:r>
              <a:rPr lang="en-US" dirty="0"/>
              <a:t>Hyderabad being the capital city has the highest number of visitors as it the capital city of the state of Telangana as it houses various tourist spots and corporate companies </a:t>
            </a:r>
          </a:p>
          <a:p>
            <a:r>
              <a:rPr lang="en-US" dirty="0"/>
              <a:t>Tourism department should promote the cultural events that happen in these districts ad the specialty and brief history of these tourist places  and government should prioritize in making better infrastructure .This would help to boost tourism in these districts which have highest potential </a:t>
            </a:r>
          </a:p>
        </p:txBody>
      </p:sp>
    </p:spTree>
    <p:extLst>
      <p:ext uri="{BB962C8B-B14F-4D97-AF65-F5344CB8AC3E}">
        <p14:creationId xmlns:p14="http://schemas.microsoft.com/office/powerpoint/2010/main" val="83219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E2A3-7743-F25D-CBAE-D7B01D65648A}"/>
              </a:ext>
            </a:extLst>
          </p:cNvPr>
          <p:cNvSpPr>
            <a:spLocks noGrp="1"/>
          </p:cNvSpPr>
          <p:nvPr>
            <p:ph type="title"/>
          </p:nvPr>
        </p:nvSpPr>
        <p:spPr/>
        <p:txBody>
          <a:bodyPr/>
          <a:lstStyle/>
          <a:p>
            <a:r>
              <a:rPr lang="en-US" dirty="0"/>
              <a:t>Cultural and corporate event to boost tourism</a:t>
            </a:r>
          </a:p>
        </p:txBody>
      </p:sp>
      <p:sp>
        <p:nvSpPr>
          <p:cNvPr id="3" name="Content Placeholder 2">
            <a:extLst>
              <a:ext uri="{FF2B5EF4-FFF2-40B4-BE49-F238E27FC236}">
                <a16:creationId xmlns:a16="http://schemas.microsoft.com/office/drawing/2014/main" id="{750AD5D9-10D9-1976-5A30-6284023C4670}"/>
              </a:ext>
            </a:extLst>
          </p:cNvPr>
          <p:cNvSpPr>
            <a:spLocks noGrp="1"/>
          </p:cNvSpPr>
          <p:nvPr>
            <p:ph idx="1"/>
          </p:nvPr>
        </p:nvSpPr>
        <p:spPr>
          <a:xfrm>
            <a:off x="1451578" y="1853754"/>
            <a:ext cx="9603275" cy="5572457"/>
          </a:xfrm>
        </p:spPr>
        <p:txBody>
          <a:bodyPr>
            <a:noAutofit/>
          </a:bodyPr>
          <a:lstStyle/>
          <a:p>
            <a:pPr marL="0" indent="0">
              <a:buNone/>
            </a:pPr>
            <a:r>
              <a:rPr lang="en-US" sz="1400" dirty="0"/>
              <a:t>Telangana is a state rich in cultural heritage and has a lot to offer in terms of tourism. Here are some cultural and corporate events that can be conducted in Telangana state to boost tourism:</a:t>
            </a:r>
          </a:p>
          <a:p>
            <a:pPr marL="0" indent="0">
              <a:buNone/>
            </a:pPr>
            <a:r>
              <a:rPr lang="en-US" sz="1400" dirty="0"/>
              <a:t>1. Bonalu Festival: A folk festival honoring Goddess Mahankali with cultural programs and processions.</a:t>
            </a:r>
          </a:p>
          <a:p>
            <a:pPr marL="0" indent="0">
              <a:buNone/>
            </a:pPr>
            <a:r>
              <a:rPr lang="en-US" sz="1400" dirty="0"/>
              <a:t>2. Telangana Food Festival: A culinary festival showcasing the state's unique and spicy dishes.</a:t>
            </a:r>
          </a:p>
          <a:p>
            <a:pPr marL="0" indent="0">
              <a:buNone/>
            </a:pPr>
            <a:r>
              <a:rPr lang="en-US" sz="1400" dirty="0"/>
              <a:t>3. Hyderabad Literary Festival: A literary festival celebrating the state's renowned writers and poets.</a:t>
            </a:r>
          </a:p>
          <a:p>
            <a:pPr marL="0" indent="0">
              <a:buNone/>
            </a:pPr>
            <a:r>
              <a:rPr lang="en-US" sz="1400" dirty="0"/>
              <a:t>4. Telangana Tourism Expo: An expo highlighting the state's natural beauty and cultural heritage.</a:t>
            </a:r>
          </a:p>
          <a:p>
            <a:pPr marL="0" indent="0">
              <a:buNone/>
            </a:pPr>
            <a:r>
              <a:rPr lang="en-US" sz="1400" dirty="0"/>
              <a:t>5. Telangana IT Summit: An event showcasing the state's IT and software development capabilities.</a:t>
            </a:r>
          </a:p>
          <a:p>
            <a:pPr marL="0" indent="0">
              <a:buNone/>
            </a:pPr>
            <a:r>
              <a:rPr lang="en-US" sz="1400" dirty="0"/>
              <a:t>6. Telangana Handicrafts Fair: A fair showcasing the state's handicrafts, including textiles, ceramics, and woodwork.</a:t>
            </a:r>
          </a:p>
          <a:p>
            <a:pPr marL="0" indent="0">
              <a:buNone/>
            </a:pPr>
            <a:r>
              <a:rPr lang="en-US" sz="1400" dirty="0"/>
              <a:t>7. Telangana International Film Festival: A film festival showcasing the state's film-making potential.</a:t>
            </a:r>
            <a:r>
              <a:rPr lang="en-IN" sz="1400" b="0" i="0" u="none" strike="noStrike" dirty="0">
                <a:solidFill>
                  <a:srgbClr val="ECECF1"/>
                </a:solidFill>
                <a:effectLst/>
              </a:rPr>
              <a:t> </a:t>
            </a:r>
            <a:r>
              <a:rPr lang="en-IN" sz="1400" b="0" i="0" u="none" strike="noStrike" dirty="0">
                <a:effectLst/>
              </a:rPr>
              <a:t>These are just a few of the many cultural and corporate events that can be conducted in </a:t>
            </a:r>
          </a:p>
          <a:p>
            <a:pPr marL="0" indent="0">
              <a:buNone/>
            </a:pPr>
            <a:r>
              <a:rPr lang="en-IN" sz="1400" b="0" i="0" u="none" strike="noStrike" dirty="0">
                <a:effectLst/>
              </a:rPr>
              <a:t>Telangana state to boost tourism. By showcasing the state's rich cultural heritage and natural beauty, Telangana can attract tourists from all over the world and establish itself as a leading tourist destination.</a:t>
            </a:r>
            <a:endParaRPr lang="en-US" sz="1400" dirty="0"/>
          </a:p>
        </p:txBody>
      </p:sp>
    </p:spTree>
    <p:extLst>
      <p:ext uri="{BB962C8B-B14F-4D97-AF65-F5344CB8AC3E}">
        <p14:creationId xmlns:p14="http://schemas.microsoft.com/office/powerpoint/2010/main" val="297648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BC94-3685-77CA-F5C1-4273723B034B}"/>
              </a:ext>
            </a:extLst>
          </p:cNvPr>
          <p:cNvSpPr>
            <a:spLocks noGrp="1"/>
          </p:cNvSpPr>
          <p:nvPr>
            <p:ph type="title"/>
          </p:nvPr>
        </p:nvSpPr>
        <p:spPr/>
        <p:txBody>
          <a:bodyPr/>
          <a:lstStyle/>
          <a:p>
            <a:r>
              <a:rPr lang="en-US" dirty="0"/>
              <a:t>Can Hyderabad emulate Dubai model?</a:t>
            </a:r>
          </a:p>
        </p:txBody>
      </p:sp>
      <p:sp>
        <p:nvSpPr>
          <p:cNvPr id="3" name="Content Placeholder 2">
            <a:extLst>
              <a:ext uri="{FF2B5EF4-FFF2-40B4-BE49-F238E27FC236}">
                <a16:creationId xmlns:a16="http://schemas.microsoft.com/office/drawing/2014/main" id="{F95A4BA6-6501-4643-658B-C15FFE66C0BC}"/>
              </a:ext>
            </a:extLst>
          </p:cNvPr>
          <p:cNvSpPr>
            <a:spLocks noGrp="1"/>
          </p:cNvSpPr>
          <p:nvPr>
            <p:ph idx="1"/>
          </p:nvPr>
        </p:nvSpPr>
        <p:spPr>
          <a:xfrm>
            <a:off x="1451579" y="2015733"/>
            <a:ext cx="8875762" cy="2588540"/>
          </a:xfrm>
        </p:spPr>
        <p:txBody>
          <a:bodyPr>
            <a:normAutofit fontScale="77500" lnSpcReduction="20000"/>
          </a:bodyPr>
          <a:lstStyle/>
          <a:p>
            <a:r>
              <a:rPr lang="en-IN" dirty="0">
                <a:effectLst/>
                <a:latin typeface="Helvetica Neue" panose="02000503000000020004" pitchFamily="2" charset="0"/>
              </a:rPr>
              <a:t>Emulating Dubai's tourism model in Hyderabad is challenging. Dubai's tourism success comes from excellent infrastructure, strict laws for safety, and various tourist attractions. Hyderabad lacks perfect infrastructure, transportation facilities, and crimes such as robbery, theft, attacks, sexual harrasments to female traveller which is serious issue not only in Hyderabad but across India  which discourages tourism. To emulate Dubai, Telangana government needs to invest in infrastructure, popular tourist spots, CCTV surveillance, and police patrols. Strict law enforcement is necessary for a safe environment. Emulating Dubai's tourism model in Hyderabad requires a comprehensive and sustained effort from the government to improve infrastructure, security, and tourism.</a:t>
            </a:r>
          </a:p>
          <a:p>
            <a:endParaRPr lang="en-US" dirty="0"/>
          </a:p>
        </p:txBody>
      </p:sp>
    </p:spTree>
    <p:extLst>
      <p:ext uri="{BB962C8B-B14F-4D97-AF65-F5344CB8AC3E}">
        <p14:creationId xmlns:p14="http://schemas.microsoft.com/office/powerpoint/2010/main" val="421556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E2FD-E7D1-1AF5-3485-756E4B08E4EC}"/>
              </a:ext>
            </a:extLst>
          </p:cNvPr>
          <p:cNvSpPr>
            <a:spLocks noGrp="1"/>
          </p:cNvSpPr>
          <p:nvPr>
            <p:ph type="title"/>
          </p:nvPr>
        </p:nvSpPr>
        <p:spPr>
          <a:xfrm>
            <a:off x="977532" y="735692"/>
            <a:ext cx="9603275" cy="1049235"/>
          </a:xfrm>
        </p:spPr>
        <p:txBody>
          <a:bodyPr/>
          <a:lstStyle/>
          <a:p>
            <a:r>
              <a:rPr lang="en-US" dirty="0"/>
              <a:t>Recommendation to boost tourism in the state of Telangana</a:t>
            </a:r>
          </a:p>
        </p:txBody>
      </p:sp>
      <p:sp>
        <p:nvSpPr>
          <p:cNvPr id="3" name="Content Placeholder 2">
            <a:extLst>
              <a:ext uri="{FF2B5EF4-FFF2-40B4-BE49-F238E27FC236}">
                <a16:creationId xmlns:a16="http://schemas.microsoft.com/office/drawing/2014/main" id="{D3A2CC5F-E37B-0111-AD03-3C780CE0C81C}"/>
              </a:ext>
            </a:extLst>
          </p:cNvPr>
          <p:cNvSpPr>
            <a:spLocks noGrp="1"/>
          </p:cNvSpPr>
          <p:nvPr>
            <p:ph idx="1"/>
          </p:nvPr>
        </p:nvSpPr>
        <p:spPr>
          <a:xfrm>
            <a:off x="977532" y="1853754"/>
            <a:ext cx="10162416" cy="3042711"/>
          </a:xfrm>
        </p:spPr>
        <p:txBody>
          <a:bodyPr>
            <a:normAutofit fontScale="70000" lnSpcReduction="20000"/>
          </a:bodyPr>
          <a:lstStyle/>
          <a:p>
            <a:r>
              <a:rPr lang="en-US" dirty="0"/>
              <a:t>Hyderabad has the highest number of visitors compared to other districts in the state of Telangana. The main reason for this better infrastructure compared to other districts </a:t>
            </a:r>
          </a:p>
          <a:p>
            <a:r>
              <a:rPr lang="en-US" dirty="0"/>
              <a:t>To boost tourism, the tourism department should promote tourism through social media such as Facebook and Instagram on regular basis  and roll out advertisement with prominent figures portraying the beauty of Telangana state  in Television</a:t>
            </a:r>
          </a:p>
          <a:p>
            <a:r>
              <a:rPr lang="en-US" dirty="0"/>
              <a:t>The key thing the government should do to boost tourism is to spend more on developing better infrastructure, which includes better roads ,improving traffic condition and ensuring cleanliness in the city and improvise law enforcement by installing cctv camera in all the crucial place in all the districts </a:t>
            </a:r>
          </a:p>
          <a:p>
            <a:r>
              <a:rPr lang="en-US" dirty="0"/>
              <a:t>The government should take up initiative to develop new tourist spots which tourists of this generation tend to visit a lot and attracts foreign visitors as well .</a:t>
            </a:r>
          </a:p>
          <a:p>
            <a:r>
              <a:rPr lang="en-US" dirty="0"/>
              <a:t>Organize cultural and corporate events  in collaboration with private entity which would help the government to promote tourism </a:t>
            </a:r>
          </a:p>
        </p:txBody>
      </p:sp>
    </p:spTree>
    <p:extLst>
      <p:ext uri="{BB962C8B-B14F-4D97-AF65-F5344CB8AC3E}">
        <p14:creationId xmlns:p14="http://schemas.microsoft.com/office/powerpoint/2010/main" val="175824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B961-DCC9-61BE-FB54-8ABDC997DE2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458C55-A1FB-7625-5CA6-7F275B7E4997}"/>
              </a:ext>
            </a:extLst>
          </p:cNvPr>
          <p:cNvSpPr>
            <a:spLocks noGrp="1"/>
          </p:cNvSpPr>
          <p:nvPr>
            <p:ph idx="1"/>
          </p:nvPr>
        </p:nvSpPr>
        <p:spPr/>
        <p:txBody>
          <a:bodyPr/>
          <a:lstStyle/>
          <a:p>
            <a:r>
              <a:rPr lang="en-IN" b="0" i="0" u="none" strike="noStrike" dirty="0">
                <a:effectLst/>
                <a:latin typeface="Söhne"/>
              </a:rPr>
              <a:t>The objective is to conduct a comprehensive analysis of tourist data from 2016 to 2019 in Telangana, covering both domestic and foreign visitors. The insights gained from this analysis will assist the government of Telangana in formulating strategies and implementing measures to increase tourism and generate more revenue from it.</a:t>
            </a:r>
            <a:endParaRPr lang="en-US" dirty="0"/>
          </a:p>
        </p:txBody>
      </p:sp>
    </p:spTree>
    <p:extLst>
      <p:ext uri="{BB962C8B-B14F-4D97-AF65-F5344CB8AC3E}">
        <p14:creationId xmlns:p14="http://schemas.microsoft.com/office/powerpoint/2010/main" val="90071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0727-637C-A87E-9490-EAC0359B2E71}"/>
              </a:ext>
            </a:extLst>
          </p:cNvPr>
          <p:cNvSpPr>
            <a:spLocks noGrp="1"/>
          </p:cNvSpPr>
          <p:nvPr>
            <p:ph type="title"/>
          </p:nvPr>
        </p:nvSpPr>
        <p:spPr/>
        <p:txBody>
          <a:bodyPr/>
          <a:lstStyle/>
          <a:p>
            <a:r>
              <a:rPr lang="en-US" dirty="0"/>
              <a:t>DISTRICTS  WITH HIGHEST NUMBER OF  Domestic VISITORS FROM 2016 TO 2019</a:t>
            </a:r>
          </a:p>
        </p:txBody>
      </p:sp>
      <p:sp>
        <p:nvSpPr>
          <p:cNvPr id="3" name="Content Placeholder 2">
            <a:extLst>
              <a:ext uri="{FF2B5EF4-FFF2-40B4-BE49-F238E27FC236}">
                <a16:creationId xmlns:a16="http://schemas.microsoft.com/office/drawing/2014/main" id="{1E73A6D9-FE9F-9721-CE70-924E7F6FAF7C}"/>
              </a:ext>
            </a:extLst>
          </p:cNvPr>
          <p:cNvSpPr>
            <a:spLocks noGrp="1"/>
          </p:cNvSpPr>
          <p:nvPr>
            <p:ph idx="1"/>
          </p:nvPr>
        </p:nvSpPr>
        <p:spPr>
          <a:xfrm>
            <a:off x="1451580" y="2015732"/>
            <a:ext cx="5190958" cy="3441660"/>
          </a:xfrm>
        </p:spPr>
        <p:txBody>
          <a:bodyPr>
            <a:normAutofit/>
          </a:bodyPr>
          <a:lstStyle/>
          <a:p>
            <a:r>
              <a:rPr lang="en-IN" sz="1600" b="0" i="0" u="none" strike="noStrike" dirty="0">
                <a:effectLst/>
                <a:latin typeface="Söhne"/>
              </a:rPr>
              <a:t>The capital city of Hyderabad has the highest number of domestic visitors in Telangana, with a whopping 83.9 million visitors from 2016 to 2019. Following Hyderabad, the districts of Rangareddy, Medchal Malkajgiri, Warangal Urban, Nizamabad, Khammam, Mahabubnagar, Karimnagar, Sangareddy, and Adilabad</a:t>
            </a:r>
          </a:p>
          <a:p>
            <a:r>
              <a:rPr lang="en-IN" sz="1700" b="0" i="0" u="none" strike="noStrike" dirty="0">
                <a:effectLst/>
                <a:latin typeface="Söhne"/>
              </a:rPr>
              <a:t>Hyderabad attracts the highest number of visitors in Telangana due to its status as the state capital, as well as the presence of numerous tourist attractions and better infrastructure in the city.</a:t>
            </a:r>
            <a:endParaRPr lang="en-US" sz="1700" dirty="0"/>
          </a:p>
        </p:txBody>
      </p:sp>
      <p:pic>
        <p:nvPicPr>
          <p:cNvPr id="6" name="Picture 5">
            <a:extLst>
              <a:ext uri="{FF2B5EF4-FFF2-40B4-BE49-F238E27FC236}">
                <a16:creationId xmlns:a16="http://schemas.microsoft.com/office/drawing/2014/main" id="{3A0AF8C8-3C86-1961-6F73-5BF5CC378FC7}"/>
              </a:ext>
            </a:extLst>
          </p:cNvPr>
          <p:cNvPicPr>
            <a:picLocks noChangeAspect="1"/>
          </p:cNvPicPr>
          <p:nvPr/>
        </p:nvPicPr>
        <p:blipFill>
          <a:blip r:embed="rId2"/>
          <a:stretch>
            <a:fillRect/>
          </a:stretch>
        </p:blipFill>
        <p:spPr>
          <a:xfrm>
            <a:off x="7051565" y="2015732"/>
            <a:ext cx="4341649" cy="3441660"/>
          </a:xfrm>
          <a:prstGeom prst="rect">
            <a:avLst/>
          </a:prstGeom>
        </p:spPr>
      </p:pic>
    </p:spTree>
    <p:extLst>
      <p:ext uri="{BB962C8B-B14F-4D97-AF65-F5344CB8AC3E}">
        <p14:creationId xmlns:p14="http://schemas.microsoft.com/office/powerpoint/2010/main" val="174309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62BC-D233-C27B-66C4-864211C0D8D2}"/>
              </a:ext>
            </a:extLst>
          </p:cNvPr>
          <p:cNvSpPr>
            <a:spLocks noGrp="1"/>
          </p:cNvSpPr>
          <p:nvPr>
            <p:ph type="title"/>
          </p:nvPr>
        </p:nvSpPr>
        <p:spPr/>
        <p:txBody>
          <a:bodyPr/>
          <a:lstStyle/>
          <a:p>
            <a:r>
              <a:rPr lang="en-US" dirty="0"/>
              <a:t>Top 3 district based on compounded annual growth rate </a:t>
            </a:r>
          </a:p>
        </p:txBody>
      </p:sp>
      <p:sp>
        <p:nvSpPr>
          <p:cNvPr id="3" name="Content Placeholder 2">
            <a:extLst>
              <a:ext uri="{FF2B5EF4-FFF2-40B4-BE49-F238E27FC236}">
                <a16:creationId xmlns:a16="http://schemas.microsoft.com/office/drawing/2014/main" id="{EE61A50A-CED0-1BF0-0F54-99C27E127A16}"/>
              </a:ext>
            </a:extLst>
          </p:cNvPr>
          <p:cNvSpPr>
            <a:spLocks noGrp="1"/>
          </p:cNvSpPr>
          <p:nvPr>
            <p:ph idx="1"/>
          </p:nvPr>
        </p:nvSpPr>
        <p:spPr>
          <a:xfrm>
            <a:off x="1451579" y="2015732"/>
            <a:ext cx="4644421" cy="3450613"/>
          </a:xfrm>
        </p:spPr>
        <p:txBody>
          <a:bodyPr/>
          <a:lstStyle/>
          <a:p>
            <a:r>
              <a:rPr lang="en-US" dirty="0"/>
              <a:t>Mancherial district has the highest compounded annual growth rate of 71.48% which is followed by Nizamabad and Warangal(Rural) for the domestic visitors </a:t>
            </a:r>
          </a:p>
          <a:p>
            <a:pPr marL="0" indent="0">
              <a:buNone/>
            </a:pPr>
            <a:endParaRPr lang="en-US" dirty="0"/>
          </a:p>
        </p:txBody>
      </p:sp>
      <p:pic>
        <p:nvPicPr>
          <p:cNvPr id="6" name="Picture 5">
            <a:extLst>
              <a:ext uri="{FF2B5EF4-FFF2-40B4-BE49-F238E27FC236}">
                <a16:creationId xmlns:a16="http://schemas.microsoft.com/office/drawing/2014/main" id="{9C545E71-35A4-09A6-A838-210A41318BDA}"/>
              </a:ext>
            </a:extLst>
          </p:cNvPr>
          <p:cNvPicPr>
            <a:picLocks noChangeAspect="1"/>
          </p:cNvPicPr>
          <p:nvPr/>
        </p:nvPicPr>
        <p:blipFill>
          <a:blip r:embed="rId3"/>
          <a:stretch>
            <a:fillRect/>
          </a:stretch>
        </p:blipFill>
        <p:spPr>
          <a:xfrm>
            <a:off x="1651275" y="4031553"/>
            <a:ext cx="3548117" cy="2021928"/>
          </a:xfrm>
          <a:prstGeom prst="rect">
            <a:avLst/>
          </a:prstGeom>
        </p:spPr>
      </p:pic>
      <p:sp>
        <p:nvSpPr>
          <p:cNvPr id="7" name="TextBox 6">
            <a:extLst>
              <a:ext uri="{FF2B5EF4-FFF2-40B4-BE49-F238E27FC236}">
                <a16:creationId xmlns:a16="http://schemas.microsoft.com/office/drawing/2014/main" id="{32024845-975B-B4D7-2CB8-228CC9020034}"/>
              </a:ext>
            </a:extLst>
          </p:cNvPr>
          <p:cNvSpPr txBox="1"/>
          <p:nvPr/>
        </p:nvSpPr>
        <p:spPr>
          <a:xfrm>
            <a:off x="6821214" y="2015732"/>
            <a:ext cx="40663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Hyderabad has the highest compounded annual growth rate of 18.2% which is followed by </a:t>
            </a:r>
            <a:r>
              <a:rPr lang="en-IN" dirty="0"/>
              <a:t>Nagarkurnool and Jogulamba Gadwal for the foreign visitors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5F6C8140-75CC-B4E8-7167-FA33FC1C3227}"/>
              </a:ext>
            </a:extLst>
          </p:cNvPr>
          <p:cNvPicPr>
            <a:picLocks noChangeAspect="1"/>
          </p:cNvPicPr>
          <p:nvPr/>
        </p:nvPicPr>
        <p:blipFill>
          <a:blip r:embed="rId4"/>
          <a:stretch>
            <a:fillRect/>
          </a:stretch>
        </p:blipFill>
        <p:spPr>
          <a:xfrm>
            <a:off x="7145844" y="3940629"/>
            <a:ext cx="3741721" cy="2112852"/>
          </a:xfrm>
          <a:prstGeom prst="rect">
            <a:avLst/>
          </a:prstGeom>
        </p:spPr>
      </p:pic>
    </p:spTree>
    <p:extLst>
      <p:ext uri="{BB962C8B-B14F-4D97-AF65-F5344CB8AC3E}">
        <p14:creationId xmlns:p14="http://schemas.microsoft.com/office/powerpoint/2010/main" val="279893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C900-C905-B606-B40C-CFEB58AB87D9}"/>
              </a:ext>
            </a:extLst>
          </p:cNvPr>
          <p:cNvSpPr>
            <a:spLocks noGrp="1"/>
          </p:cNvSpPr>
          <p:nvPr>
            <p:ph type="title"/>
          </p:nvPr>
        </p:nvSpPr>
        <p:spPr/>
        <p:txBody>
          <a:bodyPr/>
          <a:lstStyle/>
          <a:p>
            <a:r>
              <a:rPr lang="en-US" dirty="0"/>
              <a:t>Bottom 3 district based on compounded annual growth rate </a:t>
            </a:r>
          </a:p>
        </p:txBody>
      </p:sp>
      <p:sp>
        <p:nvSpPr>
          <p:cNvPr id="3" name="Content Placeholder 2">
            <a:extLst>
              <a:ext uri="{FF2B5EF4-FFF2-40B4-BE49-F238E27FC236}">
                <a16:creationId xmlns:a16="http://schemas.microsoft.com/office/drawing/2014/main" id="{B9C9A29A-BA76-F955-1058-264DBE6B35EE}"/>
              </a:ext>
            </a:extLst>
          </p:cNvPr>
          <p:cNvSpPr>
            <a:spLocks noGrp="1"/>
          </p:cNvSpPr>
          <p:nvPr>
            <p:ph idx="1"/>
          </p:nvPr>
        </p:nvSpPr>
        <p:spPr>
          <a:xfrm>
            <a:off x="1451580" y="2015732"/>
            <a:ext cx="4394050" cy="3450613"/>
          </a:xfrm>
        </p:spPr>
        <p:txBody>
          <a:bodyPr/>
          <a:lstStyle/>
          <a:p>
            <a:pPr marL="0" indent="0">
              <a:buNone/>
            </a:pPr>
            <a:r>
              <a:rPr lang="en-IN" dirty="0"/>
              <a:t>Karimnagar</a:t>
            </a:r>
            <a:r>
              <a:rPr lang="en-US" dirty="0"/>
              <a:t> district has the lowest compounded annual growth rate of -69.7 which is followed by </a:t>
            </a:r>
            <a:r>
              <a:rPr lang="en-IN" dirty="0"/>
              <a:t>Nalgonda</a:t>
            </a:r>
            <a:r>
              <a:rPr lang="en-US" dirty="0"/>
              <a:t> and Warangal(Urban) for the domestic visitors </a:t>
            </a:r>
          </a:p>
          <a:p>
            <a:endParaRPr lang="en-US" dirty="0"/>
          </a:p>
        </p:txBody>
      </p:sp>
      <p:sp>
        <p:nvSpPr>
          <p:cNvPr id="4" name="TextBox 3">
            <a:extLst>
              <a:ext uri="{FF2B5EF4-FFF2-40B4-BE49-F238E27FC236}">
                <a16:creationId xmlns:a16="http://schemas.microsoft.com/office/drawing/2014/main" id="{029DFA40-41D6-6C8B-0EBA-3C59E6B72711}"/>
              </a:ext>
            </a:extLst>
          </p:cNvPr>
          <p:cNvSpPr txBox="1"/>
          <p:nvPr/>
        </p:nvSpPr>
        <p:spPr>
          <a:xfrm>
            <a:off x="6999514" y="2017607"/>
            <a:ext cx="4055340" cy="1908215"/>
          </a:xfrm>
          <a:prstGeom prst="rect">
            <a:avLst/>
          </a:prstGeom>
          <a:noFill/>
        </p:spPr>
        <p:txBody>
          <a:bodyPr wrap="square" rtlCol="0">
            <a:spAutoFit/>
          </a:bodyPr>
          <a:lstStyle/>
          <a:p>
            <a:r>
              <a:rPr lang="en-IN" sz="2000" dirty="0"/>
              <a:t>Jangaon</a:t>
            </a:r>
            <a:r>
              <a:rPr lang="en-US" sz="2000" dirty="0"/>
              <a:t> district has the lowest compounded annual growth rate of -100% which is followed by </a:t>
            </a:r>
            <a:r>
              <a:rPr lang="en-IN" sz="2000" dirty="0"/>
              <a:t>Jayashankar Bhoopalpally and Mahbubnagar for the foreign visitors</a:t>
            </a:r>
          </a:p>
          <a:p>
            <a:endParaRPr lang="en-IN" dirty="0"/>
          </a:p>
        </p:txBody>
      </p:sp>
      <p:pic>
        <p:nvPicPr>
          <p:cNvPr id="6" name="Picture 5">
            <a:extLst>
              <a:ext uri="{FF2B5EF4-FFF2-40B4-BE49-F238E27FC236}">
                <a16:creationId xmlns:a16="http://schemas.microsoft.com/office/drawing/2014/main" id="{44700C4B-C06B-EABB-2A28-63F2DB2F1CD4}"/>
              </a:ext>
            </a:extLst>
          </p:cNvPr>
          <p:cNvPicPr>
            <a:picLocks noChangeAspect="1"/>
          </p:cNvPicPr>
          <p:nvPr/>
        </p:nvPicPr>
        <p:blipFill>
          <a:blip r:embed="rId2"/>
          <a:stretch>
            <a:fillRect/>
          </a:stretch>
        </p:blipFill>
        <p:spPr>
          <a:xfrm>
            <a:off x="1315433" y="3925822"/>
            <a:ext cx="4511105" cy="1980449"/>
          </a:xfrm>
          <a:prstGeom prst="rect">
            <a:avLst/>
          </a:prstGeom>
        </p:spPr>
      </p:pic>
      <p:pic>
        <p:nvPicPr>
          <p:cNvPr id="8" name="Picture 7">
            <a:extLst>
              <a:ext uri="{FF2B5EF4-FFF2-40B4-BE49-F238E27FC236}">
                <a16:creationId xmlns:a16="http://schemas.microsoft.com/office/drawing/2014/main" id="{B2E06E31-693B-7590-D0BA-45CF24290DD9}"/>
              </a:ext>
            </a:extLst>
          </p:cNvPr>
          <p:cNvPicPr>
            <a:picLocks noChangeAspect="1"/>
          </p:cNvPicPr>
          <p:nvPr/>
        </p:nvPicPr>
        <p:blipFill>
          <a:blip r:embed="rId3"/>
          <a:stretch>
            <a:fillRect/>
          </a:stretch>
        </p:blipFill>
        <p:spPr>
          <a:xfrm>
            <a:off x="6812725" y="3819688"/>
            <a:ext cx="4637153" cy="2112181"/>
          </a:xfrm>
          <a:prstGeom prst="rect">
            <a:avLst/>
          </a:prstGeom>
        </p:spPr>
      </p:pic>
    </p:spTree>
    <p:extLst>
      <p:ext uri="{BB962C8B-B14F-4D97-AF65-F5344CB8AC3E}">
        <p14:creationId xmlns:p14="http://schemas.microsoft.com/office/powerpoint/2010/main" val="286346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9A94-8A53-D6DB-01E9-919CDF3FEED9}"/>
              </a:ext>
            </a:extLst>
          </p:cNvPr>
          <p:cNvSpPr>
            <a:spLocks noGrp="1"/>
          </p:cNvSpPr>
          <p:nvPr>
            <p:ph type="title"/>
          </p:nvPr>
        </p:nvSpPr>
        <p:spPr/>
        <p:txBody>
          <a:bodyPr/>
          <a:lstStyle/>
          <a:p>
            <a:r>
              <a:rPr lang="en-US" dirty="0"/>
              <a:t>The peak seasons and low seasons months for Hyderabad </a:t>
            </a:r>
          </a:p>
        </p:txBody>
      </p:sp>
      <p:sp>
        <p:nvSpPr>
          <p:cNvPr id="3" name="Content Placeholder 2">
            <a:extLst>
              <a:ext uri="{FF2B5EF4-FFF2-40B4-BE49-F238E27FC236}">
                <a16:creationId xmlns:a16="http://schemas.microsoft.com/office/drawing/2014/main" id="{F894F96A-E1C9-D209-0EAA-C8A774D4CE9F}"/>
              </a:ext>
            </a:extLst>
          </p:cNvPr>
          <p:cNvSpPr>
            <a:spLocks noGrp="1"/>
          </p:cNvSpPr>
          <p:nvPr>
            <p:ph idx="1"/>
          </p:nvPr>
        </p:nvSpPr>
        <p:spPr>
          <a:xfrm>
            <a:off x="1451580" y="2015733"/>
            <a:ext cx="3637256" cy="2287910"/>
          </a:xfrm>
        </p:spPr>
        <p:txBody>
          <a:bodyPr>
            <a:normAutofit fontScale="55000" lnSpcReduction="20000"/>
          </a:bodyPr>
          <a:lstStyle/>
          <a:p>
            <a:r>
              <a:rPr lang="en-US" sz="2900" dirty="0"/>
              <a:t>June is the peak season which has the highest number of visitors to Hyderabad district </a:t>
            </a:r>
          </a:p>
          <a:p>
            <a:r>
              <a:rPr lang="en-IN" sz="2900" b="0" i="0" u="none" strike="noStrike" dirty="0">
                <a:effectLst/>
              </a:rPr>
              <a:t>June is a popular month for events and festivals in Hyderabad, such as the annual Bonalu festival, which could draw in more visitors to the city.</a:t>
            </a:r>
          </a:p>
          <a:p>
            <a:endParaRPr lang="en-IN" dirty="0">
              <a:latin typeface="Söhne"/>
            </a:endParaRPr>
          </a:p>
          <a:p>
            <a:endParaRPr lang="en-IN" b="0" i="0" u="none" strike="noStrike" dirty="0">
              <a:effectLst/>
              <a:latin typeface="Söhne"/>
            </a:endParaRPr>
          </a:p>
          <a:p>
            <a:endParaRPr lang="en-IN" b="0" i="0" u="none" strike="noStrike" dirty="0">
              <a:effectLst/>
              <a:latin typeface="Söhne"/>
            </a:endParaRPr>
          </a:p>
          <a:p>
            <a:endParaRPr lang="en-IN" dirty="0">
              <a:latin typeface="Söhne"/>
            </a:endParaRPr>
          </a:p>
          <a:p>
            <a:endParaRPr lang="en-US" dirty="0"/>
          </a:p>
        </p:txBody>
      </p:sp>
      <p:sp>
        <p:nvSpPr>
          <p:cNvPr id="4" name="TextBox 3">
            <a:extLst>
              <a:ext uri="{FF2B5EF4-FFF2-40B4-BE49-F238E27FC236}">
                <a16:creationId xmlns:a16="http://schemas.microsoft.com/office/drawing/2014/main" id="{24C4961E-1800-DBDD-791D-AD87A7EBE5E2}"/>
              </a:ext>
            </a:extLst>
          </p:cNvPr>
          <p:cNvSpPr txBox="1"/>
          <p:nvPr/>
        </p:nvSpPr>
        <p:spPr>
          <a:xfrm>
            <a:off x="6931660" y="1997839"/>
            <a:ext cx="3988132"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t>February has the lowest  number of visitors to Hyderabad district </a:t>
            </a:r>
          </a:p>
          <a:p>
            <a:pPr marL="285750" indent="-285750">
              <a:buFont typeface="Arial" panose="020B0604020202020204" pitchFamily="34" charset="0"/>
              <a:buChar char="•"/>
            </a:pPr>
            <a:r>
              <a:rPr lang="en-US" sz="1600" dirty="0"/>
              <a:t>The temperature in the month of February is between 15-25 degrees which may be unfavorable for tourists to travel and also the number of events and festivals are comparatively less which could result to low number of tourist </a:t>
            </a:r>
          </a:p>
          <a:p>
            <a:endParaRPr lang="en-US" dirty="0"/>
          </a:p>
        </p:txBody>
      </p:sp>
      <p:pic>
        <p:nvPicPr>
          <p:cNvPr id="6" name="Picture 5">
            <a:extLst>
              <a:ext uri="{FF2B5EF4-FFF2-40B4-BE49-F238E27FC236}">
                <a16:creationId xmlns:a16="http://schemas.microsoft.com/office/drawing/2014/main" id="{0E8D1108-0AD6-0075-FF76-AE86D0782E8E}"/>
              </a:ext>
            </a:extLst>
          </p:cNvPr>
          <p:cNvPicPr>
            <a:picLocks noChangeAspect="1"/>
          </p:cNvPicPr>
          <p:nvPr/>
        </p:nvPicPr>
        <p:blipFill>
          <a:blip r:embed="rId2"/>
          <a:stretch>
            <a:fillRect/>
          </a:stretch>
        </p:blipFill>
        <p:spPr>
          <a:xfrm>
            <a:off x="1272208" y="4099511"/>
            <a:ext cx="3553239" cy="1809472"/>
          </a:xfrm>
          <a:prstGeom prst="rect">
            <a:avLst/>
          </a:prstGeom>
        </p:spPr>
      </p:pic>
      <p:pic>
        <p:nvPicPr>
          <p:cNvPr id="8" name="Picture 7">
            <a:extLst>
              <a:ext uri="{FF2B5EF4-FFF2-40B4-BE49-F238E27FC236}">
                <a16:creationId xmlns:a16="http://schemas.microsoft.com/office/drawing/2014/main" id="{BEA5D307-4ED1-691B-6908-68D9AAB83700}"/>
              </a:ext>
            </a:extLst>
          </p:cNvPr>
          <p:cNvPicPr>
            <a:picLocks noChangeAspect="1"/>
          </p:cNvPicPr>
          <p:nvPr/>
        </p:nvPicPr>
        <p:blipFill>
          <a:blip r:embed="rId3"/>
          <a:stretch>
            <a:fillRect/>
          </a:stretch>
        </p:blipFill>
        <p:spPr>
          <a:xfrm>
            <a:off x="7366555" y="4078200"/>
            <a:ext cx="3808760" cy="1830783"/>
          </a:xfrm>
          <a:prstGeom prst="rect">
            <a:avLst/>
          </a:prstGeom>
        </p:spPr>
      </p:pic>
    </p:spTree>
    <p:extLst>
      <p:ext uri="{BB962C8B-B14F-4D97-AF65-F5344CB8AC3E}">
        <p14:creationId xmlns:p14="http://schemas.microsoft.com/office/powerpoint/2010/main" val="135699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9959-C21E-F19C-CA24-1931AC12A135}"/>
              </a:ext>
            </a:extLst>
          </p:cNvPr>
          <p:cNvSpPr>
            <a:spLocks noGrp="1"/>
          </p:cNvSpPr>
          <p:nvPr>
            <p:ph type="title"/>
          </p:nvPr>
        </p:nvSpPr>
        <p:spPr/>
        <p:txBody>
          <a:bodyPr/>
          <a:lstStyle/>
          <a:p>
            <a:r>
              <a:rPr lang="en-US" dirty="0"/>
              <a:t>Top 3 district with high domestic to foreign tourist ratio</a:t>
            </a:r>
          </a:p>
        </p:txBody>
      </p:sp>
      <p:sp>
        <p:nvSpPr>
          <p:cNvPr id="3" name="Content Placeholder 2">
            <a:extLst>
              <a:ext uri="{FF2B5EF4-FFF2-40B4-BE49-F238E27FC236}">
                <a16:creationId xmlns:a16="http://schemas.microsoft.com/office/drawing/2014/main" id="{009017B7-F78C-91F8-F17A-3A7C3901863D}"/>
              </a:ext>
            </a:extLst>
          </p:cNvPr>
          <p:cNvSpPr>
            <a:spLocks noGrp="1"/>
          </p:cNvSpPr>
          <p:nvPr>
            <p:ph idx="1"/>
          </p:nvPr>
        </p:nvSpPr>
        <p:spPr/>
        <p:txBody>
          <a:bodyPr/>
          <a:lstStyle/>
          <a:p>
            <a:r>
              <a:rPr lang="en-US" dirty="0"/>
              <a:t>The top 3 districts with high domestic to foreign tourist ratio is </a:t>
            </a:r>
            <a:r>
              <a:rPr lang="en-IN" dirty="0"/>
              <a:t>Nirmal which is followed by Jangaon and then Adilabad</a:t>
            </a:r>
          </a:p>
          <a:p>
            <a:endParaRPr lang="en-US" dirty="0"/>
          </a:p>
        </p:txBody>
      </p:sp>
      <p:pic>
        <p:nvPicPr>
          <p:cNvPr id="5" name="Picture 4">
            <a:extLst>
              <a:ext uri="{FF2B5EF4-FFF2-40B4-BE49-F238E27FC236}">
                <a16:creationId xmlns:a16="http://schemas.microsoft.com/office/drawing/2014/main" id="{AB51F97C-456A-6971-CB01-27749C37BB9F}"/>
              </a:ext>
            </a:extLst>
          </p:cNvPr>
          <p:cNvPicPr>
            <a:picLocks noChangeAspect="1"/>
          </p:cNvPicPr>
          <p:nvPr/>
        </p:nvPicPr>
        <p:blipFill>
          <a:blip r:embed="rId2"/>
          <a:srcRect/>
          <a:stretch/>
        </p:blipFill>
        <p:spPr>
          <a:xfrm>
            <a:off x="3350714" y="3405989"/>
            <a:ext cx="3318443" cy="2222334"/>
          </a:xfrm>
          <a:prstGeom prst="rect">
            <a:avLst/>
          </a:prstGeom>
        </p:spPr>
      </p:pic>
    </p:spTree>
    <p:extLst>
      <p:ext uri="{BB962C8B-B14F-4D97-AF65-F5344CB8AC3E}">
        <p14:creationId xmlns:p14="http://schemas.microsoft.com/office/powerpoint/2010/main" val="263709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2E85-0228-45A0-283B-336AD9B456F3}"/>
              </a:ext>
            </a:extLst>
          </p:cNvPr>
          <p:cNvSpPr>
            <a:spLocks noGrp="1"/>
          </p:cNvSpPr>
          <p:nvPr>
            <p:ph type="title"/>
          </p:nvPr>
        </p:nvSpPr>
        <p:spPr/>
        <p:txBody>
          <a:bodyPr/>
          <a:lstStyle/>
          <a:p>
            <a:r>
              <a:rPr lang="en-US" dirty="0"/>
              <a:t>Bottom 3 district with high domestic to foreign tourist ratio</a:t>
            </a:r>
          </a:p>
        </p:txBody>
      </p:sp>
      <p:sp>
        <p:nvSpPr>
          <p:cNvPr id="3" name="Content Placeholder 2">
            <a:extLst>
              <a:ext uri="{FF2B5EF4-FFF2-40B4-BE49-F238E27FC236}">
                <a16:creationId xmlns:a16="http://schemas.microsoft.com/office/drawing/2014/main" id="{23CCA2CC-0D5C-A338-143B-7C8B7B2A9AAB}"/>
              </a:ext>
            </a:extLst>
          </p:cNvPr>
          <p:cNvSpPr>
            <a:spLocks noGrp="1"/>
          </p:cNvSpPr>
          <p:nvPr>
            <p:ph idx="1"/>
          </p:nvPr>
        </p:nvSpPr>
        <p:spPr/>
        <p:txBody>
          <a:bodyPr/>
          <a:lstStyle/>
          <a:p>
            <a:r>
              <a:rPr lang="en-US" dirty="0"/>
              <a:t>The bottom 3 districts with lowest domestic to foreign tourist ratio is </a:t>
            </a:r>
            <a:r>
              <a:rPr lang="en-IN" dirty="0"/>
              <a:t>Hyderabad which is followed by Warangal (Rural) and then Mulugu </a:t>
            </a:r>
          </a:p>
        </p:txBody>
      </p:sp>
      <p:pic>
        <p:nvPicPr>
          <p:cNvPr id="5" name="Picture 4">
            <a:extLst>
              <a:ext uri="{FF2B5EF4-FFF2-40B4-BE49-F238E27FC236}">
                <a16:creationId xmlns:a16="http://schemas.microsoft.com/office/drawing/2014/main" id="{BC8562B0-4882-8FFB-33F9-80A126CDEF6C}"/>
              </a:ext>
            </a:extLst>
          </p:cNvPr>
          <p:cNvPicPr>
            <a:picLocks noChangeAspect="1"/>
          </p:cNvPicPr>
          <p:nvPr/>
        </p:nvPicPr>
        <p:blipFill>
          <a:blip r:embed="rId2"/>
          <a:stretch>
            <a:fillRect/>
          </a:stretch>
        </p:blipFill>
        <p:spPr>
          <a:xfrm>
            <a:off x="3455504" y="3028484"/>
            <a:ext cx="4321506" cy="2219378"/>
          </a:xfrm>
          <a:prstGeom prst="rect">
            <a:avLst/>
          </a:prstGeom>
        </p:spPr>
      </p:pic>
    </p:spTree>
    <p:extLst>
      <p:ext uri="{BB962C8B-B14F-4D97-AF65-F5344CB8AC3E}">
        <p14:creationId xmlns:p14="http://schemas.microsoft.com/office/powerpoint/2010/main" val="270835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2E48-664A-F42C-83B2-E73488E14FEA}"/>
              </a:ext>
            </a:extLst>
          </p:cNvPr>
          <p:cNvSpPr>
            <a:spLocks noGrp="1"/>
          </p:cNvSpPr>
          <p:nvPr>
            <p:ph type="title"/>
          </p:nvPr>
        </p:nvSpPr>
        <p:spPr/>
        <p:txBody>
          <a:bodyPr/>
          <a:lstStyle/>
          <a:p>
            <a:r>
              <a:rPr lang="en-US" dirty="0"/>
              <a:t>TOP 5 Districts based on population to tourist footfall Ratio</a:t>
            </a:r>
          </a:p>
        </p:txBody>
      </p:sp>
      <p:sp>
        <p:nvSpPr>
          <p:cNvPr id="3" name="Content Placeholder 2">
            <a:extLst>
              <a:ext uri="{FF2B5EF4-FFF2-40B4-BE49-F238E27FC236}">
                <a16:creationId xmlns:a16="http://schemas.microsoft.com/office/drawing/2014/main" id="{7666EEF1-108D-B982-6122-5D5B9C9B5F29}"/>
              </a:ext>
            </a:extLst>
          </p:cNvPr>
          <p:cNvSpPr>
            <a:spLocks noGrp="1"/>
          </p:cNvSpPr>
          <p:nvPr>
            <p:ph idx="1"/>
          </p:nvPr>
        </p:nvSpPr>
        <p:spPr>
          <a:xfrm>
            <a:off x="1206413" y="1903450"/>
            <a:ext cx="8380349" cy="1802275"/>
          </a:xfrm>
        </p:spPr>
        <p:txBody>
          <a:bodyPr>
            <a:normAutofit fontScale="85000" lnSpcReduction="20000"/>
          </a:bodyPr>
          <a:lstStyle/>
          <a:p>
            <a:r>
              <a:rPr lang="en-US" dirty="0"/>
              <a:t>The top 5 districts based on population to tourist footfall ratio are Kamareddy which is followed by Peddapalli,Nizamabad,</a:t>
            </a:r>
            <a:r>
              <a:rPr lang="en-IN" dirty="0"/>
              <a:t> Komaram Bheem Asifabad and Karimnagar</a:t>
            </a:r>
            <a:r>
              <a:rPr lang="en-US" dirty="0"/>
              <a:t> </a:t>
            </a:r>
          </a:p>
          <a:p>
            <a:r>
              <a:rPr lang="en-US" dirty="0"/>
              <a:t>These districts tend to have more population but less visitors .The tourism department should campaign the tourist spots ,culture and events that are present in the districts by using social media which would not only help government to generate revenue but also help local resident to generate employment due to tourism</a:t>
            </a:r>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EEFCB113-320D-D2BA-8131-D2AED6DA9E9A}"/>
              </a:ext>
            </a:extLst>
          </p:cNvPr>
          <p:cNvPicPr>
            <a:picLocks noChangeAspect="1"/>
          </p:cNvPicPr>
          <p:nvPr/>
        </p:nvPicPr>
        <p:blipFill>
          <a:blip r:embed="rId2"/>
          <a:stretch>
            <a:fillRect/>
          </a:stretch>
        </p:blipFill>
        <p:spPr>
          <a:xfrm>
            <a:off x="3070891" y="3672303"/>
            <a:ext cx="4651391" cy="2381178"/>
          </a:xfrm>
          <a:prstGeom prst="rect">
            <a:avLst/>
          </a:prstGeom>
        </p:spPr>
      </p:pic>
    </p:spTree>
    <p:extLst>
      <p:ext uri="{BB962C8B-B14F-4D97-AF65-F5344CB8AC3E}">
        <p14:creationId xmlns:p14="http://schemas.microsoft.com/office/powerpoint/2010/main" val="13021529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{3CE119DB-7123-A342-BB08-DE445B9B4F73}tf10001119_mac</Template>
  <TotalTime>1965</TotalTime>
  <Words>1469</Words>
  <Application>Microsoft Macintosh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Helvetica Neue</vt:lpstr>
      <vt:lpstr>Söhne</vt:lpstr>
      <vt:lpstr>Gallery</vt:lpstr>
      <vt:lpstr>PROVIDE INSIGHTS TO TELENGANA GOVERNMENT TOURISM DEPARTMENT </vt:lpstr>
      <vt:lpstr>Objective</vt:lpstr>
      <vt:lpstr>DISTRICTS  WITH HIGHEST NUMBER OF  Domestic VISITORS FROM 2016 TO 2019</vt:lpstr>
      <vt:lpstr>Top 3 district based on compounded annual growth rate </vt:lpstr>
      <vt:lpstr>Bottom 3 district based on compounded annual growth rate </vt:lpstr>
      <vt:lpstr>The peak seasons and low seasons months for Hyderabad </vt:lpstr>
      <vt:lpstr>Top 3 district with high domestic to foreign tourist ratio</vt:lpstr>
      <vt:lpstr>Bottom 3 district with high domestic to foreign tourist ratio</vt:lpstr>
      <vt:lpstr>TOP 5 Districts based on population to tourist footfall Ratio</vt:lpstr>
      <vt:lpstr>Bottom 5 Districts based on population to tourist footfall Ratio</vt:lpstr>
      <vt:lpstr>Projected Number of domestic and foreign visitor in Hyderabad in 2025</vt:lpstr>
      <vt:lpstr>Projected revenue in 2025 in Hyderabad district </vt:lpstr>
      <vt:lpstr>District with highest potential</vt:lpstr>
      <vt:lpstr>Cultural and corporate event to boost tourism</vt:lpstr>
      <vt:lpstr>Can Hyderabad emulate Dubai model?</vt:lpstr>
      <vt:lpstr>Recommendation to boost tourism in the state of Telangana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TO TELENGANA GOVERNMENT TOURISM DEPARTMENT </dc:title>
  <dc:creator>shashank patil</dc:creator>
  <cp:lastModifiedBy>shashank patil</cp:lastModifiedBy>
  <cp:revision>4</cp:revision>
  <dcterms:created xsi:type="dcterms:W3CDTF">2023-04-28T06:31:02Z</dcterms:created>
  <dcterms:modified xsi:type="dcterms:W3CDTF">2023-05-22T13:12:42Z</dcterms:modified>
</cp:coreProperties>
</file>