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70" r:id="rId4"/>
    <p:sldId id="259" r:id="rId5"/>
    <p:sldId id="260" r:id="rId6"/>
    <p:sldId id="269" r:id="rId7"/>
    <p:sldId id="262" r:id="rId8"/>
    <p:sldId id="263" r:id="rId9"/>
    <p:sldId id="265" r:id="rId10"/>
    <p:sldId id="266" r:id="rId11"/>
    <p:sldId id="267" r:id="rId12"/>
    <p:sldId id="268" r:id="rId13"/>
  </p:sldIdLst>
  <p:sldSz cx="10080625" cy="7559675"/>
  <p:notesSz cx="7559675" cy="10691813"/>
  <p:defaultTextStyle>
    <a:defPPr>
      <a:defRPr lang="en-US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0" d="100"/>
          <a:sy n="70" d="100"/>
        </p:scale>
        <p:origin x="-2288" y="-11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4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C7E0E-C691-A24F-832D-D406F13098AB}" type="datetimeFigureOut">
              <a:rPr lang="en-US" smtClean="0"/>
              <a:t>01/09/13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AA04E-821F-2047-8B8D-59CB764F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2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DejaVu Sans" charset="0"/>
            </a:endParaRPr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6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6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pPr>
              <a:defRPr/>
            </a:pPr>
            <a:fld id="{957ED430-88E5-C343-805C-3DF842565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3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C8B31D1-9FBE-DE45-9748-97EDD448D12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A901031-70F5-414D-B5AB-586AB037DF3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A901031-70F5-414D-B5AB-586AB037DF3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6ECF576-C772-9D48-AC12-6D819B3383B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088B6B9-4D91-2A4A-9C91-6B46D0A2785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088B6B9-4D91-2A4A-9C91-6B46D0A2785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EB7F93C-D9F1-B748-B73A-F3C20549483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7D79A-C910-084D-BA5D-62BFD92CB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3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2B863-B8DA-1E40-B548-88D3E6B42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61257-ED96-764B-8FB9-2304C7994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63EA-E1E2-0A40-B0A1-DFDA4202C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50A8-9C1B-844E-A908-1ECD7EE74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933A5-B6B9-9C4D-87AF-80417D8DC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AE25C-12B4-7C49-B08E-3ACCBCE69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F1B66-7146-B442-8CA4-0BBF62672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40693-AC51-E84D-9AE9-24B60900C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3FCA-E0DB-8C4C-9F32-0A0517CF6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83828-2923-0646-A77F-48F1C1FF8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90223-1C9A-764A-9373-A8E77036F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47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0A28ED6B-C154-AA43-A4B2-1D9A8F38E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2pPr>
      <a:lvl3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3pPr>
      <a:lvl4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4pPr>
      <a:lvl5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69387" cy="12461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                                                             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258888"/>
            <a:ext cx="9069387" cy="5548312"/>
          </a:xfrm>
          <a:solidFill>
            <a:srgbClr val="660066"/>
          </a:solidFill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Professional C++ and Object Oriented Programming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(PCOOP)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1</a:t>
            </a:r>
            <a:r>
              <a:rPr lang="en-US" sz="4400" b="1" baseline="30000" dirty="0" smtClean="0">
                <a:solidFill>
                  <a:schemeClr val="bg1"/>
                </a:solidFill>
                <a:latin typeface="Century Gothic"/>
                <a:cs typeface="Century Gothic"/>
              </a:rPr>
              <a:t>st</a:t>
            </a:r>
            <a:r>
              <a:rPr lang="en-US" sz="44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sz="4400" b="1" smtClean="0">
                <a:solidFill>
                  <a:schemeClr val="bg1"/>
                </a:solidFill>
                <a:latin typeface="Century Gothic"/>
                <a:cs typeface="Century Gothic"/>
              </a:rPr>
              <a:t>Public Edition</a:t>
            </a:r>
            <a:endParaRPr lang="en-US" sz="4400" b="1" dirty="0" smtClean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4400" b="1" dirty="0"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4400" b="1" dirty="0" smtClean="0"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www.mindsculptorsys.com</a:t>
            </a:r>
            <a:endParaRPr lang="en-US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 descr="Final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77" y="4643933"/>
            <a:ext cx="6120680" cy="209787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entury Gothic"/>
                <a:cs typeface="Century Gothic"/>
              </a:rPr>
              <a:t>Inheritance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75581"/>
            <a:ext cx="9069387" cy="5234782"/>
          </a:xfrm>
          <a:solidFill>
            <a:srgbClr val="660066"/>
          </a:solidFill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Father – Son Relationship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Car  </a:t>
            </a:r>
            <a:r>
              <a:rPr lang="en-US" sz="2800" dirty="0" smtClean="0">
                <a:solidFill>
                  <a:schemeClr val="bg1"/>
                </a:solidFill>
                <a:latin typeface="Apple Chancery"/>
                <a:cs typeface="Apple Chancery"/>
              </a:rPr>
              <a:t>is a </a:t>
            </a: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vehicle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Bus  </a:t>
            </a:r>
            <a:r>
              <a:rPr lang="en-US" sz="2800" dirty="0" smtClean="0">
                <a:solidFill>
                  <a:schemeClr val="bg1"/>
                </a:solidFill>
                <a:latin typeface="Apple Chancery"/>
                <a:cs typeface="Apple Chancery"/>
              </a:rPr>
              <a:t>is a  </a:t>
            </a: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vehicle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Santro</a:t>
            </a: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pple Chancery"/>
                <a:cs typeface="Apple Chancery"/>
              </a:rPr>
              <a:t>is a </a:t>
            </a: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car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Alto </a:t>
            </a:r>
            <a:r>
              <a:rPr lang="en-US" sz="2800" dirty="0" smtClean="0">
                <a:solidFill>
                  <a:schemeClr val="bg1"/>
                </a:solidFill>
                <a:latin typeface="Apple Chancery"/>
                <a:cs typeface="Apple Chancery"/>
              </a:rPr>
              <a:t>is a </a:t>
            </a: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car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Nano </a:t>
            </a:r>
            <a:r>
              <a:rPr lang="en-US" sz="2800" dirty="0" smtClean="0">
                <a:solidFill>
                  <a:schemeClr val="bg1"/>
                </a:solidFill>
                <a:latin typeface="Apple Chancery"/>
                <a:cs typeface="Apple Chancery"/>
              </a:rPr>
              <a:t>is like a </a:t>
            </a: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car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Son </a:t>
            </a:r>
            <a:r>
              <a:rPr lang="en-US" sz="2800" dirty="0">
                <a:solidFill>
                  <a:schemeClr val="bg1"/>
                </a:solidFill>
                <a:latin typeface="Apple Chancery"/>
                <a:cs typeface="Apple Chancery"/>
              </a:rPr>
              <a:t>is like a </a:t>
            </a: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father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“Code reusability”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b="1" dirty="0" smtClean="0">
                <a:latin typeface="Century Gothic"/>
                <a:cs typeface="Century Gothic"/>
              </a:rPr>
              <a:t>www.mindsculptorsys.com</a:t>
            </a:r>
            <a:endParaRPr lang="en-US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407756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entury Gothic"/>
                <a:cs typeface="Century Gothic"/>
              </a:rPr>
              <a:t>Composition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  <a:solidFill>
            <a:srgbClr val="660066"/>
          </a:solidFill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opperplate Gothic Light"/>
                <a:cs typeface="Copperplate Gothic Light"/>
              </a:rPr>
              <a:t>Car </a:t>
            </a:r>
            <a:r>
              <a:rPr lang="en-US" sz="2800" dirty="0" smtClean="0">
                <a:solidFill>
                  <a:schemeClr val="bg1"/>
                </a:solidFill>
                <a:latin typeface="Apple Chancery"/>
                <a:cs typeface="Apple Chancery"/>
              </a:rPr>
              <a:t>has a</a:t>
            </a:r>
            <a:r>
              <a:rPr lang="en-US" sz="2800" dirty="0" smtClean="0">
                <a:solidFill>
                  <a:schemeClr val="bg1"/>
                </a:solidFill>
                <a:latin typeface="Copperplate Gothic Light"/>
                <a:cs typeface="Copperplate Gothic Light"/>
              </a:rPr>
              <a:t> engine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opperplate Gothic Light"/>
                <a:cs typeface="Copperplate Gothic Light"/>
              </a:rPr>
              <a:t>Computer </a:t>
            </a:r>
            <a:r>
              <a:rPr lang="en-US" sz="2800" dirty="0" smtClean="0">
                <a:solidFill>
                  <a:schemeClr val="bg1"/>
                </a:solidFill>
                <a:latin typeface="Apple Chancery"/>
                <a:cs typeface="Apple Chancery"/>
              </a:rPr>
              <a:t>has a </a:t>
            </a:r>
            <a:r>
              <a:rPr lang="en-US" sz="2800" dirty="0" smtClean="0">
                <a:solidFill>
                  <a:schemeClr val="bg1"/>
                </a:solidFill>
                <a:latin typeface="Copperplate Gothic Light"/>
                <a:cs typeface="Copperplate Gothic Light"/>
              </a:rPr>
              <a:t>hard disk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solidFill>
                <a:schemeClr val="bg1"/>
              </a:solidFill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opperplate Gothic Light"/>
                <a:cs typeface="Copperplate Gothic Light"/>
              </a:rPr>
              <a:t>“Code reusability”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b="1" dirty="0" smtClean="0">
                <a:latin typeface="Century Gothic"/>
                <a:cs typeface="Century Gothic"/>
              </a:rPr>
              <a:t>www.mindsculptorsys.com</a:t>
            </a:r>
            <a:endParaRPr lang="en-US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16765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entury Gothic"/>
                <a:cs typeface="Century Gothic"/>
              </a:rPr>
              <a:t>Books to refer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  <a:solidFill>
            <a:srgbClr val="660066"/>
          </a:solidFill>
        </p:spPr>
        <p:txBody>
          <a:bodyPr tIns="0" anchor="ctr"/>
          <a:lstStyle/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  <a:latin typeface="Century Gothic"/>
                <a:cs typeface="Century Gothic"/>
              </a:rPr>
              <a:t>The C++ Programming Language – </a:t>
            </a:r>
            <a:r>
              <a:rPr lang="en-US" sz="24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Stroustrup</a:t>
            </a:r>
            <a:endParaRPr lang="en-US" sz="2400" dirty="0" smtClean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  <a:latin typeface="Century Gothic"/>
                <a:cs typeface="Century Gothic"/>
              </a:rPr>
              <a:t>Annotated C++ Reference Manual – </a:t>
            </a:r>
            <a:r>
              <a:rPr lang="en-US" sz="24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Stroustrup</a:t>
            </a:r>
            <a:endParaRPr lang="en-US" sz="2400" dirty="0" smtClean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  <a:latin typeface="Century Gothic"/>
                <a:cs typeface="Century Gothic"/>
              </a:rPr>
              <a:t>Object Oriented Programming with C++ - </a:t>
            </a:r>
            <a:r>
              <a:rPr lang="en-US" sz="24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Subhash.K.U</a:t>
            </a:r>
            <a:r>
              <a:rPr lang="en-US" sz="2400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b="1" dirty="0" smtClean="0">
                <a:latin typeface="Century Gothic"/>
                <a:cs typeface="Century Gothic"/>
              </a:rPr>
              <a:t>www.mindsculptorsys.com</a:t>
            </a:r>
            <a:endParaRPr lang="en-US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35014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My First Question ???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  <a:solidFill>
            <a:srgbClr val="660066"/>
          </a:solidFill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What do you feel about learning a new programming language 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www.mindsculptorsys.com</a:t>
            </a:r>
            <a:endParaRPr lang="en-US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Learning Steps !!</a:t>
            </a:r>
            <a:endParaRPr lang="en-US" b="1" dirty="0" smtClean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  <a:solidFill>
            <a:srgbClr val="660066"/>
          </a:solidFill>
        </p:spPr>
        <p:txBody>
          <a:bodyPr tIns="0" anchor="ctr"/>
          <a:lstStyle/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Language Features</a:t>
            </a:r>
          </a:p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Programming using the Language</a:t>
            </a:r>
          </a:p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Design aspects using Programming Language</a:t>
            </a:r>
          </a:p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www.mindsculptorsys.com</a:t>
            </a:r>
            <a:endParaRPr lang="en-US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78754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  <a:solidFill>
            <a:srgbClr val="660066"/>
          </a:solidFill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What is the main difference between</a:t>
            </a:r>
            <a:br>
              <a:rPr lang="en-US" sz="4000" dirty="0" smtClean="0">
                <a:solidFill>
                  <a:schemeClr val="bg1"/>
                </a:solidFill>
                <a:latin typeface="Century Gothic"/>
                <a:cs typeface="Century Gothic"/>
              </a:rPr>
            </a:br>
            <a:r>
              <a:rPr lang="en-US" sz="4000" dirty="0" smtClean="0">
                <a:solidFill>
                  <a:schemeClr val="bg1"/>
                </a:solidFill>
                <a:latin typeface="Century Gothic"/>
                <a:cs typeface="Century Gothic"/>
              </a:rPr>
              <a:t>C &amp; C++ 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4000" dirty="0" smtClean="0">
              <a:latin typeface="Sawasdee" charset="0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4000" dirty="0" smtClean="0">
              <a:latin typeface="Sawasdee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pl-PL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www.mindsculptorsys.com</a:t>
            </a:r>
            <a:endParaRPr lang="en-US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69387" cy="12461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>
                <a:latin typeface="Century Gothic"/>
                <a:cs typeface="Century Gothic"/>
              </a:rPr>
              <a:t/>
            </a:r>
            <a:br>
              <a:rPr lang="en-US" b="1" dirty="0">
                <a:latin typeface="Century Gothic"/>
                <a:cs typeface="Century Gothic"/>
              </a:rPr>
            </a:br>
            <a:r>
              <a:rPr lang="en-US" b="1" dirty="0" smtClean="0">
                <a:latin typeface="Century Gothic"/>
                <a:cs typeface="Century Gothic"/>
              </a:rPr>
              <a:t>What makes a language object oriented?</a:t>
            </a:r>
            <a:r>
              <a:rPr lang="en-US" b="1" dirty="0" smtClean="0">
                <a:latin typeface="Copperplate Gothic Light"/>
                <a:cs typeface="Copperplate Gothic Light"/>
              </a:rPr>
              <a:t/>
            </a:r>
            <a:br>
              <a:rPr lang="en-US" b="1" dirty="0" smtClean="0">
                <a:latin typeface="Copperplate Gothic Light"/>
                <a:cs typeface="Copperplate Gothic Light"/>
              </a:rPr>
            </a:br>
            <a:endParaRPr lang="en-US" b="1" dirty="0" smtClean="0">
              <a:latin typeface="Copperplate Gothic Light"/>
              <a:cs typeface="Copperplate Gothic Light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39900"/>
            <a:ext cx="9069387" cy="5045075"/>
          </a:xfrm>
          <a:solidFill>
            <a:srgbClr val="660066"/>
          </a:solidFill>
        </p:spPr>
        <p:txBody>
          <a:bodyPr tIns="0" anchor="ctr"/>
          <a:lstStyle/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>
                <a:solidFill>
                  <a:schemeClr val="bg1"/>
                </a:solidFill>
                <a:latin typeface="Century Gothic"/>
                <a:cs typeface="Century Gothic"/>
              </a:rPr>
              <a:t> Classes &amp; Objects</a:t>
            </a:r>
          </a:p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>
                <a:solidFill>
                  <a:schemeClr val="bg1"/>
                </a:solidFill>
                <a:latin typeface="Century Gothic"/>
                <a:cs typeface="Century Gothic"/>
              </a:rPr>
              <a:t> Encapsulation</a:t>
            </a:r>
          </a:p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>
                <a:solidFill>
                  <a:schemeClr val="bg1"/>
                </a:solidFill>
                <a:latin typeface="Century Gothic"/>
                <a:cs typeface="Century Gothic"/>
              </a:rPr>
              <a:t> Polymorphism</a:t>
            </a:r>
          </a:p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>
                <a:solidFill>
                  <a:schemeClr val="bg1"/>
                </a:solidFill>
                <a:latin typeface="Century Gothic"/>
                <a:cs typeface="Century Gothic"/>
              </a:rPr>
              <a:t> Abstraction</a:t>
            </a:r>
          </a:p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>
                <a:solidFill>
                  <a:schemeClr val="bg1"/>
                </a:solidFill>
                <a:latin typeface="Century Gothic"/>
                <a:cs typeface="Century Gothic"/>
              </a:rPr>
              <a:t> Inheritance</a:t>
            </a:r>
          </a:p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>
                <a:solidFill>
                  <a:schemeClr val="bg1"/>
                </a:solidFill>
                <a:latin typeface="Century Gothic"/>
                <a:cs typeface="Century Gothic"/>
              </a:rPr>
              <a:t>Composition</a:t>
            </a:r>
            <a:endParaRPr lang="en-US" sz="3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b="1" dirty="0" smtClean="0">
                <a:latin typeface="Century Gothic"/>
                <a:cs typeface="Century Gothic"/>
              </a:rPr>
              <a:t>www.mindsculptorsys.com</a:t>
            </a:r>
            <a:endParaRPr lang="en-US" b="1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69387" cy="12461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>
                <a:latin typeface="Century Gothic"/>
                <a:cs typeface="Century Gothic"/>
              </a:rPr>
              <a:t/>
            </a:r>
            <a:br>
              <a:rPr lang="en-US" b="1" dirty="0">
                <a:latin typeface="Century Gothic"/>
                <a:cs typeface="Century Gothic"/>
              </a:rPr>
            </a:br>
            <a:r>
              <a:rPr lang="en-US" b="1" dirty="0" smtClean="0">
                <a:latin typeface="Century Gothic"/>
                <a:cs typeface="Century Gothic"/>
              </a:rPr>
              <a:t>What is OOP ?</a:t>
            </a:r>
            <a:r>
              <a:rPr lang="en-US" b="1" dirty="0" smtClean="0">
                <a:latin typeface="Copperplate Gothic Light"/>
                <a:cs typeface="Copperplate Gothic Light"/>
              </a:rPr>
              <a:t/>
            </a:r>
            <a:br>
              <a:rPr lang="en-US" b="1" dirty="0" smtClean="0">
                <a:latin typeface="Copperplate Gothic Light"/>
                <a:cs typeface="Copperplate Gothic Light"/>
              </a:rPr>
            </a:br>
            <a:endParaRPr lang="en-US" b="1" dirty="0" smtClean="0">
              <a:latin typeface="Copperplate Gothic Light"/>
              <a:cs typeface="Copperplate Gothic Light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39900"/>
            <a:ext cx="9069387" cy="5045075"/>
          </a:xfrm>
          <a:solidFill>
            <a:srgbClr val="660066"/>
          </a:solidFill>
        </p:spPr>
        <p:txBody>
          <a:bodyPr tIns="0" anchor="ctr"/>
          <a:lstStyle/>
          <a:p>
            <a:pPr marL="1587" indent="0" algn="just">
              <a:spcAft>
                <a:spcPct val="0"/>
              </a:spcAft>
              <a:buSzPct val="4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i="1" dirty="0" smtClean="0">
                <a:solidFill>
                  <a:schemeClr val="bg1"/>
                </a:solidFill>
                <a:latin typeface="Century Gothic"/>
                <a:cs typeface="Century Gothic"/>
              </a:rPr>
              <a:t>“Object Oriented Programming means programming with abstract data types(classes) using inheritance and dynamic binding”</a:t>
            </a:r>
          </a:p>
          <a:p>
            <a:pPr marL="1587" indent="0" algn="just">
              <a:spcAft>
                <a:spcPct val="0"/>
              </a:spcAft>
              <a:buSzPct val="4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i="1" dirty="0" smtClean="0">
                <a:solidFill>
                  <a:schemeClr val="bg1"/>
                </a:solidFill>
                <a:latin typeface="Century Gothic"/>
                <a:cs typeface="Century Gothic"/>
              </a:rPr>
              <a:t>								- [</a:t>
            </a:r>
            <a:r>
              <a:rPr lang="en-US" sz="2800" i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Mossenbock</a:t>
            </a:r>
            <a:r>
              <a:rPr lang="en-US" sz="2800" i="1" dirty="0" smtClean="0">
                <a:solidFill>
                  <a:schemeClr val="bg1"/>
                </a:solidFill>
                <a:latin typeface="Century Gothic"/>
                <a:cs typeface="Century Gothic"/>
              </a:rPr>
              <a:t> 1993]</a:t>
            </a:r>
            <a:endParaRPr lang="en-US" sz="2800" i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b="1" dirty="0" smtClean="0">
                <a:latin typeface="Century Gothic"/>
                <a:cs typeface="Century Gothic"/>
              </a:rPr>
              <a:t>www.mindsculptorsys.com</a:t>
            </a:r>
            <a:endParaRPr lang="en-US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32607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entury Gothic"/>
                <a:cs typeface="Century Gothic"/>
              </a:rPr>
              <a:t>Encapsulation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  <a:solidFill>
            <a:srgbClr val="660066"/>
          </a:solidFill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“Binding of data and associated functions together”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“A Security Measure”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b="1" dirty="0" smtClean="0">
                <a:latin typeface="Century Gothic"/>
                <a:cs typeface="Century Gothic"/>
              </a:rPr>
              <a:t>www.mindsculptorsys.com</a:t>
            </a:r>
            <a:endParaRPr lang="en-US" b="1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entury Gothic"/>
                <a:cs typeface="Century Gothic"/>
              </a:rPr>
              <a:t>Polymorphism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  <a:solidFill>
            <a:srgbClr val="660066"/>
          </a:solidFill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“Recall the famous </a:t>
            </a:r>
            <a:r>
              <a:rPr lang="en-US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bollywood</a:t>
            </a: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lockbuster </a:t>
            </a:r>
            <a:r>
              <a:rPr lang="en-US" b="1" i="1" dirty="0" smtClean="0">
                <a:solidFill>
                  <a:schemeClr val="bg1"/>
                </a:solidFill>
                <a:latin typeface="Century Gothic"/>
                <a:cs typeface="Century Gothic"/>
              </a:rPr>
              <a:t>APARICHIT</a:t>
            </a: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“One entity different forms”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What breakfast did you have in the morning?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What books did you read?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How to sort data in bank?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b="1" dirty="0" smtClean="0">
                <a:latin typeface="Century Gothic"/>
                <a:cs typeface="Century Gothic"/>
              </a:rPr>
              <a:t>www.mindsculptorsys.com</a:t>
            </a:r>
            <a:endParaRPr lang="en-US" b="1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entury Gothic"/>
                <a:cs typeface="Century Gothic"/>
              </a:rPr>
              <a:t>Abstraction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  <a:solidFill>
            <a:srgbClr val="660066"/>
          </a:solidFill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Have you wondered how the ATM works?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Have you tried seeing your own stomach?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Have you tried the famous </a:t>
            </a:r>
            <a:r>
              <a:rPr lang="en-US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jamoons</a:t>
            </a:r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of </a:t>
            </a:r>
            <a:r>
              <a:rPr lang="en-US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Mavalli</a:t>
            </a: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 Tiffin Rooms?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“Interface exposed; implementation hidden”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www.mindsculptorsys.com</a:t>
            </a:r>
            <a:endParaRPr lang="en-US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98161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</Template>
  <TotalTime>35390</TotalTime>
  <Words>274</Words>
  <Application>Microsoft Macintosh PowerPoint</Application>
  <PresentationFormat>Custom</PresentationFormat>
  <Paragraphs>90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Presentation2</vt:lpstr>
      <vt:lpstr>                                                              </vt:lpstr>
      <vt:lpstr>My First Question ???</vt:lpstr>
      <vt:lpstr>Learning Steps !!</vt:lpstr>
      <vt:lpstr> </vt:lpstr>
      <vt:lpstr> What makes a language object oriented? </vt:lpstr>
      <vt:lpstr> What is OOP ? </vt:lpstr>
      <vt:lpstr>Encapsulation</vt:lpstr>
      <vt:lpstr>Polymorphism</vt:lpstr>
      <vt:lpstr>Abstraction</vt:lpstr>
      <vt:lpstr>Inheritance</vt:lpstr>
      <vt:lpstr>Composition</vt:lpstr>
      <vt:lpstr>Books to refer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</dc:title>
  <dc:creator>Subhash </dc:creator>
  <cp:lastModifiedBy>Subhash Koduveli Unnikrishnan</cp:lastModifiedBy>
  <cp:revision>132</cp:revision>
  <cp:lastPrinted>1601-01-01T00:00:00Z</cp:lastPrinted>
  <dcterms:created xsi:type="dcterms:W3CDTF">2013-01-07T09:42:36Z</dcterms:created>
  <dcterms:modified xsi:type="dcterms:W3CDTF">2013-09-01T15:51:43Z</dcterms:modified>
</cp:coreProperties>
</file>