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</p:sldIdLst>
  <p:sldSz cx="10080625" cy="7559675"/>
  <p:notesSz cx="7559675" cy="10691813"/>
  <p:defaultTextStyle>
    <a:defPPr>
      <a:defRPr lang="en-US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-2288" y="-11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4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7E0E-C691-A24F-832D-D406F13098AB}" type="datetimeFigureOut">
              <a:rPr lang="en-US" smtClean="0"/>
              <a:t>20/08/13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AA04E-821F-2047-8B8D-59CB764F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2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DejaVu Sans" charset="0"/>
            </a:endParaRPr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pPr>
              <a:defRPr/>
            </a:pPr>
            <a:fld id="{957ED430-88E5-C343-805C-3DF842565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C8B31D1-9FBE-DE45-9748-97EDD448D12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C8B31D1-9FBE-DE45-9748-97EDD448D12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A901031-70F5-414D-B5AB-586AB037DF3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6ECF576-C772-9D48-AC12-6D819B3383B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088B6B9-4D91-2A4A-9C91-6B46D0A2785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047BCB7-1755-E445-846D-2923A6A1FBA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EB7F93C-D9F1-B748-B73A-F3C20549483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3B97D4-3F9E-DC4E-A911-DC6E67B204F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71963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7D79A-C910-084D-BA5D-62BFD92CB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2B863-B8DA-1E40-B548-88D3E6B42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61257-ED96-764B-8FB9-2304C7994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3EA-E1E2-0A40-B0A1-DFDA4202C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50A8-9C1B-844E-A908-1ECD7EE74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933A5-B6B9-9C4D-87AF-80417D8DC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AE25C-12B4-7C49-B08E-3ACCBCE69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F1B66-7146-B442-8CA4-0BBF62672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40693-AC51-E84D-9AE9-24B60900C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3FCA-E0DB-8C4C-9F32-0A0517CF6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83828-2923-0646-A77F-48F1C1FF8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90223-1C9A-764A-9373-A8E77036F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47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0A28ED6B-C154-AA43-A4B2-1D9A8F38E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2pPr>
      <a:lvl3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3pPr>
      <a:lvl4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4pPr>
      <a:lvl5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69387" cy="1246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                                                 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258888"/>
            <a:ext cx="9069387" cy="5548312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5400" b="1" dirty="0" smtClean="0">
                <a:latin typeface="Copperplate Gothic Light"/>
                <a:cs typeface="Copperplate Gothic Light"/>
              </a:rPr>
              <a:t>Professional C++ and Object Oriented Programming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5400" b="1" dirty="0" smtClean="0">
                <a:latin typeface="Copperplate Gothic Light"/>
                <a:cs typeface="Copperplate Gothic Light"/>
              </a:rPr>
              <a:t>(PCOOP)</a:t>
            </a:r>
            <a:endParaRPr lang="en-US" sz="5400" b="1" dirty="0" smtClean="0">
              <a:latin typeface="Century Gothic"/>
              <a:cs typeface="Century Gothic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By 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Subhash.K.U</a:t>
            </a: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Director</a:t>
            </a:r>
            <a:endParaRPr lang="en-US" sz="2000" dirty="0" smtClean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err="1" smtClean="0">
                <a:latin typeface="Copperplate Gothic Light"/>
                <a:cs typeface="Copperplate Gothic Light"/>
              </a:rPr>
              <a:t>Mindsculptor</a:t>
            </a:r>
            <a:r>
              <a:rPr lang="en-US" sz="2000" dirty="0" smtClean="0">
                <a:latin typeface="Copperplate Gothic Light"/>
                <a:cs typeface="Copperplate Gothic Light"/>
              </a:rPr>
              <a:t> Systems Pvt. Ltd.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Bangalore - 560054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Inheritance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Father – Son Relationship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Car  </a:t>
            </a:r>
            <a:r>
              <a:rPr lang="en-US" sz="2800" dirty="0" smtClean="0">
                <a:latin typeface="Apple Chancery"/>
                <a:cs typeface="Apple Chancery"/>
              </a:rPr>
              <a:t>is a </a:t>
            </a:r>
            <a:r>
              <a:rPr lang="en-US" sz="2800" dirty="0" smtClean="0">
                <a:latin typeface="Copperplate Gothic Light"/>
                <a:cs typeface="Copperplate Gothic Light"/>
              </a:rPr>
              <a:t>vehicle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Bus  </a:t>
            </a:r>
            <a:r>
              <a:rPr lang="en-US" sz="2800" dirty="0" smtClean="0">
                <a:latin typeface="Apple Chancery"/>
                <a:cs typeface="Apple Chancery"/>
              </a:rPr>
              <a:t>is a  </a:t>
            </a:r>
            <a:r>
              <a:rPr lang="en-US" sz="2800" dirty="0" smtClean="0">
                <a:latin typeface="Copperplate Gothic Light"/>
                <a:cs typeface="Copperplate Gothic Light"/>
              </a:rPr>
              <a:t>vehicle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Santro</a:t>
            </a:r>
            <a:r>
              <a:rPr lang="en-US" sz="2800" dirty="0" smtClean="0">
                <a:latin typeface="Copperplate Gothic Light"/>
                <a:cs typeface="Copperplate Gothic Light"/>
              </a:rPr>
              <a:t> </a:t>
            </a:r>
            <a:r>
              <a:rPr lang="en-US" sz="2800" dirty="0" smtClean="0">
                <a:latin typeface="Apple Chancery"/>
                <a:cs typeface="Apple Chancery"/>
              </a:rPr>
              <a:t>is a </a:t>
            </a:r>
            <a:r>
              <a:rPr lang="en-US" sz="2800" dirty="0" smtClean="0">
                <a:latin typeface="Copperplate Gothic Light"/>
                <a:cs typeface="Copperplate Gothic Light"/>
              </a:rPr>
              <a:t>car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Alto </a:t>
            </a:r>
            <a:r>
              <a:rPr lang="en-US" sz="2800" dirty="0" smtClean="0">
                <a:latin typeface="Apple Chancery"/>
                <a:cs typeface="Apple Chancery"/>
              </a:rPr>
              <a:t>is a </a:t>
            </a:r>
            <a:r>
              <a:rPr lang="en-US" sz="2800" dirty="0" smtClean="0">
                <a:latin typeface="Copperplate Gothic Light"/>
                <a:cs typeface="Copperplate Gothic Light"/>
              </a:rPr>
              <a:t>car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Nano </a:t>
            </a:r>
            <a:r>
              <a:rPr lang="en-US" sz="2800" dirty="0" smtClean="0">
                <a:latin typeface="Apple Chancery"/>
                <a:cs typeface="Apple Chancery"/>
              </a:rPr>
              <a:t>is like a </a:t>
            </a:r>
            <a:r>
              <a:rPr lang="en-US" sz="2800" dirty="0" smtClean="0">
                <a:latin typeface="Copperplate Gothic Light"/>
                <a:cs typeface="Copperplate Gothic Light"/>
              </a:rPr>
              <a:t>car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Son </a:t>
            </a:r>
            <a:r>
              <a:rPr lang="en-US" sz="2800" dirty="0">
                <a:latin typeface="Apple Chancery"/>
                <a:cs typeface="Apple Chancery"/>
              </a:rPr>
              <a:t>is like a </a:t>
            </a:r>
            <a:r>
              <a:rPr lang="en-US" sz="2800" dirty="0" smtClean="0">
                <a:latin typeface="Copperplate Gothic Light"/>
                <a:cs typeface="Copperplate Gothic Light"/>
              </a:rPr>
              <a:t>father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“Code reusability”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56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Composition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Car </a:t>
            </a:r>
            <a:r>
              <a:rPr lang="en-US" sz="2800" dirty="0" smtClean="0">
                <a:latin typeface="Apple Chancery"/>
                <a:cs typeface="Apple Chancery"/>
              </a:rPr>
              <a:t>has a</a:t>
            </a:r>
            <a:r>
              <a:rPr lang="en-US" sz="2800" dirty="0" smtClean="0">
                <a:latin typeface="Copperplate Gothic Light"/>
                <a:cs typeface="Copperplate Gothic Light"/>
              </a:rPr>
              <a:t> engine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Computer </a:t>
            </a:r>
            <a:r>
              <a:rPr lang="en-US" sz="2800" dirty="0" smtClean="0">
                <a:latin typeface="Apple Chancery"/>
                <a:cs typeface="Apple Chancery"/>
              </a:rPr>
              <a:t>has a </a:t>
            </a:r>
            <a:r>
              <a:rPr lang="en-US" sz="2800" dirty="0" smtClean="0">
                <a:latin typeface="Copperplate Gothic Light"/>
                <a:cs typeface="Copperplate Gothic Light"/>
              </a:rPr>
              <a:t>hard disk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“Code reusability”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65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My first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c++</a:t>
            </a:r>
            <a:r>
              <a:rPr lang="en-US" b="1" dirty="0" smtClean="0">
                <a:latin typeface="Copperplate Gothic Light"/>
                <a:cs typeface="Copperplate Gothic Light"/>
              </a:rPr>
              <a:t> program!!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New way of header-file specification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Cout</a:t>
            </a:r>
            <a:r>
              <a:rPr lang="en-US" sz="2800" dirty="0" smtClean="0">
                <a:latin typeface="Copperplate Gothic Light"/>
                <a:cs typeface="Copperplate Gothic Light"/>
              </a:rPr>
              <a:t> is an object of </a:t>
            </a:r>
            <a:r>
              <a:rPr lang="en-US" sz="2800" dirty="0" err="1" smtClean="0">
                <a:latin typeface="Copperplate Gothic Light"/>
                <a:cs typeface="Copperplate Gothic Light"/>
              </a:rPr>
              <a:t>ostream_withassign</a:t>
            </a: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Cin</a:t>
            </a:r>
            <a:r>
              <a:rPr lang="en-US" sz="2800" dirty="0" smtClean="0">
                <a:latin typeface="Copperplate Gothic Light"/>
                <a:cs typeface="Copperplate Gothic Light"/>
              </a:rPr>
              <a:t> is an object of </a:t>
            </a:r>
            <a:r>
              <a:rPr lang="en-US" sz="2800" dirty="0" err="1" smtClean="0">
                <a:latin typeface="Copperplate Gothic Light"/>
                <a:cs typeface="Copperplate Gothic Light"/>
              </a:rPr>
              <a:t>istream_withassign</a:t>
            </a: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Endl</a:t>
            </a:r>
            <a:r>
              <a:rPr lang="en-US" sz="2800" dirty="0" smtClean="0">
                <a:latin typeface="Copperplate Gothic Light"/>
                <a:cs typeface="Copperplate Gothic Light"/>
              </a:rPr>
              <a:t> is a manipulator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Variable declaration anywhere 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No format </a:t>
            </a:r>
            <a:r>
              <a:rPr lang="en-US" sz="2800" dirty="0" err="1" smtClean="0">
                <a:latin typeface="Copperplate Gothic Light"/>
                <a:cs typeface="Copperplate Gothic Light"/>
              </a:rPr>
              <a:t>specifiers</a:t>
            </a: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‘&lt;&lt;‘ and ‘&gt;&gt;’ operators are overloaded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2736056" y="6886575"/>
            <a:ext cx="4320480" cy="517525"/>
          </a:xfrm>
        </p:spPr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291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Reference Variables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			</a:t>
            </a:r>
            <a:r>
              <a:rPr lang="en-US" sz="2800" b="1" dirty="0" err="1" smtClean="0">
                <a:latin typeface="Copperplate Gothic Light"/>
                <a:cs typeface="Copperplate Gothic Light"/>
              </a:rPr>
              <a:t>RefVar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		     	  </a:t>
            </a:r>
            <a:r>
              <a:rPr lang="en-US" sz="2800" b="1" dirty="0" err="1" smtClean="0">
                <a:latin typeface="Copperplate Gothic Light"/>
                <a:cs typeface="Copperplate Gothic Light"/>
              </a:rPr>
              <a:t>Var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>
                <a:latin typeface="Copperplate Gothic Light"/>
                <a:cs typeface="Copperplate Gothic Light"/>
              </a:rPr>
              <a:t> 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            200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R.Variables</a:t>
            </a:r>
            <a:r>
              <a:rPr lang="en-US" sz="2800" dirty="0" smtClean="0">
                <a:latin typeface="Copperplate Gothic Light"/>
                <a:cs typeface="Copperplate Gothic Light"/>
              </a:rPr>
              <a:t> are aliases to existing variables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R.Variables</a:t>
            </a:r>
            <a:r>
              <a:rPr lang="en-US" sz="2800" dirty="0" smtClean="0">
                <a:latin typeface="Copperplate Gothic Light"/>
                <a:cs typeface="Copperplate Gothic Light"/>
              </a:rPr>
              <a:t> initialized during its creation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R.Variables</a:t>
            </a:r>
            <a:r>
              <a:rPr lang="en-US" sz="2800" dirty="0" smtClean="0">
                <a:latin typeface="Copperplate Gothic Light"/>
                <a:cs typeface="Copperplate Gothic Light"/>
              </a:rPr>
              <a:t> cannot be initialized to other variables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Cannot have null references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88184" y="2339677"/>
            <a:ext cx="1584176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DejaVu Sans" charset="0"/>
              </a:rPr>
              <a:t>       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>
                <a:cs typeface="DejaVu Sans" charset="0"/>
              </a:rPr>
              <a:t> </a:t>
            </a:r>
            <a:r>
              <a:rPr lang="en-US" dirty="0" smtClean="0">
                <a:cs typeface="DejaVu Sans" charset="0"/>
              </a:rPr>
              <a:t>        15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482648">
            <a:off x="2961838" y="1797136"/>
            <a:ext cx="1274010" cy="401569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DejaVu San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607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err="1" smtClean="0">
                <a:latin typeface="Copperplate Gothic Light"/>
                <a:cs typeface="Copperplate Gothic Light"/>
              </a:rPr>
              <a:t>Bool</a:t>
            </a:r>
            <a:r>
              <a:rPr lang="en-US" b="1" dirty="0" smtClean="0">
                <a:latin typeface="Copperplate Gothic Light"/>
                <a:cs typeface="Copperplate Gothic Light"/>
              </a:rPr>
              <a:t> Data Type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Bool</a:t>
            </a:r>
            <a:r>
              <a:rPr lang="en-US" sz="2800" dirty="0" smtClean="0">
                <a:latin typeface="Copperplate Gothic Light"/>
                <a:cs typeface="Copperplate Gothic Light"/>
              </a:rPr>
              <a:t>, true, false are keywords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Used to express results of logical operations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err="1" smtClean="0">
                <a:latin typeface="Copperplate Gothic Light"/>
                <a:cs typeface="Copperplate Gothic Light"/>
              </a:rPr>
              <a:t>Bools</a:t>
            </a:r>
            <a:r>
              <a:rPr lang="en-US" sz="2800" dirty="0" smtClean="0">
                <a:latin typeface="Copperplate Gothic Light"/>
                <a:cs typeface="Copperplate Gothic Light"/>
              </a:rPr>
              <a:t> are converted to </a:t>
            </a:r>
            <a:r>
              <a:rPr lang="en-US" sz="2800" dirty="0" err="1" smtClean="0">
                <a:latin typeface="Copperplate Gothic Light"/>
                <a:cs typeface="Copperplate Gothic Light"/>
              </a:rPr>
              <a:t>ints</a:t>
            </a:r>
            <a:r>
              <a:rPr lang="en-US" sz="2800" dirty="0" smtClean="0">
                <a:latin typeface="Copperplate Gothic Light"/>
                <a:cs typeface="Copperplate Gothic Light"/>
              </a:rPr>
              <a:t> and vice-versa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For, while, if, do, &amp;&amp;, ||, !, &lt;. &lt;=. &gt;, &gt;=, ==, !=, ?: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01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Function Overloading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Same name, change in type, order or number of arguments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Does not depend on return type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Performs name mangling; can be avoided by extern “c” linkage directive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Example for compile time polymorphism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03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Default arguments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Assigned right to left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Cannot assign in between</a:t>
            </a: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11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Inline functions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No function call overhead; </a:t>
            </a:r>
            <a:r>
              <a:rPr lang="en-US" sz="2800" dirty="0" err="1" smtClean="0">
                <a:latin typeface="Copperplate Gothic Light"/>
                <a:cs typeface="Copperplate Gothic Light"/>
              </a:rPr>
              <a:t>inlined</a:t>
            </a:r>
            <a:r>
              <a:rPr lang="en-US" sz="2800" dirty="0" smtClean="0">
                <a:latin typeface="Copperplate Gothic Light"/>
                <a:cs typeface="Copperplate Gothic Light"/>
              </a:rPr>
              <a:t> in-place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Request and not command to the compiler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May or may not increase executable size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Follow ODR</a:t>
            </a:r>
          </a:p>
          <a:p>
            <a:pPr marL="85725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Place inline functions in header file</a:t>
            </a:r>
          </a:p>
          <a:p>
            <a:pPr marL="85725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Function definition should be token to token similar in all compilation units</a:t>
            </a:r>
          </a:p>
          <a:p>
            <a:pPr marL="85725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Multiple definition error ignored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latin typeface="Copperplate Gothic Light"/>
                <a:cs typeface="Copperplate Gothic Light"/>
              </a:rPr>
              <a:t>Not </a:t>
            </a:r>
            <a:r>
              <a:rPr lang="en-US" dirty="0" err="1">
                <a:latin typeface="Copperplate Gothic Light"/>
                <a:cs typeface="Copperplate Gothic Light"/>
              </a:rPr>
              <a:t>inlined</a:t>
            </a:r>
            <a:r>
              <a:rPr lang="en-US" dirty="0">
                <a:latin typeface="Copperplate Gothic Light"/>
                <a:cs typeface="Copperplate Gothic Light"/>
              </a:rPr>
              <a:t> in the following </a:t>
            </a:r>
            <a:r>
              <a:rPr lang="en-US" dirty="0" smtClean="0">
                <a:latin typeface="Copperplate Gothic Light"/>
                <a:cs typeface="Copperplate Gothic Light"/>
              </a:rPr>
              <a:t>conditions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Extracting address of functions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Huge source code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More loops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624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Scope resolution operator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Resolves global scope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Resolves scope associated with the left-hand side type ( structure, class or namespace)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Example: </a:t>
            </a:r>
          </a:p>
          <a:p>
            <a:pPr marL="85725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::a ( a is global )</a:t>
            </a:r>
          </a:p>
          <a:p>
            <a:pPr marL="85725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Stack::A (A belongs to class ‘stack’)</a:t>
            </a:r>
            <a:endParaRPr lang="en-US" dirty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Arial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Structures in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c++</a:t>
            </a: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Has data members and member functions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Supports access </a:t>
            </a:r>
            <a:r>
              <a:rPr lang="en-US" sz="2800" dirty="0" err="1" smtClean="0">
                <a:latin typeface="Copperplate Gothic Light"/>
                <a:cs typeface="Copperplate Gothic Light"/>
              </a:rPr>
              <a:t>specifiers</a:t>
            </a: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85725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Private, public, protected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latin typeface="Copperplate Gothic Light"/>
                <a:cs typeface="Copperplate Gothic Light"/>
              </a:rPr>
              <a:t>By default all members are </a:t>
            </a:r>
            <a:r>
              <a:rPr lang="en-US" dirty="0" smtClean="0">
                <a:latin typeface="Copperplate Gothic Light"/>
                <a:cs typeface="Copperplate Gothic Light"/>
              </a:rPr>
              <a:t>public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Access members through dot and arrow operator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Can avoid </a:t>
            </a:r>
            <a:r>
              <a:rPr lang="en-US" dirty="0" err="1" smtClean="0">
                <a:latin typeface="Copperplate Gothic Light"/>
                <a:cs typeface="Copperplate Gothic Light"/>
              </a:rPr>
              <a:t>struct</a:t>
            </a:r>
            <a:r>
              <a:rPr lang="en-US" dirty="0" smtClean="0">
                <a:latin typeface="Copperplate Gothic Light"/>
                <a:cs typeface="Copperplate Gothic Light"/>
              </a:rPr>
              <a:t> keyword during object creation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416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69387" cy="1246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                                                 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827509"/>
            <a:ext cx="9069387" cy="5979691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5400" b="1" u="sng" dirty="0" smtClean="0">
                <a:latin typeface="Copperplate Gothic Light"/>
                <a:cs typeface="Copperplate Gothic Light"/>
              </a:rPr>
              <a:t>Warning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5400" b="1" dirty="0" smtClean="0">
                <a:latin typeface="Copperplate Gothic Light"/>
                <a:cs typeface="Copperplate Gothic Light"/>
              </a:rPr>
              <a:t>These slides are to be learnt with reference to source files given by </a:t>
            </a:r>
            <a:r>
              <a:rPr lang="en-US" sz="5400" b="1" dirty="0" err="1" smtClean="0">
                <a:latin typeface="Copperplate Gothic Light"/>
                <a:cs typeface="Copperplate Gothic Light"/>
              </a:rPr>
              <a:t>Mr.subhash.K.U</a:t>
            </a:r>
            <a:r>
              <a:rPr lang="en-US" sz="5400" b="1" dirty="0" smtClean="0">
                <a:latin typeface="Copperplate Gothic Light"/>
                <a:cs typeface="Copperplate Gothic Light"/>
              </a:rPr>
              <a:t>. Without source files, these slides will not make any sense</a:t>
            </a:r>
            <a:endParaRPr lang="en-US" sz="2000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www.mindsculptorsys.com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98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Access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specifiers</a:t>
            </a:r>
            <a:r>
              <a:rPr lang="en-US" b="1" dirty="0" smtClean="0">
                <a:latin typeface="Copperplate Gothic Light"/>
                <a:cs typeface="Copperplate Gothic Light"/>
              </a:rPr>
              <a:t> in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c++</a:t>
            </a: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Private: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Accessible only within a class</a:t>
            </a:r>
          </a:p>
          <a:p>
            <a:pPr marL="400050" lvl="2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latin typeface="Copperplate Gothic Light"/>
                <a:cs typeface="Copperplate Gothic Light"/>
              </a:rPr>
              <a:t>Public</a:t>
            </a:r>
            <a:r>
              <a:rPr lang="en-US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Accessible by all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>
                <a:latin typeface="Copperplate Gothic Light"/>
                <a:cs typeface="Copperplate Gothic Light"/>
              </a:rPr>
              <a:t>Protected</a:t>
            </a:r>
            <a:r>
              <a:rPr lang="en-US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Accessible only within a class and by inherited class</a:t>
            </a:r>
          </a:p>
          <a:p>
            <a:pPr marL="857250" lvl="2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11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80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Two ways of defining member functions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Inside a class – Only for simple functions</a:t>
            </a: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dirty="0" smtClean="0">
                <a:latin typeface="Copperplate Gothic Light"/>
                <a:cs typeface="Copperplate Gothic Light"/>
              </a:rPr>
              <a:t>Outside a class – using scope resolution operator</a:t>
            </a: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96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Class in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c++</a:t>
            </a: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>
                <a:latin typeface="Copperplate Gothic Light"/>
                <a:cs typeface="Copperplate Gothic Light"/>
              </a:rPr>
              <a:t>By default all members are </a:t>
            </a:r>
            <a:r>
              <a:rPr lang="en-US" dirty="0" smtClean="0">
                <a:latin typeface="Copperplate Gothic Light"/>
                <a:cs typeface="Copperplate Gothic Light"/>
              </a:rPr>
              <a:t>private</a:t>
            </a: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76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How to modularize a C++ program ?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Put all class declaration into header file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All interface implementation as libraries – keep it abstract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Use interfaces in application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Example: A simple stack</a:t>
            </a: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57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The Great ‘</a:t>
            </a:r>
            <a:r>
              <a:rPr lang="en-US" b="1" dirty="0">
                <a:latin typeface="Apple Chancery"/>
                <a:cs typeface="Apple Chancery"/>
              </a:rPr>
              <a:t>t</a:t>
            </a:r>
            <a:r>
              <a:rPr lang="en-US" b="1" dirty="0" smtClean="0">
                <a:latin typeface="Apple Chancery"/>
                <a:cs typeface="Apple Chancery"/>
              </a:rPr>
              <a:t>his</a:t>
            </a:r>
            <a:r>
              <a:rPr lang="en-US" b="1" dirty="0" smtClean="0">
                <a:latin typeface="Copperplate Gothic Light"/>
                <a:cs typeface="Copperplate Gothic Light"/>
              </a:rPr>
              <a:t>’ Pointer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Contains address of objects with which you call particular member function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not present in non-member function (Common-Sense)</a:t>
            </a: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77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What happens during compilation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03573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8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Checks for non-members accessing private members; if proved guilty, compilation stops and produces errors; if not continue next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Converts class into structures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Passes this pointer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51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Classes and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Inlines</a:t>
            </a: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4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Functions within class are by default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inlined</a:t>
            </a:r>
            <a:endParaRPr lang="en-US" sz="2400" dirty="0" smtClean="0">
              <a:latin typeface="Copperplate Gothic Light"/>
              <a:cs typeface="Copperplate Gothic Light"/>
            </a:endParaRPr>
          </a:p>
          <a:p>
            <a:pPr marL="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Keep all the function definition outside the class to keep the interface clean</a:t>
            </a:r>
          </a:p>
          <a:p>
            <a:pPr marL="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If inline is necessary - inline it outside not inside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Symbol table carries the code (for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inlines</a:t>
            </a:r>
            <a:r>
              <a:rPr lang="en-US" sz="2400" dirty="0" smtClean="0">
                <a:latin typeface="Copperplate Gothic Light"/>
                <a:cs typeface="Copperplate Gothic Light"/>
              </a:rPr>
              <a:t>) during compilation and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inlines</a:t>
            </a:r>
            <a:r>
              <a:rPr lang="en-US" sz="2400" dirty="0" smtClean="0">
                <a:latin typeface="Copperplate Gothic Light"/>
                <a:cs typeface="Copperplate Gothic Light"/>
              </a:rPr>
              <a:t> it appropriately if possible. ‘</a:t>
            </a:r>
            <a:r>
              <a:rPr lang="en-US" sz="2400" dirty="0" smtClean="0">
                <a:latin typeface="Apple Chancery"/>
                <a:cs typeface="Apple Chancery"/>
              </a:rPr>
              <a:t>this</a:t>
            </a:r>
            <a:r>
              <a:rPr lang="en-US" sz="2400" dirty="0" smtClean="0">
                <a:latin typeface="Copperplate Gothic Light"/>
                <a:cs typeface="Copperplate Gothic Light"/>
              </a:rPr>
              <a:t>’ pointer is also placed appropriately after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inlining</a:t>
            </a:r>
            <a:r>
              <a:rPr lang="en-US" sz="2400" dirty="0" smtClean="0">
                <a:latin typeface="Copperplate Gothic Light"/>
                <a:cs typeface="Copperplate Gothic Light"/>
              </a:rPr>
              <a:t> for member functions.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85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Constructor and destructor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306790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4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Object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contruction</a:t>
            </a:r>
            <a:r>
              <a:rPr lang="en-US" sz="2400" dirty="0" smtClean="0">
                <a:latin typeface="Copperplate Gothic Light"/>
                <a:cs typeface="Copperplate Gothic Light"/>
              </a:rPr>
              <a:t> and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intialization</a:t>
            </a:r>
            <a:r>
              <a:rPr lang="en-US" sz="2400" dirty="0" smtClean="0">
                <a:latin typeface="Copperplate Gothic Light"/>
                <a:cs typeface="Copperplate Gothic Light"/>
              </a:rPr>
              <a:t> automatic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Contains partially constructed </a:t>
            </a:r>
            <a:r>
              <a:rPr lang="en-US" sz="2400" dirty="0" smtClean="0">
                <a:latin typeface="Apple Chancery"/>
                <a:cs typeface="Apple Chancery"/>
              </a:rPr>
              <a:t>this</a:t>
            </a:r>
            <a:r>
              <a:rPr lang="en-US" sz="2400" dirty="0" smtClean="0">
                <a:latin typeface="Copperplate Gothic Light"/>
                <a:cs typeface="Copperplate Gothic Light"/>
              </a:rPr>
              <a:t> pointer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>
                <a:latin typeface="Copperplate Gothic Light"/>
                <a:cs typeface="Copperplate Gothic Light"/>
              </a:rPr>
              <a:t>default </a:t>
            </a:r>
            <a:r>
              <a:rPr lang="en-US" sz="2400" dirty="0" err="1">
                <a:latin typeface="Copperplate Gothic Light"/>
                <a:cs typeface="Copperplate Gothic Light"/>
              </a:rPr>
              <a:t>contructor</a:t>
            </a:r>
            <a:r>
              <a:rPr lang="en-US" sz="2400" dirty="0">
                <a:latin typeface="Copperplate Gothic Light"/>
                <a:cs typeface="Copperplate Gothic Light"/>
              </a:rPr>
              <a:t> will not be </a:t>
            </a:r>
            <a:r>
              <a:rPr lang="en-US" sz="2400" dirty="0" smtClean="0">
                <a:latin typeface="Copperplate Gothic Light"/>
                <a:cs typeface="Copperplate Gothic Light"/>
              </a:rPr>
              <a:t>defined by compiler, if </a:t>
            </a:r>
            <a:r>
              <a:rPr lang="en-US" sz="2400" dirty="0">
                <a:latin typeface="Copperplate Gothic Light"/>
                <a:cs typeface="Copperplate Gothic Light"/>
              </a:rPr>
              <a:t>p</a:t>
            </a:r>
            <a:r>
              <a:rPr lang="en-US" sz="2400" dirty="0" smtClean="0">
                <a:latin typeface="Copperplate Gothic Light"/>
                <a:cs typeface="Copperplate Gothic Light"/>
              </a:rPr>
              <a:t>arameterized constructor are already defined 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Default copy constructor can be implemented using </a:t>
            </a:r>
            <a:r>
              <a:rPr lang="en-US" sz="2400" dirty="0" smtClean="0">
                <a:latin typeface="Apple Chancery"/>
                <a:cs typeface="Apple Chancery"/>
              </a:rPr>
              <a:t>reference</a:t>
            </a:r>
            <a:r>
              <a:rPr lang="en-US" sz="2400" dirty="0" smtClean="0">
                <a:latin typeface="Copperplate Gothic Light"/>
                <a:cs typeface="Copperplate Gothic Light"/>
              </a:rPr>
              <a:t> operator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Destructors are always called in the reverse order of constructor calls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Initializer list is another way of initializing the data members of an object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94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err="1" smtClean="0">
                <a:latin typeface="Copperplate Gothic Light"/>
                <a:cs typeface="Copperplate Gothic Light"/>
              </a:rPr>
              <a:t>Const</a:t>
            </a:r>
            <a:r>
              <a:rPr lang="en-US" b="1" dirty="0" smtClean="0">
                <a:latin typeface="Copperplate Gothic Light"/>
                <a:cs typeface="Copperplate Gothic Light"/>
              </a:rPr>
              <a:t> in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c++</a:t>
            </a: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450806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400" b="1" dirty="0" smtClean="0">
                <a:latin typeface="Copperplate Gothic Light"/>
                <a:cs typeface="Copperplate Gothic Light"/>
              </a:rPr>
              <a:t>:</a:t>
            </a:r>
            <a:endParaRPr lang="en-US" sz="2400" b="1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Defaults to internal linkage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Performs constant folding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Not necessarily reserves storage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err="1" smtClean="0">
                <a:latin typeface="Copperplate Gothic Light"/>
                <a:cs typeface="Copperplate Gothic Light"/>
              </a:rPr>
              <a:t>Const</a:t>
            </a:r>
            <a:r>
              <a:rPr lang="en-US" sz="2400" dirty="0" smtClean="0">
                <a:latin typeface="Copperplate Gothic Light"/>
                <a:cs typeface="Copperplate Gothic Light"/>
              </a:rPr>
              <a:t> variable should be initialized during its creation itself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Replacement for macro to define constants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err="1" smtClean="0">
                <a:latin typeface="Copperplate Gothic Light"/>
                <a:cs typeface="Copperplate Gothic Light"/>
              </a:rPr>
              <a:t>Const</a:t>
            </a:r>
            <a:r>
              <a:rPr lang="en-US" sz="2400" dirty="0" smtClean="0">
                <a:latin typeface="Copperplate Gothic Light"/>
                <a:cs typeface="Copperplate Gothic Light"/>
              </a:rPr>
              <a:t> inside class would behave like a c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const</a:t>
            </a:r>
            <a:endParaRPr lang="en-US" sz="2400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Use static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const</a:t>
            </a:r>
            <a:r>
              <a:rPr lang="en-US" sz="2400" dirty="0" smtClean="0">
                <a:latin typeface="Copperplate Gothic Light"/>
                <a:cs typeface="Copperplate Gothic Light"/>
              </a:rPr>
              <a:t> inside class to make it behave like a macro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err="1" smtClean="0">
                <a:latin typeface="Copperplate Gothic Light"/>
                <a:cs typeface="Copperplate Gothic Light"/>
              </a:rPr>
              <a:t>Const</a:t>
            </a:r>
            <a:r>
              <a:rPr lang="en-US" sz="2400" dirty="0" smtClean="0">
                <a:latin typeface="Copperplate Gothic Light"/>
                <a:cs typeface="Copperplate Gothic Light"/>
              </a:rPr>
              <a:t> member functions cannot modify data members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err="1" smtClean="0">
                <a:latin typeface="Copperplate Gothic Light"/>
                <a:cs typeface="Copperplate Gothic Light"/>
              </a:rPr>
              <a:t>Const</a:t>
            </a:r>
            <a:r>
              <a:rPr lang="en-US" sz="2400" dirty="0" smtClean="0">
                <a:latin typeface="Copperplate Gothic Light"/>
                <a:cs typeface="Copperplate Gothic Light"/>
              </a:rPr>
              <a:t> objects can call only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const</a:t>
            </a:r>
            <a:r>
              <a:rPr lang="en-US" sz="2400" dirty="0" smtClean="0">
                <a:latin typeface="Copperplate Gothic Light"/>
                <a:cs typeface="Copperplate Gothic Light"/>
              </a:rPr>
              <a:t> member functions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dirty="0" smtClean="0">
                <a:latin typeface="Copperplate Gothic Light"/>
                <a:cs typeface="Copperplate Gothic Light"/>
              </a:rPr>
              <a:t>To have external linkage use extern during </a:t>
            </a:r>
            <a:r>
              <a:rPr lang="en-US" sz="2400" dirty="0" err="1" smtClean="0">
                <a:latin typeface="Copperplate Gothic Light"/>
                <a:cs typeface="Copperplate Gothic Light"/>
              </a:rPr>
              <a:t>const</a:t>
            </a:r>
            <a:r>
              <a:rPr lang="en-US" sz="2400" dirty="0" smtClean="0">
                <a:latin typeface="Copperplate Gothic Light"/>
                <a:cs typeface="Copperplate Gothic Light"/>
              </a:rPr>
              <a:t> variable creation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02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Static’s of C++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450806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400" b="1" dirty="0" smtClean="0">
                <a:latin typeface="Copperplate Gothic Light"/>
                <a:cs typeface="Copperplate Gothic Light"/>
              </a:rPr>
              <a:t>:</a:t>
            </a: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Static variables part of class, not part of object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Created and initialized outside the class declaration, declared inside class declaration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Static member function can access only static data members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Static member function does not have </a:t>
            </a:r>
            <a:r>
              <a:rPr lang="en-US" dirty="0" smtClean="0">
                <a:latin typeface="Apple Chancery"/>
                <a:cs typeface="Apple Chancery"/>
              </a:rPr>
              <a:t>this</a:t>
            </a:r>
            <a:r>
              <a:rPr lang="en-US" dirty="0" smtClean="0">
                <a:latin typeface="Copperplate Gothic Light"/>
                <a:cs typeface="Copperplate Gothic Light"/>
              </a:rPr>
              <a:t> pointer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Singleton design pattern implemented using static data members and static member function</a:t>
            </a: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69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My First Question ???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What do you feel about learning a new programming language 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www.mindsculptorsys.com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Friends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450806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4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Friends can access private data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A non-member function friend of a class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A member function of one class is a friend of another class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A non-member function is friend to more than one class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Pass a handle of the class whose private data is accessed to the friend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More friends, poor design, violates the principle of data encapsulation</a:t>
            </a: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83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Namespaces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450806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4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400" b="1" dirty="0" smtClean="0">
                <a:latin typeface="Copperplate Gothic Light"/>
                <a:cs typeface="Copperplate Gothic Light"/>
              </a:rPr>
              <a:t>: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To avoid global name space pollution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Namespace can be continued over multiple translation units with the same name and but different </a:t>
            </a:r>
            <a:r>
              <a:rPr lang="en-US" dirty="0" err="1" smtClean="0">
                <a:latin typeface="Copperplate Gothic Light"/>
                <a:cs typeface="Copperplate Gothic Light"/>
              </a:rPr>
              <a:t>addings</a:t>
            </a: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Unnamed namespaces gives internal linkage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Two ways: Using directive and using </a:t>
            </a:r>
            <a:r>
              <a:rPr lang="en-US" dirty="0" err="1" smtClean="0">
                <a:latin typeface="Copperplate Gothic Light"/>
                <a:cs typeface="Copperplate Gothic Light"/>
              </a:rPr>
              <a:t>delcaration</a:t>
            </a: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Longer namespace names can be aliased to shorter ones</a:t>
            </a: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598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Operator overloading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450806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000" b="1" dirty="0" smtClean="0">
                <a:latin typeface="Copperplate Gothic Light"/>
                <a:cs typeface="Copperplate Gothic Light"/>
              </a:rPr>
              <a:t>:</a:t>
            </a:r>
            <a:endParaRPr lang="en-US" sz="2000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A kind of compile time polymorphism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No new operators added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Operators made to operate on user defined objects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Meaning, order and precedence remains same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::, .*, ., </a:t>
            </a:r>
            <a:r>
              <a:rPr lang="en-US" sz="2000" dirty="0" err="1" smtClean="0">
                <a:latin typeface="Copperplate Gothic Light"/>
                <a:cs typeface="Copperplate Gothic Light"/>
              </a:rPr>
              <a:t>sizeof</a:t>
            </a:r>
            <a:r>
              <a:rPr lang="en-US" sz="2000" dirty="0" smtClean="0">
                <a:latin typeface="Copperplate Gothic Light"/>
                <a:cs typeface="Copperplate Gothic Light"/>
              </a:rPr>
              <a:t>, </a:t>
            </a:r>
            <a:r>
              <a:rPr lang="en-US" sz="2000" dirty="0" err="1" smtClean="0">
                <a:latin typeface="Copperplate Gothic Light"/>
                <a:cs typeface="Copperplate Gothic Light"/>
              </a:rPr>
              <a:t>typeid</a:t>
            </a:r>
            <a:r>
              <a:rPr lang="en-US" sz="2000" dirty="0" smtClean="0">
                <a:latin typeface="Copperplate Gothic Light"/>
                <a:cs typeface="Copperplate Gothic Light"/>
              </a:rPr>
              <a:t>,?:, -&gt;* cannot be overloaded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Unary and binary operators can be overloaded using friend functions and member functions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[ ], ( ), = , -&gt; can be overloaded only by non-static member functions only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. &amp; and , are have predefined meanings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Post increment operators have an extra </a:t>
            </a:r>
            <a:r>
              <a:rPr lang="en-US" sz="2000" dirty="0" err="1" smtClean="0">
                <a:latin typeface="Copperplate Gothic Light"/>
                <a:cs typeface="Copperplate Gothic Light"/>
              </a:rPr>
              <a:t>int</a:t>
            </a:r>
            <a:r>
              <a:rPr lang="en-US" sz="2000" dirty="0" smtClean="0">
                <a:latin typeface="Copperplate Gothic Light"/>
                <a:cs typeface="Copperplate Gothic Light"/>
              </a:rPr>
              <a:t> argument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Unary with Members – no arguments, with friends – 1 argument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dirty="0" smtClean="0">
                <a:latin typeface="Copperplate Gothic Light"/>
                <a:cs typeface="Copperplate Gothic Light"/>
              </a:rPr>
              <a:t>Binary with members – 1 arguments, with friends – 2 arguments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02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Type conversions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450806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000" b="1" dirty="0" smtClean="0">
                <a:latin typeface="Copperplate Gothic Light"/>
                <a:cs typeface="Copperplate Gothic Light"/>
              </a:rPr>
              <a:t>:</a:t>
            </a:r>
            <a:endParaRPr lang="en-US" sz="2000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Basic type to class type ( constructor)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Class type to basic type ( operator </a:t>
            </a:r>
            <a:r>
              <a:rPr lang="en-US" dirty="0" err="1" smtClean="0">
                <a:latin typeface="Copperplate Gothic Light"/>
                <a:cs typeface="Copperplate Gothic Light"/>
              </a:rPr>
              <a:t>func</a:t>
            </a:r>
            <a:r>
              <a:rPr lang="en-US" dirty="0" smtClean="0">
                <a:latin typeface="Copperplate Gothic Light"/>
                <a:cs typeface="Copperplate Gothic Light"/>
              </a:rPr>
              <a:t>)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Class type to class type (both)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Operator function has not type and no </a:t>
            </a:r>
            <a:r>
              <a:rPr lang="en-US" dirty="0" err="1" smtClean="0">
                <a:latin typeface="Copperplate Gothic Light"/>
                <a:cs typeface="Copperplate Gothic Light"/>
              </a:rPr>
              <a:t>receving</a:t>
            </a:r>
            <a:r>
              <a:rPr lang="en-US" dirty="0" smtClean="0">
                <a:latin typeface="Copperplate Gothic Light"/>
                <a:cs typeface="Copperplate Gothic Light"/>
              </a:rPr>
              <a:t> parameters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Use “explicit” with one argument constructor to avoid automatic type conversion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88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47824" y="23358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Dynamic memory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allocaton</a:t>
            </a:r>
            <a:r>
              <a:rPr lang="en-US" b="1" dirty="0" smtClean="0">
                <a:latin typeface="Copperplate Gothic Light"/>
                <a:cs typeface="Copperplate Gothic Light"/>
              </a:rPr>
              <a:t> and </a:t>
            </a:r>
            <a:r>
              <a:rPr lang="en-US" b="1" dirty="0" err="1" smtClean="0">
                <a:latin typeface="Copperplate Gothic Light"/>
                <a:cs typeface="Copperplate Gothic Light"/>
              </a:rPr>
              <a:t>deallocation</a:t>
            </a: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425375"/>
            <a:ext cx="9069387" cy="5450806"/>
          </a:xfrm>
        </p:spPr>
        <p:txBody>
          <a:bodyPr tIns="0" anchor="ctr"/>
          <a:lstStyle/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</a:t>
            </a: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 b="1" dirty="0" smtClean="0">
                <a:latin typeface="Copperplate Gothic Light"/>
                <a:cs typeface="Copperplate Gothic Light"/>
              </a:rPr>
              <a:t>                              </a:t>
            </a:r>
            <a:endParaRPr lang="en-US" sz="2800" b="1" dirty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dirty="0" smtClean="0">
              <a:latin typeface="Copperplate Gothic Light"/>
              <a:cs typeface="Copperplate Gothic Light"/>
            </a:endParaRPr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1" dirty="0" err="1" smtClean="0">
                <a:latin typeface="Copperplate Gothic Light"/>
                <a:cs typeface="Copperplate Gothic Light"/>
              </a:rPr>
              <a:t>Learnings</a:t>
            </a:r>
            <a:r>
              <a:rPr lang="en-US" sz="2000" b="1" dirty="0" smtClean="0">
                <a:latin typeface="Copperplate Gothic Light"/>
                <a:cs typeface="Copperplate Gothic Light"/>
              </a:rPr>
              <a:t>:</a:t>
            </a:r>
            <a:endParaRPr lang="en-US" sz="2000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‘new’ operator is used for memory allocation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‘delete operator is used for memory </a:t>
            </a:r>
            <a:r>
              <a:rPr lang="en-US" dirty="0" err="1" smtClean="0">
                <a:latin typeface="Copperplate Gothic Light"/>
                <a:cs typeface="Copperplate Gothic Light"/>
              </a:rPr>
              <a:t>deallocation</a:t>
            </a:r>
            <a:endParaRPr lang="en-US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‘new’ does a </a:t>
            </a:r>
            <a:r>
              <a:rPr lang="en-US" dirty="0" err="1" smtClean="0">
                <a:latin typeface="Copperplate Gothic Light"/>
                <a:cs typeface="Copperplate Gothic Light"/>
              </a:rPr>
              <a:t>malloc</a:t>
            </a:r>
            <a:r>
              <a:rPr lang="en-US" dirty="0">
                <a:latin typeface="Copperplate Gothic Light"/>
                <a:cs typeface="Copperplate Gothic Light"/>
              </a:rPr>
              <a:t> </a:t>
            </a:r>
            <a:r>
              <a:rPr lang="en-US" dirty="0" smtClean="0">
                <a:latin typeface="Copperplate Gothic Light"/>
                <a:cs typeface="Copperplate Gothic Light"/>
              </a:rPr>
              <a:t>+ constructor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‘delete does a destructor + free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New throws </a:t>
            </a:r>
            <a:r>
              <a:rPr lang="en-US" dirty="0" err="1" smtClean="0">
                <a:latin typeface="Copperplate Gothic Light"/>
                <a:cs typeface="Copperplate Gothic Light"/>
              </a:rPr>
              <a:t>bad_alloc</a:t>
            </a:r>
            <a:r>
              <a:rPr lang="en-US" dirty="0" smtClean="0">
                <a:latin typeface="Copperplate Gothic Light"/>
                <a:cs typeface="Copperplate Gothic Light"/>
              </a:rPr>
              <a:t> exception if unable to allocate memory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New and delete can be overloaded globally and for a class</a:t>
            </a: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 smtClean="0">
              <a:latin typeface="Copperplate Gothic Light"/>
              <a:cs typeface="Copperplate Gothic Light"/>
            </a:endParaRPr>
          </a:p>
          <a:p>
            <a:pPr marL="457200" lvl="1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b="1" dirty="0">
              <a:latin typeface="Copperplate Gothic Light"/>
              <a:cs typeface="Copperplate Gothic Light"/>
            </a:endParaRPr>
          </a:p>
          <a:p>
            <a:pPr marL="400050" lvl="1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4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 smtClean="0">
              <a:latin typeface="Copperplate Gothic Light"/>
              <a:cs typeface="Copperplate Gothic Light"/>
            </a:endParaRPr>
          </a:p>
          <a:p>
            <a:pPr marL="457200" indent="-457200">
              <a:spcAft>
                <a:spcPct val="0"/>
              </a:spcAft>
              <a:buFont typeface="Wingdings" charset="2"/>
              <a:buChar char="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2800" b="1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4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000" dirty="0" smtClean="0">
                <a:latin typeface="Copperplate Gothic Light"/>
                <a:cs typeface="Copperplate Gothic Light"/>
              </a:rPr>
              <a:t>What is the main difference between</a:t>
            </a:r>
            <a:br>
              <a:rPr lang="en-US" sz="4000" dirty="0" smtClean="0">
                <a:latin typeface="Copperplate Gothic Light"/>
                <a:cs typeface="Copperplate Gothic Light"/>
              </a:rPr>
            </a:br>
            <a:r>
              <a:rPr lang="en-US" sz="4000" dirty="0" smtClean="0">
                <a:latin typeface="Copperplate Gothic Light"/>
                <a:cs typeface="Copperplate Gothic Light"/>
              </a:rPr>
              <a:t>C &amp; C++ 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4000" dirty="0" smtClean="0">
              <a:latin typeface="Sawasdee" charset="0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4000" dirty="0" smtClean="0">
              <a:latin typeface="Sawasdee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69387" cy="1246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What makes a language object oriented?</a:t>
            </a:r>
            <a:br>
              <a:rPr lang="en-US" b="1" dirty="0" smtClean="0">
                <a:latin typeface="Copperplate Gothic Light"/>
                <a:cs typeface="Copperplate Gothic Light"/>
              </a:rPr>
            </a:br>
            <a:endParaRPr lang="en-US" b="1" dirty="0" smtClean="0">
              <a:latin typeface="Copperplate Gothic Light"/>
              <a:cs typeface="Copperplate Gothic Light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39900"/>
            <a:ext cx="9069387" cy="5045075"/>
          </a:xfrm>
        </p:spPr>
        <p:txBody>
          <a:bodyPr tIns="0" anchor="ctr"/>
          <a:lstStyle/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latin typeface="Sawasdee" charset="0"/>
              </a:rPr>
              <a:t> </a:t>
            </a:r>
            <a:r>
              <a:rPr lang="en-US" sz="3600" dirty="0" smtClean="0">
                <a:latin typeface="Copperplate Gothic Light"/>
                <a:cs typeface="Copperplate Gothic Light"/>
              </a:rPr>
              <a:t>Classes &amp; Objects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600" dirty="0" smtClean="0">
              <a:latin typeface="Copperplate Gothic Light"/>
              <a:cs typeface="Copperplate Gothic Light"/>
            </a:endParaRP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latin typeface="Copperplate Gothic Light"/>
                <a:cs typeface="Copperplate Gothic Light"/>
              </a:rPr>
              <a:t> Encapsulation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600" dirty="0" smtClean="0">
              <a:latin typeface="Copperplate Gothic Light"/>
              <a:cs typeface="Copperplate Gothic Light"/>
            </a:endParaRP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latin typeface="Copperplate Gothic Light"/>
                <a:cs typeface="Copperplate Gothic Light"/>
              </a:rPr>
              <a:t> Polymorphism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600" dirty="0" smtClean="0">
              <a:latin typeface="Copperplate Gothic Light"/>
              <a:cs typeface="Copperplate Gothic Light"/>
            </a:endParaRP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latin typeface="Copperplate Gothic Light"/>
                <a:cs typeface="Copperplate Gothic Light"/>
              </a:rPr>
              <a:t> Abstraction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600" dirty="0" smtClean="0">
              <a:latin typeface="Copperplate Gothic Light"/>
              <a:cs typeface="Copperplate Gothic Light"/>
            </a:endParaRP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latin typeface="Copperplate Gothic Light"/>
                <a:cs typeface="Copperplate Gothic Light"/>
              </a:rPr>
              <a:t> Inheritance</a:t>
            </a: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sz="3600" dirty="0" smtClean="0">
              <a:latin typeface="Copperplate Gothic Light"/>
              <a:cs typeface="Copperplate Gothic Light"/>
            </a:endParaRPr>
          </a:p>
          <a:p>
            <a:pPr indent="-341313">
              <a:spcAft>
                <a:spcPct val="0"/>
              </a:spcAft>
              <a:buSzPct val="45000"/>
              <a:buFont typeface="Wingdings" charset="0"/>
              <a:buChar char="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>
                <a:latin typeface="Copperplate Gothic Light"/>
                <a:cs typeface="Copperplate Gothic Light"/>
              </a:rPr>
              <a:t>Composition</a:t>
            </a:r>
            <a:endParaRPr lang="en-US" sz="3600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Classes and Objects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543050"/>
            <a:ext cx="9069387" cy="5438775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A simple exercise !!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Look around and search for objects and their classes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“Objects has a state, occupies space and has a </a:t>
            </a:r>
            <a:r>
              <a:rPr lang="en-US" dirty="0" err="1" smtClean="0">
                <a:latin typeface="Copperplate Gothic Light"/>
                <a:cs typeface="Copperplate Gothic Light"/>
              </a:rPr>
              <a:t>behaviour</a:t>
            </a:r>
            <a:r>
              <a:rPr lang="en-US" dirty="0" smtClean="0">
                <a:latin typeface="Copperplate Gothic Light"/>
                <a:cs typeface="Copperplate Gothic Light"/>
              </a:rPr>
              <a:t>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“Elements in problem domain become objects in the solution domain”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Why Objects?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Encapsulation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“Binding of data and associated functions together”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 smtClean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“A Security Measure”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Polymorphism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“Recall the famous Bollywood Blockbuster </a:t>
            </a:r>
            <a:r>
              <a:rPr lang="en-US" b="1" i="1" dirty="0" smtClean="0">
                <a:latin typeface="Copperplate Gothic Light"/>
                <a:cs typeface="Copperplate Gothic Light"/>
              </a:rPr>
              <a:t>APARICHIT</a:t>
            </a:r>
            <a:r>
              <a:rPr lang="en-US" dirty="0" smtClean="0">
                <a:latin typeface="Copperplate Gothic Light"/>
                <a:cs typeface="Copperplate Gothic Light"/>
              </a:rPr>
              <a:t>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“One entity different forms”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What breakfast did you have in the morning?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What books did you read?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How to sort data in bank?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9387" cy="11699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b="1" dirty="0" smtClean="0">
                <a:latin typeface="Copperplate Gothic Light"/>
                <a:cs typeface="Copperplate Gothic Light"/>
              </a:rPr>
              <a:t>Abstraction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2925"/>
            <a:ext cx="9069387" cy="4897438"/>
          </a:xfrm>
        </p:spPr>
        <p:txBody>
          <a:bodyPr tIns="0" anchor="ctr"/>
          <a:lstStyle/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Have you wondered how the </a:t>
            </a:r>
            <a:r>
              <a:rPr lang="en-US" dirty="0" err="1" smtClean="0">
                <a:latin typeface="Copperplate Gothic Light"/>
                <a:cs typeface="Copperplate Gothic Light"/>
              </a:rPr>
              <a:t>atm</a:t>
            </a:r>
            <a:r>
              <a:rPr lang="en-US" dirty="0" smtClean="0">
                <a:latin typeface="Copperplate Gothic Light"/>
                <a:cs typeface="Copperplate Gothic Light"/>
              </a:rPr>
              <a:t> works?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Have you tried seeing your own stomach?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Have you tried the famous </a:t>
            </a:r>
            <a:r>
              <a:rPr lang="en-US" dirty="0" err="1" smtClean="0">
                <a:latin typeface="Copperplate Gothic Light"/>
                <a:cs typeface="Copperplate Gothic Light"/>
              </a:rPr>
              <a:t>jamoons</a:t>
            </a:r>
            <a:r>
              <a:rPr lang="en-US" dirty="0">
                <a:latin typeface="Copperplate Gothic Light"/>
                <a:cs typeface="Copperplate Gothic Light"/>
              </a:rPr>
              <a:t> </a:t>
            </a:r>
            <a:r>
              <a:rPr lang="en-US" dirty="0" smtClean="0">
                <a:latin typeface="Copperplate Gothic Light"/>
                <a:cs typeface="Copperplate Gothic Light"/>
              </a:rPr>
              <a:t>of </a:t>
            </a:r>
            <a:r>
              <a:rPr lang="en-US" dirty="0" err="1" smtClean="0">
                <a:latin typeface="Copperplate Gothic Light"/>
                <a:cs typeface="Copperplate Gothic Light"/>
              </a:rPr>
              <a:t>Mavalli</a:t>
            </a:r>
            <a:r>
              <a:rPr lang="en-US" dirty="0" smtClean="0">
                <a:latin typeface="Copperplate Gothic Light"/>
                <a:cs typeface="Copperplate Gothic Light"/>
              </a:rPr>
              <a:t> Tiffin Rooms?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latin typeface="Copperplate Gothic Light"/>
                <a:cs typeface="Copperplate Gothic Light"/>
              </a:rPr>
              <a:t>“Interface exposed; implementation hidden”</a:t>
            </a:r>
          </a:p>
          <a:p>
            <a:pPr marL="0" indent="0" algn="ctr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dirty="0">
              <a:latin typeface="Copperplate Gothic Light"/>
              <a:cs typeface="Copperplate Gothic Ligh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www.mindsculptorsys.com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61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</Template>
  <TotalTime>35304</TotalTime>
  <Words>1485</Words>
  <Application>Microsoft Macintosh PowerPoint</Application>
  <PresentationFormat>Custom</PresentationFormat>
  <Paragraphs>494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Presentation2</vt:lpstr>
      <vt:lpstr>                                                              </vt:lpstr>
      <vt:lpstr>                                                              </vt:lpstr>
      <vt:lpstr>My First Question ???</vt:lpstr>
      <vt:lpstr> </vt:lpstr>
      <vt:lpstr>What makes a language object oriented? </vt:lpstr>
      <vt:lpstr>Classes and Objects</vt:lpstr>
      <vt:lpstr>Encapsulation</vt:lpstr>
      <vt:lpstr>Polymorphism</vt:lpstr>
      <vt:lpstr>Abstraction</vt:lpstr>
      <vt:lpstr>Inheritance</vt:lpstr>
      <vt:lpstr>Composition</vt:lpstr>
      <vt:lpstr>My first c++ program!!</vt:lpstr>
      <vt:lpstr>Reference Variables</vt:lpstr>
      <vt:lpstr>Bool Data Type</vt:lpstr>
      <vt:lpstr>Function Overloading</vt:lpstr>
      <vt:lpstr>Default arguments</vt:lpstr>
      <vt:lpstr>Inline functions</vt:lpstr>
      <vt:lpstr>Scope resolution operator</vt:lpstr>
      <vt:lpstr>Structures in c++</vt:lpstr>
      <vt:lpstr>Access specifiers in c++</vt:lpstr>
      <vt:lpstr>Two ways of defining member functions</vt:lpstr>
      <vt:lpstr>Class in c++</vt:lpstr>
      <vt:lpstr>How to modularize a C++ program ?</vt:lpstr>
      <vt:lpstr>The Great ‘this’ Pointer</vt:lpstr>
      <vt:lpstr>What happens during compilation</vt:lpstr>
      <vt:lpstr>Classes and Inlines</vt:lpstr>
      <vt:lpstr>Constructor and destructor</vt:lpstr>
      <vt:lpstr>Const in c++</vt:lpstr>
      <vt:lpstr>Static’s of C++</vt:lpstr>
      <vt:lpstr>Friends </vt:lpstr>
      <vt:lpstr>Namespaces</vt:lpstr>
      <vt:lpstr>Operator overloading</vt:lpstr>
      <vt:lpstr>Type conversions</vt:lpstr>
      <vt:lpstr>Dynamic memory allocaton and deallocation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</dc:title>
  <dc:creator>Subhash </dc:creator>
  <cp:lastModifiedBy>Subhash Koduveli Unnikrishnan</cp:lastModifiedBy>
  <cp:revision>99</cp:revision>
  <cp:lastPrinted>1601-01-01T00:00:00Z</cp:lastPrinted>
  <dcterms:created xsi:type="dcterms:W3CDTF">2013-01-07T09:42:36Z</dcterms:created>
  <dcterms:modified xsi:type="dcterms:W3CDTF">2013-08-20T11:35:07Z</dcterms:modified>
</cp:coreProperties>
</file>