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0"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0B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249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1A85157-D3E8-C540-A388-A2855181F7C4}" type="datetimeFigureOut">
              <a:rPr lang="en-US"/>
              <a:pPr>
                <a:defRPr/>
              </a:pPr>
              <a:t>27/04/13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DA7841A-7318-BF4C-978E-350A64C2712C}" type="slidenum">
              <a:rPr lang="en-US"/>
              <a:pPr>
                <a:defRPr/>
              </a:pPr>
              <a:t>‹#›</a:t>
            </a:fld>
            <a:endParaRPr lang="en-US"/>
          </a:p>
        </p:txBody>
      </p:sp>
    </p:spTree>
    <p:extLst>
      <p:ext uri="{BB962C8B-B14F-4D97-AF65-F5344CB8AC3E}">
        <p14:creationId xmlns:p14="http://schemas.microsoft.com/office/powerpoint/2010/main" val="40456891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B114A38-64CC-514A-B4BE-F8F327A54487}" type="datetimeFigureOut">
              <a:rPr lang="en-US"/>
              <a:pPr>
                <a:defRPr/>
              </a:pPr>
              <a:t>27/04/13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72D9A9A-7336-764E-ADFC-902F8BF4E47F}" type="slidenum">
              <a:rPr lang="en-US"/>
              <a:pPr>
                <a:defRPr/>
              </a:pPr>
              <a:t>‹#›</a:t>
            </a:fld>
            <a:endParaRPr lang="en-US"/>
          </a:p>
        </p:txBody>
      </p:sp>
    </p:spTree>
    <p:extLst>
      <p:ext uri="{BB962C8B-B14F-4D97-AF65-F5344CB8AC3E}">
        <p14:creationId xmlns:p14="http://schemas.microsoft.com/office/powerpoint/2010/main" val="76558147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68554E2-9B27-394C-93F6-4C659C7B052F}" type="datetime1">
              <a:rPr lang="en-IN"/>
              <a:pPr>
                <a:defRPr/>
              </a:pPr>
              <a:t>27/04/13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Copyright MindSculptor Systems Pvt. Ltd.</a:t>
            </a:r>
          </a:p>
        </p:txBody>
      </p:sp>
      <p:sp>
        <p:nvSpPr>
          <p:cNvPr id="6" name="Slide Number Placeholder 5"/>
          <p:cNvSpPr>
            <a:spLocks noGrp="1"/>
          </p:cNvSpPr>
          <p:nvPr>
            <p:ph type="sldNum" sz="quarter" idx="12"/>
          </p:nvPr>
        </p:nvSpPr>
        <p:spPr/>
        <p:txBody>
          <a:bodyPr/>
          <a:lstStyle>
            <a:lvl1pPr>
              <a:defRPr/>
            </a:lvl1pPr>
          </a:lstStyle>
          <a:p>
            <a:pPr>
              <a:defRPr/>
            </a:pPr>
            <a:fld id="{E62F6336-07F1-4F49-9CBB-31E90EF42F50}" type="slidenum">
              <a:rPr lang="en-US"/>
              <a:pPr>
                <a:defRPr/>
              </a:pPr>
              <a:t>‹#›</a:t>
            </a:fld>
            <a:endParaRPr lang="en-US"/>
          </a:p>
        </p:txBody>
      </p:sp>
    </p:spTree>
    <p:extLst>
      <p:ext uri="{BB962C8B-B14F-4D97-AF65-F5344CB8AC3E}">
        <p14:creationId xmlns:p14="http://schemas.microsoft.com/office/powerpoint/2010/main" val="1796093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55F952-6255-D34A-ABE4-64DA265DA2D2}" type="datetime1">
              <a:rPr lang="en-IN"/>
              <a:pPr>
                <a:defRPr/>
              </a:pPr>
              <a:t>27/04/13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Copyright MindSculptor Systems Pvt. Ltd.</a:t>
            </a:r>
          </a:p>
        </p:txBody>
      </p:sp>
      <p:sp>
        <p:nvSpPr>
          <p:cNvPr id="6" name="Slide Number Placeholder 5"/>
          <p:cNvSpPr>
            <a:spLocks noGrp="1"/>
          </p:cNvSpPr>
          <p:nvPr>
            <p:ph type="sldNum" sz="quarter" idx="12"/>
          </p:nvPr>
        </p:nvSpPr>
        <p:spPr/>
        <p:txBody>
          <a:bodyPr/>
          <a:lstStyle>
            <a:lvl1pPr>
              <a:defRPr/>
            </a:lvl1pPr>
          </a:lstStyle>
          <a:p>
            <a:pPr>
              <a:defRPr/>
            </a:pPr>
            <a:fld id="{9186A073-0945-A84A-A797-7FD3DF93ECFF}" type="slidenum">
              <a:rPr lang="en-US"/>
              <a:pPr>
                <a:defRPr/>
              </a:pPr>
              <a:t>‹#›</a:t>
            </a:fld>
            <a:endParaRPr lang="en-US"/>
          </a:p>
        </p:txBody>
      </p:sp>
    </p:spTree>
    <p:extLst>
      <p:ext uri="{BB962C8B-B14F-4D97-AF65-F5344CB8AC3E}">
        <p14:creationId xmlns:p14="http://schemas.microsoft.com/office/powerpoint/2010/main" val="2461416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C6E7056-A2FD-9340-BAF7-BBCFA9497B9A}" type="datetime1">
              <a:rPr lang="en-IN"/>
              <a:pPr>
                <a:defRPr/>
              </a:pPr>
              <a:t>27/04/13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Copyright MindSculptor Systems Pvt. Ltd.</a:t>
            </a:r>
          </a:p>
        </p:txBody>
      </p:sp>
      <p:sp>
        <p:nvSpPr>
          <p:cNvPr id="6" name="Slide Number Placeholder 5"/>
          <p:cNvSpPr>
            <a:spLocks noGrp="1"/>
          </p:cNvSpPr>
          <p:nvPr>
            <p:ph type="sldNum" sz="quarter" idx="12"/>
          </p:nvPr>
        </p:nvSpPr>
        <p:spPr/>
        <p:txBody>
          <a:bodyPr/>
          <a:lstStyle>
            <a:lvl1pPr>
              <a:defRPr/>
            </a:lvl1pPr>
          </a:lstStyle>
          <a:p>
            <a:pPr>
              <a:defRPr/>
            </a:pPr>
            <a:fld id="{2F36C9F1-72EE-EA49-A8FB-818ED330FE8F}" type="slidenum">
              <a:rPr lang="en-US"/>
              <a:pPr>
                <a:defRPr/>
              </a:pPr>
              <a:t>‹#›</a:t>
            </a:fld>
            <a:endParaRPr lang="en-US"/>
          </a:p>
        </p:txBody>
      </p:sp>
    </p:spTree>
    <p:extLst>
      <p:ext uri="{BB962C8B-B14F-4D97-AF65-F5344CB8AC3E}">
        <p14:creationId xmlns:p14="http://schemas.microsoft.com/office/powerpoint/2010/main" val="260193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1BA8F2-321D-2B4D-9AEF-86684BA10E6E}" type="datetime1">
              <a:rPr lang="en-IN"/>
              <a:pPr>
                <a:defRPr/>
              </a:pPr>
              <a:t>27/04/13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Copyright MindSculptor Systems Pvt. Ltd.</a:t>
            </a:r>
          </a:p>
        </p:txBody>
      </p:sp>
      <p:sp>
        <p:nvSpPr>
          <p:cNvPr id="6" name="Slide Number Placeholder 5"/>
          <p:cNvSpPr>
            <a:spLocks noGrp="1"/>
          </p:cNvSpPr>
          <p:nvPr>
            <p:ph type="sldNum" sz="quarter" idx="12"/>
          </p:nvPr>
        </p:nvSpPr>
        <p:spPr/>
        <p:txBody>
          <a:bodyPr/>
          <a:lstStyle>
            <a:lvl1pPr>
              <a:defRPr/>
            </a:lvl1pPr>
          </a:lstStyle>
          <a:p>
            <a:pPr>
              <a:defRPr/>
            </a:pPr>
            <a:fld id="{A5092E58-C643-F747-B745-BD1C82ADBADB}" type="slidenum">
              <a:rPr lang="en-US"/>
              <a:pPr>
                <a:defRPr/>
              </a:pPr>
              <a:t>‹#›</a:t>
            </a:fld>
            <a:endParaRPr lang="en-US"/>
          </a:p>
        </p:txBody>
      </p:sp>
    </p:spTree>
    <p:extLst>
      <p:ext uri="{BB962C8B-B14F-4D97-AF65-F5344CB8AC3E}">
        <p14:creationId xmlns:p14="http://schemas.microsoft.com/office/powerpoint/2010/main" val="277289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79B8700-B0CB-1C40-82D9-240C6CC026FD}" type="datetime1">
              <a:rPr lang="en-IN"/>
              <a:pPr>
                <a:defRPr/>
              </a:pPr>
              <a:t>27/04/13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Copyright MindSculptor Systems Pvt. Ltd.</a:t>
            </a:r>
          </a:p>
        </p:txBody>
      </p:sp>
      <p:sp>
        <p:nvSpPr>
          <p:cNvPr id="6" name="Slide Number Placeholder 5"/>
          <p:cNvSpPr>
            <a:spLocks noGrp="1"/>
          </p:cNvSpPr>
          <p:nvPr>
            <p:ph type="sldNum" sz="quarter" idx="12"/>
          </p:nvPr>
        </p:nvSpPr>
        <p:spPr/>
        <p:txBody>
          <a:bodyPr/>
          <a:lstStyle>
            <a:lvl1pPr>
              <a:defRPr/>
            </a:lvl1pPr>
          </a:lstStyle>
          <a:p>
            <a:pPr>
              <a:defRPr/>
            </a:pPr>
            <a:fld id="{A74DC555-E6FD-B04F-B007-7F95119E355B}" type="slidenum">
              <a:rPr lang="en-US"/>
              <a:pPr>
                <a:defRPr/>
              </a:pPr>
              <a:t>‹#›</a:t>
            </a:fld>
            <a:endParaRPr lang="en-US"/>
          </a:p>
        </p:txBody>
      </p:sp>
    </p:spTree>
    <p:extLst>
      <p:ext uri="{BB962C8B-B14F-4D97-AF65-F5344CB8AC3E}">
        <p14:creationId xmlns:p14="http://schemas.microsoft.com/office/powerpoint/2010/main" val="164659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F79E142-D2DF-4449-830A-F457CCBA0CD6}" type="datetime1">
              <a:rPr lang="en-IN"/>
              <a:pPr>
                <a:defRPr/>
              </a:pPr>
              <a:t>27/04/13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Copyright MindSculptor Systems Pvt. Ltd.</a:t>
            </a:r>
          </a:p>
        </p:txBody>
      </p:sp>
      <p:sp>
        <p:nvSpPr>
          <p:cNvPr id="7" name="Slide Number Placeholder 5"/>
          <p:cNvSpPr>
            <a:spLocks noGrp="1"/>
          </p:cNvSpPr>
          <p:nvPr>
            <p:ph type="sldNum" sz="quarter" idx="12"/>
          </p:nvPr>
        </p:nvSpPr>
        <p:spPr/>
        <p:txBody>
          <a:bodyPr/>
          <a:lstStyle>
            <a:lvl1pPr>
              <a:defRPr/>
            </a:lvl1pPr>
          </a:lstStyle>
          <a:p>
            <a:pPr>
              <a:defRPr/>
            </a:pPr>
            <a:fld id="{D8AF2CAB-C763-FD4C-8D57-5B65F9E15145}" type="slidenum">
              <a:rPr lang="en-US"/>
              <a:pPr>
                <a:defRPr/>
              </a:pPr>
              <a:t>‹#›</a:t>
            </a:fld>
            <a:endParaRPr lang="en-US"/>
          </a:p>
        </p:txBody>
      </p:sp>
    </p:spTree>
    <p:extLst>
      <p:ext uri="{BB962C8B-B14F-4D97-AF65-F5344CB8AC3E}">
        <p14:creationId xmlns:p14="http://schemas.microsoft.com/office/powerpoint/2010/main" val="236541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45632FF-A2C9-B945-BAE0-3ABB5F078EF8}" type="datetime1">
              <a:rPr lang="en-IN"/>
              <a:pPr>
                <a:defRPr/>
              </a:pPr>
              <a:t>27/04/13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 Copyright MindSculptor Systems Pvt. Ltd.</a:t>
            </a:r>
          </a:p>
        </p:txBody>
      </p:sp>
      <p:sp>
        <p:nvSpPr>
          <p:cNvPr id="9" name="Slide Number Placeholder 5"/>
          <p:cNvSpPr>
            <a:spLocks noGrp="1"/>
          </p:cNvSpPr>
          <p:nvPr>
            <p:ph type="sldNum" sz="quarter" idx="12"/>
          </p:nvPr>
        </p:nvSpPr>
        <p:spPr/>
        <p:txBody>
          <a:bodyPr/>
          <a:lstStyle>
            <a:lvl1pPr>
              <a:defRPr/>
            </a:lvl1pPr>
          </a:lstStyle>
          <a:p>
            <a:pPr>
              <a:defRPr/>
            </a:pPr>
            <a:fld id="{78A81E64-2813-3B49-9177-744853D6BE51}" type="slidenum">
              <a:rPr lang="en-US"/>
              <a:pPr>
                <a:defRPr/>
              </a:pPr>
              <a:t>‹#›</a:t>
            </a:fld>
            <a:endParaRPr lang="en-US"/>
          </a:p>
        </p:txBody>
      </p:sp>
    </p:spTree>
    <p:extLst>
      <p:ext uri="{BB962C8B-B14F-4D97-AF65-F5344CB8AC3E}">
        <p14:creationId xmlns:p14="http://schemas.microsoft.com/office/powerpoint/2010/main" val="291173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6E85734-5B8F-8F4F-ADFA-42B2854C93BA}" type="datetime1">
              <a:rPr lang="en-IN"/>
              <a:pPr>
                <a:defRPr/>
              </a:pPr>
              <a:t>27/04/13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 Copyright MindSculptor Systems Pvt. Ltd.</a:t>
            </a:r>
          </a:p>
        </p:txBody>
      </p:sp>
      <p:sp>
        <p:nvSpPr>
          <p:cNvPr id="5" name="Slide Number Placeholder 5"/>
          <p:cNvSpPr>
            <a:spLocks noGrp="1"/>
          </p:cNvSpPr>
          <p:nvPr>
            <p:ph type="sldNum" sz="quarter" idx="12"/>
          </p:nvPr>
        </p:nvSpPr>
        <p:spPr/>
        <p:txBody>
          <a:bodyPr/>
          <a:lstStyle>
            <a:lvl1pPr>
              <a:defRPr/>
            </a:lvl1pPr>
          </a:lstStyle>
          <a:p>
            <a:pPr>
              <a:defRPr/>
            </a:pPr>
            <a:fld id="{26AF1B80-43A4-A641-A186-22429B8CF83E}" type="slidenum">
              <a:rPr lang="en-US"/>
              <a:pPr>
                <a:defRPr/>
              </a:pPr>
              <a:t>‹#›</a:t>
            </a:fld>
            <a:endParaRPr lang="en-US"/>
          </a:p>
        </p:txBody>
      </p:sp>
    </p:spTree>
    <p:extLst>
      <p:ext uri="{BB962C8B-B14F-4D97-AF65-F5344CB8AC3E}">
        <p14:creationId xmlns:p14="http://schemas.microsoft.com/office/powerpoint/2010/main" val="71808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EEA424C-8758-DD42-8E08-865351C62E50}" type="datetime1">
              <a:rPr lang="en-IN"/>
              <a:pPr>
                <a:defRPr/>
              </a:pPr>
              <a:t>27/04/13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 Copyright MindSculptor Systems Pvt. Ltd.</a:t>
            </a:r>
          </a:p>
        </p:txBody>
      </p:sp>
      <p:sp>
        <p:nvSpPr>
          <p:cNvPr id="4" name="Slide Number Placeholder 5"/>
          <p:cNvSpPr>
            <a:spLocks noGrp="1"/>
          </p:cNvSpPr>
          <p:nvPr>
            <p:ph type="sldNum" sz="quarter" idx="12"/>
          </p:nvPr>
        </p:nvSpPr>
        <p:spPr/>
        <p:txBody>
          <a:bodyPr/>
          <a:lstStyle>
            <a:lvl1pPr>
              <a:defRPr/>
            </a:lvl1pPr>
          </a:lstStyle>
          <a:p>
            <a:pPr>
              <a:defRPr/>
            </a:pPr>
            <a:fld id="{70D84F00-FFB5-3B4F-A807-DC77ACCBA701}" type="slidenum">
              <a:rPr lang="en-US"/>
              <a:pPr>
                <a:defRPr/>
              </a:pPr>
              <a:t>‹#›</a:t>
            </a:fld>
            <a:endParaRPr lang="en-US"/>
          </a:p>
        </p:txBody>
      </p:sp>
    </p:spTree>
    <p:extLst>
      <p:ext uri="{BB962C8B-B14F-4D97-AF65-F5344CB8AC3E}">
        <p14:creationId xmlns:p14="http://schemas.microsoft.com/office/powerpoint/2010/main" val="242894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D04DF23-4C29-BF4D-AB7C-F21C125F2F01}" type="datetime1">
              <a:rPr lang="en-IN"/>
              <a:pPr>
                <a:defRPr/>
              </a:pPr>
              <a:t>27/04/13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Copyright MindSculptor Systems Pvt. Ltd.</a:t>
            </a:r>
          </a:p>
        </p:txBody>
      </p:sp>
      <p:sp>
        <p:nvSpPr>
          <p:cNvPr id="7" name="Slide Number Placeholder 5"/>
          <p:cNvSpPr>
            <a:spLocks noGrp="1"/>
          </p:cNvSpPr>
          <p:nvPr>
            <p:ph type="sldNum" sz="quarter" idx="12"/>
          </p:nvPr>
        </p:nvSpPr>
        <p:spPr/>
        <p:txBody>
          <a:bodyPr/>
          <a:lstStyle>
            <a:lvl1pPr>
              <a:defRPr/>
            </a:lvl1pPr>
          </a:lstStyle>
          <a:p>
            <a:pPr>
              <a:defRPr/>
            </a:pPr>
            <a:fld id="{A6213A83-2BD1-2E4B-9249-CCE5F73AA8EC}" type="slidenum">
              <a:rPr lang="en-US"/>
              <a:pPr>
                <a:defRPr/>
              </a:pPr>
              <a:t>‹#›</a:t>
            </a:fld>
            <a:endParaRPr lang="en-US"/>
          </a:p>
        </p:txBody>
      </p:sp>
    </p:spTree>
    <p:extLst>
      <p:ext uri="{BB962C8B-B14F-4D97-AF65-F5344CB8AC3E}">
        <p14:creationId xmlns:p14="http://schemas.microsoft.com/office/powerpoint/2010/main" val="155358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436F09-E325-E543-BE56-44A9E967F9D4}" type="datetime1">
              <a:rPr lang="en-IN"/>
              <a:pPr>
                <a:defRPr/>
              </a:pPr>
              <a:t>27/04/13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Copyright MindSculptor Systems Pvt. Ltd.</a:t>
            </a:r>
          </a:p>
        </p:txBody>
      </p:sp>
      <p:sp>
        <p:nvSpPr>
          <p:cNvPr id="7" name="Slide Number Placeholder 5"/>
          <p:cNvSpPr>
            <a:spLocks noGrp="1"/>
          </p:cNvSpPr>
          <p:nvPr>
            <p:ph type="sldNum" sz="quarter" idx="12"/>
          </p:nvPr>
        </p:nvSpPr>
        <p:spPr/>
        <p:txBody>
          <a:bodyPr/>
          <a:lstStyle>
            <a:lvl1pPr>
              <a:defRPr/>
            </a:lvl1pPr>
          </a:lstStyle>
          <a:p>
            <a:pPr>
              <a:defRPr/>
            </a:pPr>
            <a:fld id="{1F04D934-6D3B-FE4C-A56A-89DF362A4DC0}" type="slidenum">
              <a:rPr lang="en-US"/>
              <a:pPr>
                <a:defRPr/>
              </a:pPr>
              <a:t>‹#›</a:t>
            </a:fld>
            <a:endParaRPr lang="en-US"/>
          </a:p>
        </p:txBody>
      </p:sp>
    </p:spTree>
    <p:extLst>
      <p:ext uri="{BB962C8B-B14F-4D97-AF65-F5344CB8AC3E}">
        <p14:creationId xmlns:p14="http://schemas.microsoft.com/office/powerpoint/2010/main" val="42203069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A9E2280-FC5E-1A41-AAB7-0C628248A9D0}" type="datetime1">
              <a:rPr lang="en-IN"/>
              <a:pPr>
                <a:defRPr/>
              </a:pPr>
              <a:t>27/04/13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 Copyright MindSculptor Systems Pvt. Ltd.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1D5DA82C-9718-FA4A-9629-9143E182DB6C}"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gif"/><Relationship Id="rId3"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15362" name="Title 1"/>
          <p:cNvSpPr>
            <a:spLocks noGrp="1"/>
          </p:cNvSpPr>
          <p:nvPr>
            <p:ph type="ctrTitle"/>
          </p:nvPr>
        </p:nvSpPr>
        <p:spPr>
          <a:xfrm>
            <a:off x="685800" y="501650"/>
            <a:ext cx="7772400" cy="4346575"/>
          </a:xfrm>
        </p:spPr>
        <p:txBody>
          <a:bodyPr/>
          <a:lstStyle/>
          <a:p>
            <a:pPr eaLnBrk="1" hangingPunct="1"/>
            <a:r>
              <a:rPr lang="en-US" sz="4000">
                <a:latin typeface="Century Gothic" charset="0"/>
                <a:cs typeface="Century Gothic" charset="0"/>
              </a:rPr>
              <a:t>UNIX Internals</a:t>
            </a:r>
            <a:r>
              <a:rPr lang="en-US" sz="2800">
                <a:latin typeface="Calibri" charset="0"/>
              </a:rPr>
              <a:t/>
            </a:r>
            <a:br>
              <a:rPr lang="en-US" sz="2800">
                <a:latin typeface="Calibri" charset="0"/>
              </a:rPr>
            </a:br>
            <a:r>
              <a:rPr lang="en-US" sz="2800">
                <a:latin typeface="Calibri" charset="0"/>
              </a:rPr>
              <a:t/>
            </a:r>
            <a:br>
              <a:rPr lang="en-US" sz="2800">
                <a:latin typeface="Calibri" charset="0"/>
              </a:rPr>
            </a:br>
            <a:r>
              <a:rPr lang="en-US" sz="2800">
                <a:latin typeface="Calibri" charset="0"/>
              </a:rPr>
              <a:t/>
            </a:r>
            <a:br>
              <a:rPr lang="en-US" sz="2800">
                <a:latin typeface="Calibri" charset="0"/>
              </a:rPr>
            </a:br>
            <a:endParaRPr lang="en-US" sz="2800">
              <a:latin typeface="Calibri" charset="0"/>
            </a:endParaRP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ea typeface="+mn-ea"/>
                <a:cs typeface="+mn-cs"/>
              </a:rPr>
              <a:t>  </a:t>
            </a:r>
            <a:endParaRPr lang="en-US" dirty="0">
              <a:ea typeface="+mn-ea"/>
              <a:cs typeface="+mn-cs"/>
            </a:endParaRPr>
          </a:p>
        </p:txBody>
      </p:sp>
      <p:pic>
        <p:nvPicPr>
          <p:cNvPr id="15364" name="Picture 3" descr="Final 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75038"/>
            <a:ext cx="7775575"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t>(c) Copyright MindSculptor Systems Pvt. Ltd.</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24578" name="Title 1"/>
          <p:cNvSpPr>
            <a:spLocks noGrp="1"/>
          </p:cNvSpPr>
          <p:nvPr>
            <p:ph type="ctrTitle"/>
          </p:nvPr>
        </p:nvSpPr>
        <p:spPr>
          <a:xfrm>
            <a:off x="865188" y="501650"/>
            <a:ext cx="7772400" cy="1376363"/>
          </a:xfrm>
        </p:spPr>
        <p:txBody>
          <a:bodyPr/>
          <a:lstStyle/>
          <a:p>
            <a:pPr eaLnBrk="1" hangingPunct="1"/>
            <a:r>
              <a:rPr lang="en-US" sz="4000">
                <a:latin typeface="Century Gothic" charset="0"/>
                <a:cs typeface="Century Gothic" charset="0"/>
              </a:rPr>
              <a:t>UNIX Kernel – Block Diagram</a:t>
            </a:r>
            <a:br>
              <a:rPr lang="en-US" sz="4000">
                <a:latin typeface="Century Gothic" charset="0"/>
                <a:cs typeface="Century Gothic" charset="0"/>
              </a:rPr>
            </a:br>
            <a:endParaRPr lang="en-US" sz="2800">
              <a:latin typeface="Century Gothic" charset="0"/>
              <a:cs typeface="Century Gothic" charset="0"/>
            </a:endParaRPr>
          </a:p>
        </p:txBody>
      </p:sp>
      <p:sp>
        <p:nvSpPr>
          <p:cNvPr id="3" name="Subtitle 2"/>
          <p:cNvSpPr>
            <a:spLocks noGrp="1"/>
          </p:cNvSpPr>
          <p:nvPr>
            <p:ph type="subTitle" idx="1"/>
          </p:nvPr>
        </p:nvSpPr>
        <p:spPr>
          <a:xfrm>
            <a:off x="536575" y="1484313"/>
            <a:ext cx="8101013" cy="4383087"/>
          </a:xfrm>
        </p:spPr>
        <p:txBody>
          <a:bodyPr rtlCol="0">
            <a:normAutofit/>
          </a:bodyPr>
          <a:lstStyle/>
          <a:p>
            <a:pPr eaLnBrk="1" fontAlgn="auto" hangingPunct="1">
              <a:spcAft>
                <a:spcPts val="0"/>
              </a:spcAft>
              <a:buFont typeface="Arial" pitchFamily="34" charset="0"/>
              <a:buNone/>
              <a:defRPr/>
            </a:pPr>
            <a:r>
              <a:rPr lang="en-US" sz="2400" dirty="0" smtClean="0">
                <a:latin typeface="Century Gothic"/>
                <a:ea typeface="+mn-ea"/>
                <a:cs typeface="Century Gothic"/>
              </a:rPr>
              <a:t> </a:t>
            </a:r>
            <a:endParaRPr lang="en-US" sz="2400" dirty="0">
              <a:latin typeface="Century Gothic"/>
              <a:ea typeface="+mn-ea"/>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pic>
        <p:nvPicPr>
          <p:cNvPr id="24581" name="Picture 1" descr="OS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5286" y="1698625"/>
            <a:ext cx="4762727"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25602" name="Title 1"/>
          <p:cNvSpPr>
            <a:spLocks noGrp="1"/>
          </p:cNvSpPr>
          <p:nvPr>
            <p:ph type="ctrTitle"/>
          </p:nvPr>
        </p:nvSpPr>
        <p:spPr>
          <a:xfrm>
            <a:off x="865188" y="501650"/>
            <a:ext cx="7772400" cy="1538288"/>
          </a:xfrm>
        </p:spPr>
        <p:txBody>
          <a:bodyPr/>
          <a:lstStyle/>
          <a:p>
            <a:pPr eaLnBrk="1" hangingPunct="1"/>
            <a:r>
              <a:rPr lang="en-US" sz="4000">
                <a:latin typeface="Century Gothic" charset="0"/>
                <a:cs typeface="Century Gothic" charset="0"/>
              </a:rPr>
              <a:t>User Space V/S Kernel Space</a:t>
            </a:r>
          </a:p>
        </p:txBody>
      </p:sp>
      <p:sp>
        <p:nvSpPr>
          <p:cNvPr id="3" name="Subtitle 2"/>
          <p:cNvSpPr>
            <a:spLocks noGrp="1"/>
          </p:cNvSpPr>
          <p:nvPr>
            <p:ph type="subTitle" idx="1"/>
          </p:nvPr>
        </p:nvSpPr>
        <p:spPr>
          <a:xfrm rot="10800000" flipV="1">
            <a:off x="1049338" y="2039938"/>
            <a:ext cx="7588250" cy="4251325"/>
          </a:xfrm>
        </p:spPr>
        <p:txBody>
          <a:bodyPr rtlCol="0">
            <a:normAutofit/>
          </a:bodyPr>
          <a:lstStyle/>
          <a:p>
            <a:pPr marL="457200" indent="-457200" algn="just" eaLnBrk="1" fontAlgn="auto" hangingPunct="1">
              <a:spcAft>
                <a:spcPts val="0"/>
              </a:spcAft>
              <a:buFont typeface="Arial"/>
              <a:buChar char="•"/>
              <a:defRPr/>
            </a:pPr>
            <a:r>
              <a:rPr lang="en-US" sz="1800" dirty="0">
                <a:latin typeface="Century Gothic"/>
                <a:cs typeface="Century Gothic"/>
              </a:rPr>
              <a:t>User space is that set of memory locations in which </a:t>
            </a:r>
            <a:r>
              <a:rPr lang="en-US" sz="1800" i="1" dirty="0">
                <a:latin typeface="Century Gothic"/>
                <a:cs typeface="Century Gothic"/>
              </a:rPr>
              <a:t>user processes</a:t>
            </a:r>
            <a:r>
              <a:rPr lang="en-US" sz="1800" dirty="0">
                <a:latin typeface="Century Gothic"/>
                <a:cs typeface="Century Gothic"/>
              </a:rPr>
              <a:t> (i.e., everything other than the kernel) run. A </a:t>
            </a:r>
            <a:r>
              <a:rPr lang="en-US" sz="1800" i="1" dirty="0">
                <a:latin typeface="Century Gothic"/>
                <a:cs typeface="Century Gothic"/>
              </a:rPr>
              <a:t>process</a:t>
            </a:r>
            <a:r>
              <a:rPr lang="en-US" sz="1800" dirty="0">
                <a:latin typeface="Century Gothic"/>
                <a:cs typeface="Century Gothic"/>
              </a:rPr>
              <a:t> is an executing instance of a program. One of the roles of the kernel is to manage individual user processes within this space and to prevent them from interfering with each other</a:t>
            </a:r>
            <a:r>
              <a:rPr lang="en-US" sz="1800" dirty="0" smtClean="0">
                <a:latin typeface="Century Gothic"/>
                <a:cs typeface="Century Gothic"/>
              </a:rPr>
              <a:t>.</a:t>
            </a:r>
          </a:p>
          <a:p>
            <a:pPr marL="457200" indent="-457200" algn="just" eaLnBrk="1" fontAlgn="auto" hangingPunct="1">
              <a:spcAft>
                <a:spcPts val="0"/>
              </a:spcAft>
              <a:buFont typeface="Arial"/>
              <a:buChar char="•"/>
              <a:defRPr/>
            </a:pPr>
            <a:endParaRPr lang="en-US" sz="1800" dirty="0">
              <a:latin typeface="Century Gothic"/>
              <a:ea typeface="+mn-ea"/>
              <a:cs typeface="Century Gothic"/>
            </a:endParaRPr>
          </a:p>
          <a:p>
            <a:pPr marL="457200" indent="-457200" algn="just" eaLnBrk="1" fontAlgn="auto" hangingPunct="1">
              <a:spcAft>
                <a:spcPts val="0"/>
              </a:spcAft>
              <a:buFont typeface="Arial"/>
              <a:buChar char="•"/>
              <a:defRPr/>
            </a:pPr>
            <a:r>
              <a:rPr lang="en-US" sz="1800" dirty="0">
                <a:latin typeface="Century Gothic"/>
                <a:cs typeface="Century Gothic"/>
              </a:rPr>
              <a:t>Kernel space is where the kernel (i.e., the core of the operating system) executes (i.e., runs) and provides its services</a:t>
            </a:r>
            <a:r>
              <a:rPr lang="en-US" sz="1800" dirty="0" smtClean="0">
                <a:latin typeface="Century Gothic"/>
                <a:cs typeface="Century Gothic"/>
              </a:rPr>
              <a:t>.</a:t>
            </a:r>
          </a:p>
          <a:p>
            <a:pPr marL="457200" indent="-457200" algn="just" eaLnBrk="1" fontAlgn="auto" hangingPunct="1">
              <a:spcAft>
                <a:spcPts val="0"/>
              </a:spcAft>
              <a:buFont typeface="Arial"/>
              <a:buChar char="•"/>
              <a:defRPr/>
            </a:pPr>
            <a:endParaRPr lang="en-US" sz="1800" dirty="0">
              <a:latin typeface="Century Gothic"/>
              <a:cs typeface="Century Gothic"/>
            </a:endParaRPr>
          </a:p>
          <a:p>
            <a:pPr marL="457200" indent="-457200" algn="just" eaLnBrk="1" fontAlgn="auto" hangingPunct="1">
              <a:spcAft>
                <a:spcPts val="0"/>
              </a:spcAft>
              <a:buFont typeface="Arial"/>
              <a:buChar char="•"/>
              <a:defRPr/>
            </a:pPr>
            <a:r>
              <a:rPr lang="en-US" sz="1800" dirty="0">
                <a:latin typeface="Century Gothic"/>
                <a:cs typeface="Century Gothic"/>
              </a:rPr>
              <a:t>Kernel space can be accessed by user processes only through the use of system calls. System calls are requests in a Unix-like operating system by an active process for a service performed by the kernel, such as input/output (I/O) or process creation. </a:t>
            </a: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26626" name="Title 1"/>
          <p:cNvSpPr>
            <a:spLocks noGrp="1"/>
          </p:cNvSpPr>
          <p:nvPr>
            <p:ph type="ctrTitle"/>
          </p:nvPr>
        </p:nvSpPr>
        <p:spPr>
          <a:xfrm>
            <a:off x="865188" y="501650"/>
            <a:ext cx="7772400" cy="1447800"/>
          </a:xfrm>
        </p:spPr>
        <p:txBody>
          <a:bodyPr/>
          <a:lstStyle/>
          <a:p>
            <a:pPr eaLnBrk="1" hangingPunct="1"/>
            <a:r>
              <a:rPr lang="en-US" sz="2000">
                <a:latin typeface="Century Gothic" charset="0"/>
                <a:cs typeface="Century Gothic" charset="0"/>
              </a:rPr>
              <a:t/>
            </a:r>
            <a:br>
              <a:rPr lang="en-US" sz="2000">
                <a:latin typeface="Century Gothic" charset="0"/>
                <a:cs typeface="Century Gothic" charset="0"/>
              </a:rPr>
            </a:br>
            <a:r>
              <a:rPr lang="en-US" sz="4000">
                <a:latin typeface="Century Gothic" charset="0"/>
                <a:cs typeface="Century Gothic" charset="0"/>
              </a:rPr>
              <a:t>User mode V/S Kernel mode</a:t>
            </a:r>
          </a:p>
        </p:txBody>
      </p:sp>
      <p:sp>
        <p:nvSpPr>
          <p:cNvPr id="3" name="Subtitle 2"/>
          <p:cNvSpPr>
            <a:spLocks noGrp="1"/>
          </p:cNvSpPr>
          <p:nvPr>
            <p:ph type="subTitle" idx="1"/>
          </p:nvPr>
        </p:nvSpPr>
        <p:spPr>
          <a:xfrm>
            <a:off x="644525" y="1949450"/>
            <a:ext cx="7851775" cy="3438525"/>
          </a:xfrm>
        </p:spPr>
        <p:txBody>
          <a:bodyPr rtlCol="0">
            <a:normAutofit fontScale="92500" lnSpcReduction="10000"/>
          </a:bodyPr>
          <a:lstStyle/>
          <a:p>
            <a:pPr marL="457200" indent="-457200" algn="l" eaLnBrk="1" fontAlgn="auto" hangingPunct="1">
              <a:spcAft>
                <a:spcPts val="0"/>
              </a:spcAft>
              <a:buFont typeface="Arial"/>
              <a:buChar char="•"/>
              <a:defRPr/>
            </a:pPr>
            <a:endParaRPr lang="en-US" dirty="0" smtClean="0">
              <a:ea typeface="+mn-ea"/>
              <a:cs typeface="+mn-cs"/>
            </a:endParaRPr>
          </a:p>
          <a:p>
            <a:pPr marL="457200" indent="-457200" algn="l" eaLnBrk="1" fontAlgn="auto" hangingPunct="1">
              <a:spcAft>
                <a:spcPts val="0"/>
              </a:spcAft>
              <a:buFont typeface="Arial"/>
              <a:buChar char="•"/>
              <a:defRPr/>
            </a:pPr>
            <a:r>
              <a:rPr lang="en-US" dirty="0" smtClean="0">
                <a:latin typeface="Century Gothic"/>
                <a:ea typeface="+mn-ea"/>
                <a:cs typeface="Century Gothic"/>
              </a:rPr>
              <a:t>When a process executes a system call, the </a:t>
            </a:r>
            <a:r>
              <a:rPr lang="en-US" i="1" dirty="0" smtClean="0">
                <a:latin typeface="Century Gothic"/>
                <a:ea typeface="+mn-ea"/>
                <a:cs typeface="Century Gothic"/>
              </a:rPr>
              <a:t>execution mode </a:t>
            </a:r>
            <a:r>
              <a:rPr lang="en-US" dirty="0" smtClean="0">
                <a:latin typeface="Century Gothic"/>
                <a:ea typeface="+mn-ea"/>
                <a:cs typeface="Century Gothic"/>
              </a:rPr>
              <a:t>of the process changes from </a:t>
            </a:r>
            <a:r>
              <a:rPr lang="en-US" i="1" dirty="0" smtClean="0">
                <a:latin typeface="Century Gothic"/>
                <a:ea typeface="+mn-ea"/>
                <a:cs typeface="Century Gothic"/>
              </a:rPr>
              <a:t>user mode </a:t>
            </a:r>
            <a:r>
              <a:rPr lang="en-US" dirty="0" smtClean="0">
                <a:latin typeface="Century Gothic"/>
                <a:ea typeface="+mn-ea"/>
                <a:cs typeface="Century Gothic"/>
              </a:rPr>
              <a:t>to the </a:t>
            </a:r>
            <a:r>
              <a:rPr lang="en-US" i="1" dirty="0" smtClean="0">
                <a:latin typeface="Century Gothic"/>
                <a:ea typeface="+mn-ea"/>
                <a:cs typeface="Century Gothic"/>
              </a:rPr>
              <a:t>kernel mode</a:t>
            </a:r>
          </a:p>
          <a:p>
            <a:pPr algn="l" eaLnBrk="1" fontAlgn="auto" hangingPunct="1">
              <a:spcAft>
                <a:spcPts val="0"/>
              </a:spcAft>
              <a:defRPr/>
            </a:pPr>
            <a:endParaRPr lang="en-US" i="1" dirty="0" smtClean="0">
              <a:latin typeface="Century Gothic"/>
              <a:ea typeface="+mn-ea"/>
              <a:cs typeface="Century Gothic"/>
            </a:endParaRPr>
          </a:p>
          <a:p>
            <a:pPr marL="457200" indent="-457200" algn="l" eaLnBrk="1" fontAlgn="auto" hangingPunct="1">
              <a:spcAft>
                <a:spcPts val="0"/>
              </a:spcAft>
              <a:buFont typeface="Arial"/>
              <a:buChar char="•"/>
              <a:defRPr/>
            </a:pPr>
            <a:r>
              <a:rPr lang="en-US" dirty="0" smtClean="0">
                <a:latin typeface="Century Gothic"/>
                <a:ea typeface="+mn-ea"/>
                <a:cs typeface="Century Gothic"/>
              </a:rPr>
              <a:t>Hardware knows only modes</a:t>
            </a:r>
          </a:p>
          <a:p>
            <a:pPr marL="457200" indent="-457200" algn="l" eaLnBrk="1" fontAlgn="auto" hangingPunct="1">
              <a:spcAft>
                <a:spcPts val="0"/>
              </a:spcAft>
              <a:buFont typeface="Arial"/>
              <a:buChar char="•"/>
              <a:defRPr/>
            </a:pPr>
            <a:endParaRPr lang="en-US" i="1" dirty="0">
              <a:ea typeface="+mn-ea"/>
              <a:cs typeface="+mn-cs"/>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27650" name="Title 1"/>
          <p:cNvSpPr>
            <a:spLocks noGrp="1"/>
          </p:cNvSpPr>
          <p:nvPr>
            <p:ph type="ctrTitle"/>
          </p:nvPr>
        </p:nvSpPr>
        <p:spPr>
          <a:xfrm>
            <a:off x="865188" y="501650"/>
            <a:ext cx="7772400" cy="285750"/>
          </a:xfrm>
        </p:spPr>
        <p:txBody>
          <a:bodyPr/>
          <a:lstStyle/>
          <a:p>
            <a:pPr algn="l" eaLnBrk="1" hangingPunct="1"/>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endParaRPr lang="en-US" sz="2000">
              <a:latin typeface="Century Gothic" charset="0"/>
              <a:cs typeface="Century Gothic" charset="0"/>
            </a:endParaRPr>
          </a:p>
        </p:txBody>
      </p:sp>
      <p:sp>
        <p:nvSpPr>
          <p:cNvPr id="3" name="Subtitle 2"/>
          <p:cNvSpPr>
            <a:spLocks noGrp="1"/>
          </p:cNvSpPr>
          <p:nvPr>
            <p:ph type="subTitle" idx="1"/>
          </p:nvPr>
        </p:nvSpPr>
        <p:spPr>
          <a:xfrm>
            <a:off x="696913" y="501650"/>
            <a:ext cx="7691437" cy="4886325"/>
          </a:xfrm>
        </p:spPr>
        <p:txBody>
          <a:bodyPr rtlCol="0">
            <a:normAutofit/>
          </a:bodyPr>
          <a:lstStyle/>
          <a:p>
            <a:pPr marL="457200" indent="-457200" algn="l" eaLnBrk="1" fontAlgn="auto" hangingPunct="1">
              <a:spcAft>
                <a:spcPts val="0"/>
              </a:spcAft>
              <a:buFont typeface="Arial"/>
              <a:buChar char="•"/>
              <a:defRPr/>
            </a:pPr>
            <a:endParaRPr lang="en-US" sz="2000" dirty="0" smtClean="0">
              <a:latin typeface="Century Gothic"/>
              <a:ea typeface="+mn-ea"/>
              <a:cs typeface="Century Gothic"/>
            </a:endParaRPr>
          </a:p>
          <a:p>
            <a:pPr marL="457200" indent="-457200" algn="l" eaLnBrk="1" fontAlgn="auto" hangingPunct="1">
              <a:spcAft>
                <a:spcPts val="0"/>
              </a:spcAft>
              <a:buFont typeface="Arial"/>
              <a:buChar char="•"/>
              <a:defRPr/>
            </a:pPr>
            <a:r>
              <a:rPr lang="en-US" sz="2000" dirty="0" smtClean="0">
                <a:latin typeface="Century Gothic"/>
                <a:ea typeface="+mn-ea"/>
                <a:cs typeface="Century Gothic"/>
              </a:rPr>
              <a:t>MMU implements virtual memory system. </a:t>
            </a:r>
            <a:r>
              <a:rPr lang="en-US" sz="2000" i="1" dirty="0" smtClean="0">
                <a:latin typeface="Century Gothic"/>
                <a:ea typeface="+mn-ea"/>
                <a:cs typeface="Century Gothic"/>
              </a:rPr>
              <a:t>Swapper</a:t>
            </a:r>
            <a:r>
              <a:rPr lang="en-US" sz="2000" dirty="0" smtClean="0">
                <a:latin typeface="Century Gothic"/>
                <a:ea typeface="+mn-ea"/>
                <a:cs typeface="Century Gothic"/>
              </a:rPr>
              <a:t> schedules allocation of memory to processes</a:t>
            </a:r>
          </a:p>
          <a:p>
            <a:pPr marL="457200" indent="-457200" algn="l" eaLnBrk="1" fontAlgn="auto" hangingPunct="1">
              <a:spcAft>
                <a:spcPts val="0"/>
              </a:spcAft>
              <a:buFont typeface="Arial"/>
              <a:buChar char="•"/>
              <a:defRPr/>
            </a:pPr>
            <a:endParaRPr lang="en-US" sz="2000" dirty="0" smtClean="0">
              <a:latin typeface="Century Gothic"/>
              <a:ea typeface="+mn-ea"/>
              <a:cs typeface="Century Gothic"/>
            </a:endParaRPr>
          </a:p>
          <a:p>
            <a:pPr marL="457200" indent="-457200" algn="l" eaLnBrk="1" fontAlgn="auto" hangingPunct="1">
              <a:spcAft>
                <a:spcPts val="0"/>
              </a:spcAft>
              <a:buFont typeface="Arial"/>
              <a:buChar char="•"/>
              <a:defRPr/>
            </a:pPr>
            <a:r>
              <a:rPr lang="en-US" sz="2000" i="1" dirty="0" smtClean="0">
                <a:latin typeface="Century Gothic"/>
                <a:ea typeface="+mn-ea"/>
                <a:cs typeface="Century Gothic"/>
              </a:rPr>
              <a:t>Process Scheduler </a:t>
            </a:r>
            <a:r>
              <a:rPr lang="en-US" sz="2000" dirty="0" smtClean="0">
                <a:latin typeface="Century Gothic"/>
                <a:ea typeface="+mn-ea"/>
                <a:cs typeface="Century Gothic"/>
              </a:rPr>
              <a:t>allocates CPU to processes (based on scheduling algorithm)</a:t>
            </a:r>
          </a:p>
          <a:p>
            <a:pPr marL="457200" indent="-457200" algn="l" eaLnBrk="1" fontAlgn="auto" hangingPunct="1">
              <a:spcAft>
                <a:spcPts val="0"/>
              </a:spcAft>
              <a:buFont typeface="Arial"/>
              <a:buChar char="•"/>
              <a:defRPr/>
            </a:pPr>
            <a:endParaRPr lang="en-US" sz="2000" dirty="0" smtClean="0">
              <a:latin typeface="Century Gothic"/>
              <a:ea typeface="+mn-ea"/>
              <a:cs typeface="Century Gothic"/>
            </a:endParaRPr>
          </a:p>
          <a:p>
            <a:pPr marL="457200" indent="-457200" algn="l" eaLnBrk="1" fontAlgn="auto" hangingPunct="1">
              <a:spcAft>
                <a:spcPts val="0"/>
              </a:spcAft>
              <a:buFont typeface="Arial"/>
              <a:buChar char="•"/>
              <a:defRPr/>
            </a:pPr>
            <a:r>
              <a:rPr lang="en-US" sz="2000" dirty="0" smtClean="0">
                <a:latin typeface="Century Gothic"/>
                <a:ea typeface="+mn-ea"/>
                <a:cs typeface="Century Gothic"/>
              </a:rPr>
              <a:t>MMU implements virtual memory – Making fool by giving a feel of huge memory to support multi-programming – Implemented through Demand Paging</a:t>
            </a:r>
          </a:p>
          <a:p>
            <a:pPr marL="457200" indent="-457200" algn="l" eaLnBrk="1" fontAlgn="auto" hangingPunct="1">
              <a:spcAft>
                <a:spcPts val="0"/>
              </a:spcAft>
              <a:buFont typeface="Arial"/>
              <a:buChar char="•"/>
              <a:defRPr/>
            </a:pPr>
            <a:endParaRPr lang="en-US" sz="2000" dirty="0" smtClean="0">
              <a:latin typeface="Century Gothic"/>
              <a:ea typeface="+mn-ea"/>
              <a:cs typeface="Century Gothic"/>
            </a:endParaRPr>
          </a:p>
          <a:p>
            <a:pPr marL="457200" indent="-457200" algn="l" eaLnBrk="1" fontAlgn="auto" hangingPunct="1">
              <a:spcAft>
                <a:spcPts val="0"/>
              </a:spcAft>
              <a:buFont typeface="Arial"/>
              <a:buChar char="•"/>
              <a:defRPr/>
            </a:pPr>
            <a:r>
              <a:rPr lang="en-US" sz="2000" dirty="0" smtClean="0">
                <a:latin typeface="Century Gothic"/>
                <a:ea typeface="+mn-ea"/>
                <a:cs typeface="Century Gothic"/>
              </a:rPr>
              <a:t>Logical Addresses – Divided into Pages</a:t>
            </a:r>
          </a:p>
          <a:p>
            <a:pPr marL="457200" indent="-457200" algn="l" eaLnBrk="1" fontAlgn="auto" hangingPunct="1">
              <a:spcAft>
                <a:spcPts val="0"/>
              </a:spcAft>
              <a:buFont typeface="Arial"/>
              <a:buChar char="•"/>
              <a:defRPr/>
            </a:pPr>
            <a:r>
              <a:rPr lang="en-US" sz="2000" dirty="0" smtClean="0">
                <a:latin typeface="Century Gothic"/>
                <a:ea typeface="+mn-ea"/>
                <a:cs typeface="Century Gothic"/>
              </a:rPr>
              <a:t>Physical Addresses – Divided into Frames</a:t>
            </a:r>
          </a:p>
          <a:p>
            <a:pPr marL="457200" indent="-457200" algn="l" eaLnBrk="1" fontAlgn="auto" hangingPunct="1">
              <a:spcAft>
                <a:spcPts val="0"/>
              </a:spcAft>
              <a:buFont typeface="Arial"/>
              <a:buChar char="•"/>
              <a:defRPr/>
            </a:pPr>
            <a:endParaRPr lang="en-US" sz="2000" i="1" dirty="0" smtClean="0">
              <a:latin typeface="Century Gothic"/>
              <a:ea typeface="+mn-ea"/>
              <a:cs typeface="Century Gothic"/>
            </a:endParaRPr>
          </a:p>
          <a:p>
            <a:pPr marL="457200" indent="-457200" algn="l" eaLnBrk="1" fontAlgn="auto" hangingPunct="1">
              <a:spcAft>
                <a:spcPts val="0"/>
              </a:spcAft>
              <a:buFont typeface="Arial"/>
              <a:buChar char="•"/>
              <a:defRPr/>
            </a:pPr>
            <a:endParaRPr lang="en-US" sz="2800" dirty="0" smtClean="0">
              <a:latin typeface="Century Gothic"/>
              <a:ea typeface="+mn-ea"/>
              <a:cs typeface="Century Gothic"/>
            </a:endParaRPr>
          </a:p>
          <a:p>
            <a:pPr marL="457200" indent="-457200" algn="l" eaLnBrk="1" fontAlgn="auto" hangingPunct="1">
              <a:spcAft>
                <a:spcPts val="0"/>
              </a:spcAft>
              <a:buFont typeface="Arial"/>
              <a:buChar char="•"/>
              <a:defRPr/>
            </a:pPr>
            <a:endParaRPr lang="en-US" sz="2800" dirty="0">
              <a:latin typeface="Century Gothic"/>
              <a:ea typeface="+mn-ea"/>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28674" name="Title 1"/>
          <p:cNvSpPr>
            <a:spLocks noGrp="1"/>
          </p:cNvSpPr>
          <p:nvPr>
            <p:ph type="ctrTitle"/>
          </p:nvPr>
        </p:nvSpPr>
        <p:spPr>
          <a:xfrm>
            <a:off x="865188" y="501650"/>
            <a:ext cx="7772400" cy="1466850"/>
          </a:xfrm>
        </p:spPr>
        <p:txBody>
          <a:bodyPr/>
          <a:lstStyle/>
          <a:p>
            <a:pPr eaLnBrk="1" hangingPunct="1"/>
            <a:r>
              <a:rPr lang="en-US">
                <a:latin typeface="Century Gothic" charset="0"/>
                <a:cs typeface="Century Gothic" charset="0"/>
              </a:rPr>
              <a:t>Paging</a:t>
            </a:r>
          </a:p>
        </p:txBody>
      </p:sp>
      <p:sp>
        <p:nvSpPr>
          <p:cNvPr id="3" name="Subtitle 2"/>
          <p:cNvSpPr>
            <a:spLocks noGrp="1"/>
          </p:cNvSpPr>
          <p:nvPr>
            <p:ph type="subTitle" idx="1"/>
          </p:nvPr>
        </p:nvSpPr>
        <p:spPr>
          <a:xfrm>
            <a:off x="625475" y="2128838"/>
            <a:ext cx="8012113" cy="3881437"/>
          </a:xfrm>
        </p:spPr>
        <p:txBody>
          <a:bodyPr rtlCol="0">
            <a:normAutofit/>
          </a:bodyPr>
          <a:lstStyle/>
          <a:p>
            <a:pPr eaLnBrk="1" fontAlgn="auto" hangingPunct="1">
              <a:spcAft>
                <a:spcPts val="0"/>
              </a:spcAft>
              <a:buFont typeface="Arial" pitchFamily="34" charset="0"/>
              <a:buNone/>
              <a:defRPr/>
            </a:pPr>
            <a:r>
              <a:rPr lang="en-US" dirty="0" smtClean="0">
                <a:ea typeface="+mn-ea"/>
                <a:cs typeface="+mn-cs"/>
              </a:rPr>
              <a:t>  </a:t>
            </a:r>
            <a:endParaRPr lang="en-US" dirty="0">
              <a:ea typeface="+mn-ea"/>
              <a:cs typeface="+mn-cs"/>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pic>
        <p:nvPicPr>
          <p:cNvPr id="28677" name="Picture 1" descr="OS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9388" y="1843088"/>
            <a:ext cx="6616700"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29698" name="Title 1"/>
          <p:cNvSpPr>
            <a:spLocks noGrp="1"/>
          </p:cNvSpPr>
          <p:nvPr>
            <p:ph type="ctrTitle"/>
          </p:nvPr>
        </p:nvSpPr>
        <p:spPr>
          <a:xfrm>
            <a:off x="865188" y="501650"/>
            <a:ext cx="7772400" cy="1466850"/>
          </a:xfrm>
        </p:spPr>
        <p:txBody>
          <a:bodyPr/>
          <a:lstStyle/>
          <a:p>
            <a:pPr eaLnBrk="1" hangingPunct="1"/>
            <a:r>
              <a:rPr lang="en-US">
                <a:latin typeface="Century Gothic" charset="0"/>
                <a:cs typeface="Century Gothic" charset="0"/>
              </a:rPr>
              <a:t>Before we start…</a:t>
            </a:r>
            <a:br>
              <a:rPr lang="en-US">
                <a:latin typeface="Century Gothic" charset="0"/>
                <a:cs typeface="Century Gothic" charset="0"/>
              </a:rPr>
            </a:br>
            <a:endParaRPr lang="en-US">
              <a:latin typeface="Century Gothic" charset="0"/>
              <a:cs typeface="Century Gothic" charset="0"/>
            </a:endParaRPr>
          </a:p>
        </p:txBody>
      </p:sp>
      <p:sp>
        <p:nvSpPr>
          <p:cNvPr id="3" name="Subtitle 2"/>
          <p:cNvSpPr>
            <a:spLocks noGrp="1"/>
          </p:cNvSpPr>
          <p:nvPr>
            <p:ph type="subTitle" idx="1"/>
          </p:nvPr>
        </p:nvSpPr>
        <p:spPr>
          <a:xfrm>
            <a:off x="625475" y="1627188"/>
            <a:ext cx="8012113" cy="4664075"/>
          </a:xfrm>
        </p:spPr>
        <p:txBody>
          <a:bodyPr rtlCol="0">
            <a:normAutofit/>
          </a:bodyPr>
          <a:lstStyle/>
          <a:p>
            <a:pPr marL="457200" indent="-457200" algn="l" eaLnBrk="1" fontAlgn="auto" hangingPunct="1">
              <a:spcAft>
                <a:spcPts val="0"/>
              </a:spcAft>
              <a:buFont typeface="Arial"/>
              <a:buChar char="•"/>
              <a:defRPr/>
            </a:pPr>
            <a:r>
              <a:rPr lang="en-US" sz="2400" dirty="0" smtClean="0">
                <a:latin typeface="Century Gothic"/>
                <a:ea typeface="+mn-ea"/>
                <a:cs typeface="Century Gothic"/>
              </a:rPr>
              <a:t>  Login name</a:t>
            </a:r>
          </a:p>
          <a:p>
            <a:pPr marL="914400" lvl="1" indent="-457200" algn="l" eaLnBrk="1" fontAlgn="auto" hangingPunct="1">
              <a:spcAft>
                <a:spcPts val="0"/>
              </a:spcAft>
              <a:buFont typeface="Arial"/>
              <a:buChar char="•"/>
              <a:defRPr/>
            </a:pPr>
            <a:r>
              <a:rPr lang="en-US" sz="2400" dirty="0" smtClean="0">
                <a:latin typeface="Century Gothic"/>
                <a:ea typeface="+mn-ea"/>
                <a:cs typeface="Century Gothic"/>
              </a:rPr>
              <a:t>/</a:t>
            </a:r>
            <a:r>
              <a:rPr lang="en-US" sz="2400" dirty="0" err="1" smtClean="0">
                <a:latin typeface="Century Gothic"/>
                <a:ea typeface="+mn-ea"/>
                <a:cs typeface="Century Gothic"/>
              </a:rPr>
              <a:t>etc</a:t>
            </a:r>
            <a:r>
              <a:rPr lang="en-US" sz="2400" dirty="0" smtClean="0">
                <a:latin typeface="Century Gothic"/>
                <a:ea typeface="+mn-ea"/>
                <a:cs typeface="Century Gothic"/>
              </a:rPr>
              <a:t>/</a:t>
            </a:r>
            <a:r>
              <a:rPr lang="en-US" sz="2400" dirty="0" err="1" smtClean="0">
                <a:latin typeface="Century Gothic"/>
                <a:ea typeface="+mn-ea"/>
                <a:cs typeface="Century Gothic"/>
              </a:rPr>
              <a:t>passwd</a:t>
            </a:r>
            <a:r>
              <a:rPr lang="en-US" sz="2400" dirty="0" smtClean="0">
                <a:latin typeface="Century Gothic"/>
                <a:ea typeface="+mn-ea"/>
                <a:cs typeface="Century Gothic"/>
              </a:rPr>
              <a:t> </a:t>
            </a:r>
          </a:p>
          <a:p>
            <a:pPr lvl="1" indent="-457200" algn="l" eaLnBrk="1" fontAlgn="auto" hangingPunct="1">
              <a:spcAft>
                <a:spcPts val="0"/>
              </a:spcAft>
              <a:buFont typeface="Arial"/>
              <a:buChar char="•"/>
              <a:defRPr/>
            </a:pPr>
            <a:r>
              <a:rPr lang="en-US" sz="2400" dirty="0">
                <a:latin typeface="Century Gothic"/>
                <a:ea typeface="+mn-ea"/>
                <a:cs typeface="Century Gothic"/>
              </a:rPr>
              <a:t>Shell ( echo $SHELL ) Ex: bash, </a:t>
            </a:r>
            <a:r>
              <a:rPr lang="en-US" sz="2400" dirty="0" err="1">
                <a:latin typeface="Century Gothic"/>
                <a:ea typeface="+mn-ea"/>
                <a:cs typeface="Century Gothic"/>
              </a:rPr>
              <a:t>ksh</a:t>
            </a:r>
            <a:r>
              <a:rPr lang="en-US" sz="2400" dirty="0">
                <a:latin typeface="Century Gothic"/>
                <a:ea typeface="+mn-ea"/>
                <a:cs typeface="Century Gothic"/>
              </a:rPr>
              <a:t>, </a:t>
            </a:r>
            <a:r>
              <a:rPr lang="en-US" sz="2400" dirty="0" err="1" smtClean="0">
                <a:latin typeface="Century Gothic"/>
                <a:ea typeface="+mn-ea"/>
                <a:cs typeface="Century Gothic"/>
              </a:rPr>
              <a:t>csh</a:t>
            </a:r>
            <a:endParaRPr lang="en-US" sz="2400" dirty="0" smtClean="0">
              <a:latin typeface="Century Gothic"/>
              <a:ea typeface="+mn-ea"/>
              <a:cs typeface="Century Gothic"/>
            </a:endParaRPr>
          </a:p>
          <a:p>
            <a:pPr lvl="1" indent="-457200" algn="l" eaLnBrk="1" fontAlgn="auto" hangingPunct="1">
              <a:spcAft>
                <a:spcPts val="0"/>
              </a:spcAft>
              <a:buFont typeface="Arial"/>
              <a:buChar char="•"/>
              <a:defRPr/>
            </a:pPr>
            <a:r>
              <a:rPr lang="en-US" sz="2400" dirty="0" smtClean="0">
                <a:latin typeface="Century Gothic"/>
                <a:ea typeface="+mn-ea"/>
                <a:cs typeface="Century Gothic"/>
              </a:rPr>
              <a:t>Current working directory ($</a:t>
            </a:r>
            <a:r>
              <a:rPr lang="en-US" sz="2400" dirty="0" err="1" smtClean="0">
                <a:latin typeface="Century Gothic"/>
                <a:ea typeface="+mn-ea"/>
                <a:cs typeface="Century Gothic"/>
              </a:rPr>
              <a:t>pwd</a:t>
            </a:r>
            <a:r>
              <a:rPr lang="en-US" sz="2400" dirty="0" smtClean="0">
                <a:latin typeface="Century Gothic"/>
                <a:ea typeface="+mn-ea"/>
                <a:cs typeface="Century Gothic"/>
              </a:rPr>
              <a:t>)</a:t>
            </a:r>
          </a:p>
          <a:p>
            <a:pPr lvl="1" indent="-457200" algn="l" eaLnBrk="1" fontAlgn="auto" hangingPunct="1">
              <a:spcAft>
                <a:spcPts val="0"/>
              </a:spcAft>
              <a:buFont typeface="Arial"/>
              <a:buChar char="•"/>
              <a:defRPr/>
            </a:pPr>
            <a:r>
              <a:rPr lang="en-US" sz="2400" dirty="0" smtClean="0">
                <a:latin typeface="Century Gothic"/>
                <a:ea typeface="+mn-ea"/>
                <a:cs typeface="Century Gothic"/>
              </a:rPr>
              <a:t>Home directory (echo $HOME)</a:t>
            </a:r>
          </a:p>
          <a:p>
            <a:pPr lvl="1" indent="-457200" algn="l" eaLnBrk="1" fontAlgn="auto" hangingPunct="1">
              <a:spcAft>
                <a:spcPts val="0"/>
              </a:spcAft>
              <a:buFont typeface="Arial"/>
              <a:buChar char="•"/>
              <a:defRPr/>
            </a:pPr>
            <a:r>
              <a:rPr lang="en-US" sz="2400" dirty="0" smtClean="0">
                <a:latin typeface="Century Gothic"/>
                <a:ea typeface="+mn-ea"/>
                <a:cs typeface="Century Gothic"/>
              </a:rPr>
              <a:t>User ID (/</a:t>
            </a:r>
            <a:r>
              <a:rPr lang="en-US" sz="2400" dirty="0" err="1" smtClean="0">
                <a:latin typeface="Century Gothic"/>
                <a:ea typeface="+mn-ea"/>
                <a:cs typeface="Century Gothic"/>
              </a:rPr>
              <a:t>etc</a:t>
            </a:r>
            <a:r>
              <a:rPr lang="en-US" sz="2400" dirty="0" smtClean="0">
                <a:latin typeface="Century Gothic"/>
                <a:ea typeface="+mn-ea"/>
                <a:cs typeface="Century Gothic"/>
              </a:rPr>
              <a:t>/</a:t>
            </a:r>
            <a:r>
              <a:rPr lang="en-US" sz="2400" dirty="0" err="1" smtClean="0">
                <a:latin typeface="Century Gothic"/>
                <a:ea typeface="+mn-ea"/>
                <a:cs typeface="Century Gothic"/>
              </a:rPr>
              <a:t>passwd</a:t>
            </a:r>
            <a:r>
              <a:rPr lang="en-US" sz="2400" dirty="0" smtClean="0">
                <a:latin typeface="Century Gothic"/>
                <a:ea typeface="+mn-ea"/>
                <a:cs typeface="Century Gothic"/>
              </a:rPr>
              <a:t> ) </a:t>
            </a:r>
          </a:p>
          <a:p>
            <a:pPr lvl="1" indent="-457200" algn="l" eaLnBrk="1" fontAlgn="auto" hangingPunct="1">
              <a:spcAft>
                <a:spcPts val="0"/>
              </a:spcAft>
              <a:buFont typeface="Arial"/>
              <a:buChar char="•"/>
              <a:defRPr/>
            </a:pPr>
            <a:r>
              <a:rPr lang="en-US" sz="2400" dirty="0" smtClean="0">
                <a:latin typeface="Century Gothic"/>
                <a:ea typeface="+mn-ea"/>
                <a:cs typeface="Century Gothic"/>
              </a:rPr>
              <a:t>Group ID (/</a:t>
            </a:r>
            <a:r>
              <a:rPr lang="en-US" sz="2400" dirty="0" err="1" smtClean="0">
                <a:latin typeface="Century Gothic"/>
                <a:ea typeface="+mn-ea"/>
                <a:cs typeface="Century Gothic"/>
              </a:rPr>
              <a:t>etc</a:t>
            </a:r>
            <a:r>
              <a:rPr lang="en-US" sz="2400" dirty="0" smtClean="0">
                <a:latin typeface="Century Gothic"/>
                <a:ea typeface="+mn-ea"/>
                <a:cs typeface="Century Gothic"/>
              </a:rPr>
              <a:t>/</a:t>
            </a:r>
            <a:r>
              <a:rPr lang="en-US" sz="2400" dirty="0" err="1" smtClean="0">
                <a:latin typeface="Century Gothic"/>
                <a:ea typeface="+mn-ea"/>
                <a:cs typeface="Century Gothic"/>
              </a:rPr>
              <a:t>passwd</a:t>
            </a:r>
            <a:r>
              <a:rPr lang="en-US" sz="2400" dirty="0" smtClean="0">
                <a:latin typeface="Century Gothic"/>
                <a:ea typeface="+mn-ea"/>
                <a:cs typeface="Century Gothic"/>
              </a:rPr>
              <a:t>)</a:t>
            </a:r>
          </a:p>
          <a:p>
            <a:pPr lvl="1" indent="-457200" algn="l" eaLnBrk="1" fontAlgn="auto" hangingPunct="1">
              <a:spcAft>
                <a:spcPts val="0"/>
              </a:spcAft>
              <a:buFont typeface="Arial"/>
              <a:buChar char="•"/>
              <a:defRPr/>
            </a:pPr>
            <a:endParaRPr lang="en-US" sz="2400" dirty="0" smtClean="0">
              <a:latin typeface="Century Gothic"/>
              <a:ea typeface="+mn-ea"/>
              <a:cs typeface="Century Gothic"/>
            </a:endParaRPr>
          </a:p>
          <a:p>
            <a:pPr lvl="1" indent="-457200" algn="l" eaLnBrk="1" fontAlgn="auto" hangingPunct="1">
              <a:spcAft>
                <a:spcPts val="0"/>
              </a:spcAft>
              <a:buFont typeface="Arial"/>
              <a:buChar char="•"/>
              <a:defRPr/>
            </a:pPr>
            <a:endParaRPr lang="en-US" sz="3200" dirty="0">
              <a:ea typeface="+mn-ea"/>
            </a:endParaRPr>
          </a:p>
          <a:p>
            <a:pPr marL="914400" lvl="1" indent="-457200" algn="l" eaLnBrk="1" fontAlgn="auto" hangingPunct="1">
              <a:spcAft>
                <a:spcPts val="0"/>
              </a:spcAft>
              <a:buFont typeface="Arial"/>
              <a:buChar char="•"/>
              <a:defRPr/>
            </a:pPr>
            <a:endParaRPr lang="en-US" dirty="0">
              <a:ea typeface="+mn-ea"/>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0722" name="Title 1"/>
          <p:cNvSpPr>
            <a:spLocks noGrp="1"/>
          </p:cNvSpPr>
          <p:nvPr>
            <p:ph type="ctrTitle"/>
          </p:nvPr>
        </p:nvSpPr>
        <p:spPr>
          <a:xfrm>
            <a:off x="865188" y="501650"/>
            <a:ext cx="7772400" cy="1466850"/>
          </a:xfrm>
        </p:spPr>
        <p:txBody>
          <a:bodyPr/>
          <a:lstStyle/>
          <a:p>
            <a:pPr eaLnBrk="1" hangingPunct="1"/>
            <a:r>
              <a:rPr lang="en-US">
                <a:latin typeface="Century Gothic" charset="0"/>
                <a:cs typeface="Century Gothic" charset="0"/>
              </a:rPr>
              <a:t>System Calls and Library Functions</a:t>
            </a:r>
            <a:br>
              <a:rPr lang="en-US">
                <a:latin typeface="Century Gothic" charset="0"/>
                <a:cs typeface="Century Gothic" charset="0"/>
              </a:rPr>
            </a:br>
            <a:endParaRPr lang="en-US">
              <a:latin typeface="Century Gothic" charset="0"/>
              <a:cs typeface="Century Gothic" charset="0"/>
            </a:endParaRPr>
          </a:p>
        </p:txBody>
      </p:sp>
      <p:sp>
        <p:nvSpPr>
          <p:cNvPr id="3" name="Subtitle 2"/>
          <p:cNvSpPr>
            <a:spLocks noGrp="1"/>
          </p:cNvSpPr>
          <p:nvPr>
            <p:ph type="subTitle" idx="1"/>
          </p:nvPr>
        </p:nvSpPr>
        <p:spPr>
          <a:xfrm>
            <a:off x="625475" y="1627188"/>
            <a:ext cx="8012113" cy="4664075"/>
          </a:xfrm>
        </p:spPr>
        <p:txBody>
          <a:bodyPr rtlCol="0">
            <a:normAutofit/>
          </a:bodyPr>
          <a:lstStyle/>
          <a:p>
            <a:pPr lvl="1" indent="-457200" algn="l" eaLnBrk="1" fontAlgn="auto" hangingPunct="1">
              <a:spcAft>
                <a:spcPts val="0"/>
              </a:spcAft>
              <a:buFont typeface="Arial"/>
              <a:buChar char="•"/>
              <a:defRPr/>
            </a:pPr>
            <a:endParaRPr lang="en-US" sz="2400" dirty="0" smtClean="0">
              <a:latin typeface="Century Gothic"/>
              <a:ea typeface="+mn-ea"/>
              <a:cs typeface="Century Gothic"/>
            </a:endParaRPr>
          </a:p>
          <a:p>
            <a:pPr lvl="1" indent="-457200" algn="l" eaLnBrk="1" fontAlgn="auto" hangingPunct="1">
              <a:spcAft>
                <a:spcPts val="0"/>
              </a:spcAft>
              <a:buFont typeface="Arial"/>
              <a:buChar char="•"/>
              <a:defRPr/>
            </a:pPr>
            <a:endParaRPr lang="en-US" sz="2400" dirty="0" smtClean="0">
              <a:latin typeface="Century Gothic"/>
              <a:ea typeface="+mn-ea"/>
              <a:cs typeface="Century Gothic"/>
            </a:endParaRPr>
          </a:p>
          <a:p>
            <a:pPr lvl="1" indent="-457200" algn="l" eaLnBrk="1" fontAlgn="auto" hangingPunct="1">
              <a:spcAft>
                <a:spcPts val="0"/>
              </a:spcAft>
              <a:buFont typeface="Arial"/>
              <a:buChar char="•"/>
              <a:defRPr/>
            </a:pPr>
            <a:endParaRPr lang="en-US" sz="3200" dirty="0">
              <a:ea typeface="+mn-ea"/>
            </a:endParaRPr>
          </a:p>
          <a:p>
            <a:pPr marL="914400" lvl="1" indent="-457200" algn="l" eaLnBrk="1" fontAlgn="auto" hangingPunct="1">
              <a:spcAft>
                <a:spcPts val="0"/>
              </a:spcAft>
              <a:buFont typeface="Arial"/>
              <a:buChar char="•"/>
              <a:defRPr/>
            </a:pPr>
            <a:endParaRPr lang="en-US" dirty="0">
              <a:ea typeface="+mn-ea"/>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pic>
        <p:nvPicPr>
          <p:cNvPr id="30725" name="Picture 1" descr="OS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8625" y="1627188"/>
            <a:ext cx="5830888"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1746" name="Title 1"/>
          <p:cNvSpPr>
            <a:spLocks noGrp="1"/>
          </p:cNvSpPr>
          <p:nvPr>
            <p:ph type="ctrTitle"/>
          </p:nvPr>
        </p:nvSpPr>
        <p:spPr>
          <a:xfrm>
            <a:off x="865188" y="501650"/>
            <a:ext cx="7772400" cy="1466850"/>
          </a:xfrm>
        </p:spPr>
        <p:txBody>
          <a:bodyPr/>
          <a:lstStyle/>
          <a:p>
            <a:pPr eaLnBrk="1" hangingPunct="1"/>
            <a:r>
              <a:rPr lang="en-US">
                <a:latin typeface="Century Gothic" charset="0"/>
                <a:cs typeface="Century Gothic" charset="0"/>
              </a:rPr>
              <a:t>How system calls work ?</a:t>
            </a:r>
            <a:br>
              <a:rPr lang="en-US">
                <a:latin typeface="Century Gothic" charset="0"/>
                <a:cs typeface="Century Gothic" charset="0"/>
              </a:rPr>
            </a:br>
            <a:endParaRPr lang="en-US">
              <a:latin typeface="Century Gothic" charset="0"/>
              <a:cs typeface="Century Gothic" charset="0"/>
            </a:endParaRPr>
          </a:p>
        </p:txBody>
      </p:sp>
      <p:sp>
        <p:nvSpPr>
          <p:cNvPr id="3" name="Subtitle 2"/>
          <p:cNvSpPr>
            <a:spLocks noGrp="1"/>
          </p:cNvSpPr>
          <p:nvPr>
            <p:ph type="subTitle" idx="1"/>
          </p:nvPr>
        </p:nvSpPr>
        <p:spPr>
          <a:xfrm>
            <a:off x="625475" y="1627188"/>
            <a:ext cx="8012113" cy="4664075"/>
          </a:xfrm>
        </p:spPr>
        <p:txBody>
          <a:bodyPr rtlCol="0">
            <a:normAutofit fontScale="62500" lnSpcReduction="20000"/>
          </a:bodyPr>
          <a:lstStyle/>
          <a:p>
            <a:pPr lvl="1" indent="-457200" algn="just" eaLnBrk="1" fontAlgn="auto" hangingPunct="1">
              <a:spcAft>
                <a:spcPts val="0"/>
              </a:spcAft>
              <a:buFont typeface="Arial"/>
              <a:buChar char="•"/>
              <a:defRPr/>
            </a:pPr>
            <a:endParaRPr lang="en-US" sz="2400" dirty="0" smtClean="0">
              <a:latin typeface="Century Gothic"/>
              <a:ea typeface="+mn-ea"/>
              <a:cs typeface="Century Gothic"/>
            </a:endParaRPr>
          </a:p>
          <a:p>
            <a:pPr algn="just">
              <a:defRPr/>
            </a:pPr>
            <a:r>
              <a:rPr lang="en-US" dirty="0">
                <a:latin typeface="Century Gothic"/>
                <a:cs typeface="Century Gothic"/>
              </a:rPr>
              <a:t>Generally, each system call has a wrapper function in a library that is available (linked by) every program on the </a:t>
            </a:r>
            <a:r>
              <a:rPr lang="en-US" dirty="0" smtClean="0">
                <a:latin typeface="Century Gothic"/>
                <a:cs typeface="Century Gothic"/>
              </a:rPr>
              <a:t>system. The </a:t>
            </a:r>
            <a:r>
              <a:rPr lang="en-US" dirty="0">
                <a:latin typeface="Century Gothic"/>
                <a:cs typeface="Century Gothic"/>
              </a:rPr>
              <a:t>wrapper function has 3 main tasks:</a:t>
            </a:r>
          </a:p>
          <a:p>
            <a:pPr algn="just">
              <a:defRPr/>
            </a:pPr>
            <a:endParaRPr lang="en-US" dirty="0">
              <a:latin typeface="Century Gothic"/>
              <a:cs typeface="Century Gothic"/>
            </a:endParaRPr>
          </a:p>
          <a:p>
            <a:pPr marL="457200" indent="-457200" algn="just">
              <a:buFont typeface="Arial"/>
              <a:buChar char="•"/>
              <a:defRPr/>
            </a:pPr>
            <a:r>
              <a:rPr lang="en-US" dirty="0" smtClean="0">
                <a:latin typeface="Century Gothic"/>
                <a:cs typeface="Century Gothic"/>
              </a:rPr>
              <a:t>Collect </a:t>
            </a:r>
            <a:r>
              <a:rPr lang="en-US" dirty="0">
                <a:latin typeface="Century Gothic"/>
                <a:cs typeface="Century Gothic"/>
              </a:rPr>
              <a:t>all of the parameters to the system call. E.g., the read system call to read data from a file. These parameters are placed in CPU registers, or may be placed in a data structure whose address is placed in a CPU register</a:t>
            </a:r>
            <a:r>
              <a:rPr lang="en-US" dirty="0" smtClean="0">
                <a:latin typeface="Century Gothic"/>
                <a:cs typeface="Century Gothic"/>
              </a:rPr>
              <a:t>.</a:t>
            </a:r>
          </a:p>
          <a:p>
            <a:pPr algn="just">
              <a:defRPr/>
            </a:pPr>
            <a:endParaRPr lang="en-US" dirty="0">
              <a:latin typeface="Century Gothic"/>
              <a:cs typeface="Century Gothic"/>
            </a:endParaRPr>
          </a:p>
          <a:p>
            <a:pPr marL="457200" indent="-457200" algn="just">
              <a:buFont typeface="Arial"/>
              <a:buChar char="•"/>
              <a:defRPr/>
            </a:pPr>
            <a:r>
              <a:rPr lang="en-US" dirty="0">
                <a:latin typeface="Century Gothic"/>
                <a:cs typeface="Century Gothic"/>
              </a:rPr>
              <a:t>Invoke the system </a:t>
            </a:r>
            <a:r>
              <a:rPr lang="en-US" dirty="0" smtClean="0">
                <a:latin typeface="Century Gothic"/>
                <a:cs typeface="Century Gothic"/>
              </a:rPr>
              <a:t>call. Uses </a:t>
            </a:r>
            <a:r>
              <a:rPr lang="en-US" dirty="0">
                <a:latin typeface="Century Gothic"/>
                <a:cs typeface="Century Gothic"/>
              </a:rPr>
              <a:t>a special instruction that </a:t>
            </a:r>
            <a:r>
              <a:rPr lang="en-US" dirty="0" smtClean="0">
                <a:latin typeface="Century Gothic"/>
                <a:cs typeface="Century Gothic"/>
              </a:rPr>
              <a:t> causes a trap to the operating system.</a:t>
            </a:r>
          </a:p>
          <a:p>
            <a:pPr algn="just">
              <a:defRPr/>
            </a:pPr>
            <a:endParaRPr lang="en-US" dirty="0">
              <a:latin typeface="Century Gothic"/>
              <a:cs typeface="Century Gothic"/>
            </a:endParaRPr>
          </a:p>
          <a:p>
            <a:pPr marL="457200" indent="-457200" algn="just">
              <a:buFont typeface="Arial"/>
              <a:buChar char="•"/>
              <a:defRPr/>
            </a:pPr>
            <a:r>
              <a:rPr lang="en-US" dirty="0" smtClean="0">
                <a:latin typeface="Century Gothic"/>
                <a:cs typeface="Century Gothic"/>
              </a:rPr>
              <a:t>When </a:t>
            </a:r>
            <a:r>
              <a:rPr lang="en-US" dirty="0">
                <a:latin typeface="Century Gothic"/>
                <a:cs typeface="Century Gothic"/>
              </a:rPr>
              <a:t>the kernel finishes processing the system call, it </a:t>
            </a:r>
            <a:r>
              <a:rPr lang="en-US" dirty="0" smtClean="0">
                <a:latin typeface="Century Gothic"/>
                <a:cs typeface="Century Gothic"/>
              </a:rPr>
              <a:t>returns </a:t>
            </a:r>
            <a:r>
              <a:rPr lang="en-US" dirty="0">
                <a:latin typeface="Century Gothic"/>
                <a:cs typeface="Century Gothic"/>
              </a:rPr>
              <a:t>control to the process. The wrapper function </a:t>
            </a:r>
            <a:r>
              <a:rPr lang="en-US" dirty="0" smtClean="0">
                <a:latin typeface="Century Gothic"/>
                <a:cs typeface="Century Gothic"/>
              </a:rPr>
              <a:t>finishes </a:t>
            </a:r>
            <a:r>
              <a:rPr lang="en-US" dirty="0">
                <a:latin typeface="Century Gothic"/>
                <a:cs typeface="Century Gothic"/>
              </a:rPr>
              <a:t>by getting the return code from the system call </a:t>
            </a:r>
            <a:r>
              <a:rPr lang="en-US" dirty="0" smtClean="0">
                <a:latin typeface="Century Gothic"/>
                <a:cs typeface="Century Gothic"/>
              </a:rPr>
              <a:t>and </a:t>
            </a:r>
            <a:r>
              <a:rPr lang="en-US" dirty="0">
                <a:latin typeface="Century Gothic"/>
                <a:cs typeface="Century Gothic"/>
              </a:rPr>
              <a:t>returning it to the caller.</a:t>
            </a:r>
          </a:p>
          <a:p>
            <a:pPr algn="l">
              <a:defRPr/>
            </a:pPr>
            <a:endParaRPr lang="en-US" dirty="0"/>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2770" name="Title 1"/>
          <p:cNvSpPr>
            <a:spLocks noGrp="1"/>
          </p:cNvSpPr>
          <p:nvPr>
            <p:ph type="ctrTitle"/>
          </p:nvPr>
        </p:nvSpPr>
        <p:spPr>
          <a:xfrm>
            <a:off x="865188" y="501650"/>
            <a:ext cx="7772400" cy="1125538"/>
          </a:xfrm>
        </p:spPr>
        <p:txBody>
          <a:bodyPr/>
          <a:lstStyle/>
          <a:p>
            <a:pPr eaLnBrk="1" hangingPunct="1"/>
            <a:r>
              <a:rPr lang="en-US">
                <a:latin typeface="Century Gothic" charset="0"/>
                <a:cs typeface="Century Gothic" charset="0"/>
              </a:rPr>
              <a:t>Time Values</a:t>
            </a:r>
            <a:br>
              <a:rPr lang="en-US">
                <a:latin typeface="Century Gothic" charset="0"/>
                <a:cs typeface="Century Gothic" charset="0"/>
              </a:rPr>
            </a:br>
            <a:endParaRPr lang="en-US">
              <a:latin typeface="Century Gothic" charset="0"/>
              <a:cs typeface="Century Gothic" charset="0"/>
            </a:endParaRPr>
          </a:p>
        </p:txBody>
      </p:sp>
      <p:sp>
        <p:nvSpPr>
          <p:cNvPr id="3" name="Subtitle 2"/>
          <p:cNvSpPr>
            <a:spLocks noGrp="1"/>
          </p:cNvSpPr>
          <p:nvPr>
            <p:ph type="subTitle" idx="1"/>
          </p:nvPr>
        </p:nvSpPr>
        <p:spPr>
          <a:xfrm>
            <a:off x="625475" y="1627188"/>
            <a:ext cx="8012113" cy="4664075"/>
          </a:xfrm>
        </p:spPr>
        <p:txBody>
          <a:bodyPr rtlCol="0">
            <a:normAutofit lnSpcReduction="10000"/>
          </a:bodyPr>
          <a:lstStyle/>
          <a:p>
            <a:pPr marL="342900" indent="-342900" algn="l" eaLnBrk="1" fontAlgn="auto" hangingPunct="1">
              <a:spcAft>
                <a:spcPts val="0"/>
              </a:spcAft>
              <a:buFont typeface="Arial"/>
              <a:buChar char="•"/>
              <a:defRPr/>
            </a:pPr>
            <a:r>
              <a:rPr lang="en-US" sz="2400" dirty="0" smtClean="0">
                <a:latin typeface="Century Gothic"/>
                <a:ea typeface="+mn-ea"/>
                <a:cs typeface="Century Gothic"/>
              </a:rPr>
              <a:t>Calendar Time</a:t>
            </a:r>
          </a:p>
          <a:p>
            <a:pPr marL="800100" lvl="1" indent="-342900" algn="l" eaLnBrk="1" fontAlgn="auto" hangingPunct="1">
              <a:spcAft>
                <a:spcPts val="0"/>
              </a:spcAft>
              <a:buFont typeface="Arial"/>
              <a:buChar char="•"/>
              <a:defRPr/>
            </a:pPr>
            <a:r>
              <a:rPr lang="en-US" sz="2000" dirty="0" smtClean="0">
                <a:latin typeface="Century Gothic"/>
                <a:ea typeface="+mn-ea"/>
                <a:cs typeface="Century Gothic"/>
              </a:rPr>
              <a:t>No. of seconds since the Epoch: 00:00:00 January, 1, 1970</a:t>
            </a:r>
          </a:p>
          <a:p>
            <a:pPr marL="800100" lvl="1" indent="-342900" algn="l" eaLnBrk="1" fontAlgn="auto" hangingPunct="1">
              <a:spcAft>
                <a:spcPts val="0"/>
              </a:spcAft>
              <a:buFont typeface="Arial"/>
              <a:buChar char="•"/>
              <a:defRPr/>
            </a:pPr>
            <a:r>
              <a:rPr lang="en-US" sz="2000" dirty="0" smtClean="0">
                <a:latin typeface="Century Gothic"/>
                <a:ea typeface="+mn-ea"/>
                <a:cs typeface="Century Gothic"/>
              </a:rPr>
              <a:t>Primitive systems data type is </a:t>
            </a:r>
            <a:r>
              <a:rPr lang="en-US" sz="2000" i="1" dirty="0" err="1" smtClean="0">
                <a:latin typeface="Century Gothic"/>
                <a:ea typeface="+mn-ea"/>
                <a:cs typeface="Century Gothic"/>
              </a:rPr>
              <a:t>time_t</a:t>
            </a:r>
            <a:endParaRPr lang="en-US" sz="2000" i="1" dirty="0" smtClean="0">
              <a:latin typeface="Century Gothic"/>
              <a:ea typeface="+mn-ea"/>
              <a:cs typeface="Century Gothic"/>
            </a:endParaRPr>
          </a:p>
          <a:p>
            <a:pPr lvl="1" algn="l" eaLnBrk="1" fontAlgn="auto" hangingPunct="1">
              <a:spcAft>
                <a:spcPts val="0"/>
              </a:spcAft>
              <a:defRPr/>
            </a:pPr>
            <a:endParaRPr lang="en-US" sz="2000" dirty="0" smtClean="0">
              <a:latin typeface="Century Gothic"/>
              <a:ea typeface="+mn-ea"/>
              <a:cs typeface="Century Gothic"/>
            </a:endParaRPr>
          </a:p>
          <a:p>
            <a:pPr marL="342900" lvl="1" indent="-342900" algn="l" eaLnBrk="1" fontAlgn="auto" hangingPunct="1">
              <a:spcAft>
                <a:spcPts val="0"/>
              </a:spcAft>
              <a:buFont typeface="Arial"/>
              <a:buChar char="•"/>
              <a:defRPr/>
            </a:pPr>
            <a:r>
              <a:rPr lang="en-US" sz="2400" dirty="0">
                <a:latin typeface="Century Gothic"/>
                <a:ea typeface="+mn-ea"/>
                <a:cs typeface="Century Gothic"/>
              </a:rPr>
              <a:t>Process </a:t>
            </a:r>
            <a:r>
              <a:rPr lang="en-US" sz="2400" dirty="0" smtClean="0">
                <a:latin typeface="Century Gothic"/>
                <a:ea typeface="+mn-ea"/>
                <a:cs typeface="Century Gothic"/>
              </a:rPr>
              <a:t>Time</a:t>
            </a:r>
          </a:p>
          <a:p>
            <a:pPr marL="800100" lvl="2" indent="-342900" algn="l" eaLnBrk="1" fontAlgn="auto" hangingPunct="1">
              <a:spcAft>
                <a:spcPts val="0"/>
              </a:spcAft>
              <a:buFont typeface="Arial"/>
              <a:buChar char="•"/>
              <a:defRPr/>
            </a:pPr>
            <a:r>
              <a:rPr lang="en-US" sz="2000" dirty="0" smtClean="0">
                <a:latin typeface="Century Gothic"/>
                <a:ea typeface="+mn-ea"/>
                <a:cs typeface="Century Gothic"/>
              </a:rPr>
              <a:t>Measured as ticks per second (50, 60 or 100 ticks per second). Primitive system data type is </a:t>
            </a:r>
            <a:r>
              <a:rPr lang="en-US" sz="2000" i="1" dirty="0" err="1" smtClean="0">
                <a:latin typeface="Century Gothic"/>
                <a:ea typeface="+mn-ea"/>
                <a:cs typeface="Century Gothic"/>
              </a:rPr>
              <a:t>clock_t</a:t>
            </a:r>
            <a:endParaRPr lang="en-US" sz="2000" i="1" dirty="0" smtClean="0">
              <a:latin typeface="Century Gothic"/>
              <a:ea typeface="+mn-ea"/>
              <a:cs typeface="Century Gothic"/>
            </a:endParaRPr>
          </a:p>
          <a:p>
            <a:pPr marL="800100" lvl="2" indent="-342900" algn="l" eaLnBrk="1" fontAlgn="auto" hangingPunct="1">
              <a:spcAft>
                <a:spcPts val="0"/>
              </a:spcAft>
              <a:buFont typeface="Arial"/>
              <a:buChar char="•"/>
              <a:defRPr/>
            </a:pPr>
            <a:r>
              <a:rPr lang="en-US" sz="2000" dirty="0" smtClean="0">
                <a:latin typeface="Century Gothic"/>
                <a:ea typeface="+mn-ea"/>
                <a:cs typeface="Century Gothic"/>
              </a:rPr>
              <a:t>Clock Time</a:t>
            </a:r>
          </a:p>
          <a:p>
            <a:pPr marL="800100" lvl="2" indent="-342900" algn="l" eaLnBrk="1" fontAlgn="auto" hangingPunct="1">
              <a:spcAft>
                <a:spcPts val="0"/>
              </a:spcAft>
              <a:buFont typeface="Arial"/>
              <a:buChar char="•"/>
              <a:defRPr/>
            </a:pPr>
            <a:r>
              <a:rPr lang="en-US" sz="2000" dirty="0" smtClean="0">
                <a:latin typeface="Century Gothic"/>
                <a:ea typeface="+mn-ea"/>
                <a:cs typeface="Century Gothic"/>
              </a:rPr>
              <a:t>User CPU Time</a:t>
            </a:r>
          </a:p>
          <a:p>
            <a:pPr marL="800100" lvl="2" indent="-342900" algn="l" eaLnBrk="1" fontAlgn="auto" hangingPunct="1">
              <a:spcAft>
                <a:spcPts val="0"/>
              </a:spcAft>
              <a:buFont typeface="Arial"/>
              <a:buChar char="•"/>
              <a:defRPr/>
            </a:pPr>
            <a:r>
              <a:rPr lang="en-US" sz="2000" dirty="0" smtClean="0">
                <a:latin typeface="Century Gothic"/>
                <a:ea typeface="+mn-ea"/>
                <a:cs typeface="Century Gothic"/>
              </a:rPr>
              <a:t>System CPU Time</a:t>
            </a:r>
          </a:p>
          <a:p>
            <a:pPr marL="800100" lvl="2" indent="-342900" algn="l" eaLnBrk="1" fontAlgn="auto" hangingPunct="1">
              <a:spcAft>
                <a:spcPts val="0"/>
              </a:spcAft>
              <a:buFont typeface="Arial"/>
              <a:buChar char="•"/>
              <a:defRPr/>
            </a:pPr>
            <a:r>
              <a:rPr lang="en-US" sz="2000" dirty="0">
                <a:latin typeface="Century Gothic"/>
                <a:ea typeface="+mn-ea"/>
                <a:cs typeface="Century Gothic"/>
              </a:rPr>
              <a:t>t</a:t>
            </a:r>
            <a:r>
              <a:rPr lang="en-US" sz="2000" dirty="0" smtClean="0">
                <a:latin typeface="Century Gothic"/>
                <a:ea typeface="+mn-ea"/>
                <a:cs typeface="Century Gothic"/>
              </a:rPr>
              <a:t>ime(1)</a:t>
            </a:r>
          </a:p>
          <a:p>
            <a:pPr marL="800100" lvl="2" indent="-342900" algn="l" eaLnBrk="1" fontAlgn="auto" hangingPunct="1">
              <a:spcAft>
                <a:spcPts val="0"/>
              </a:spcAft>
              <a:buFont typeface="Arial"/>
              <a:buChar char="•"/>
              <a:defRPr/>
            </a:pPr>
            <a:r>
              <a:rPr lang="nb-NO" sz="2000" dirty="0" smtClean="0">
                <a:latin typeface="Century Gothic"/>
                <a:ea typeface="+mn-ea"/>
                <a:cs typeface="Century Gothic"/>
              </a:rPr>
              <a:t>$time </a:t>
            </a:r>
            <a:r>
              <a:rPr lang="nb-NO" sz="2000" dirty="0">
                <a:latin typeface="Century Gothic"/>
                <a:ea typeface="+mn-ea"/>
                <a:cs typeface="Century Gothic"/>
              </a:rPr>
              <a:t>-p grep _POSIX_SOURCE */*.h &gt; /</a:t>
            </a:r>
            <a:r>
              <a:rPr lang="nb-NO" sz="2000" dirty="0" err="1">
                <a:latin typeface="Century Gothic"/>
                <a:ea typeface="+mn-ea"/>
                <a:cs typeface="Century Gothic"/>
              </a:rPr>
              <a:t>dev</a:t>
            </a:r>
            <a:r>
              <a:rPr lang="nb-NO" sz="2000" dirty="0">
                <a:latin typeface="Century Gothic"/>
                <a:ea typeface="+mn-ea"/>
                <a:cs typeface="Century Gothic"/>
              </a:rPr>
              <a:t>/null</a:t>
            </a:r>
            <a:endParaRPr lang="en-US" sz="2000" dirty="0">
              <a:latin typeface="Century Gothic"/>
              <a:ea typeface="+mn-ea"/>
              <a:cs typeface="Century Gothic"/>
            </a:endParaRPr>
          </a:p>
          <a:p>
            <a:pPr marL="457200" indent="-457200" algn="l" eaLnBrk="1" fontAlgn="auto" hangingPunct="1">
              <a:spcAft>
                <a:spcPts val="0"/>
              </a:spcAft>
              <a:buFont typeface="Arial"/>
              <a:buChar char="•"/>
              <a:defRPr/>
            </a:pPr>
            <a:endParaRPr lang="en-US" sz="2400" dirty="0" smtClean="0">
              <a:latin typeface="Century Gothic"/>
              <a:ea typeface="+mn-ea"/>
              <a:cs typeface="Century Gothic"/>
            </a:endParaRPr>
          </a:p>
          <a:p>
            <a:pPr lvl="1" indent="-457200" algn="l" eaLnBrk="1" fontAlgn="auto" hangingPunct="1">
              <a:spcAft>
                <a:spcPts val="0"/>
              </a:spcAft>
              <a:buFont typeface="Arial"/>
              <a:buChar char="•"/>
              <a:defRPr/>
            </a:pPr>
            <a:endParaRPr lang="en-US" sz="3200" dirty="0">
              <a:ea typeface="+mn-ea"/>
            </a:endParaRPr>
          </a:p>
          <a:p>
            <a:pPr marL="914400" lvl="1" indent="-457200" algn="l" eaLnBrk="1" fontAlgn="auto" hangingPunct="1">
              <a:spcAft>
                <a:spcPts val="0"/>
              </a:spcAft>
              <a:buFont typeface="Arial"/>
              <a:buChar char="•"/>
              <a:defRPr/>
            </a:pPr>
            <a:endParaRPr lang="en-US" dirty="0">
              <a:ea typeface="+mn-ea"/>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2770" name="Title 1"/>
          <p:cNvSpPr>
            <a:spLocks noGrp="1"/>
          </p:cNvSpPr>
          <p:nvPr>
            <p:ph type="ctrTitle"/>
          </p:nvPr>
        </p:nvSpPr>
        <p:spPr>
          <a:xfrm>
            <a:off x="865188" y="501650"/>
            <a:ext cx="7772400" cy="1125538"/>
          </a:xfrm>
        </p:spPr>
        <p:txBody>
          <a:bodyPr/>
          <a:lstStyle/>
          <a:p>
            <a:pPr eaLnBrk="1" hangingPunct="1"/>
            <a:r>
              <a:rPr lang="en-US" dirty="0" smtClean="0">
                <a:latin typeface="Century Gothic" charset="0"/>
                <a:cs typeface="Century Gothic" charset="0"/>
              </a:rPr>
              <a:t>Process States</a:t>
            </a:r>
            <a:r>
              <a:rPr lang="en-US" dirty="0">
                <a:latin typeface="Century Gothic" charset="0"/>
                <a:cs typeface="Century Gothic" charset="0"/>
              </a:rPr>
              <a:t/>
            </a:r>
            <a:br>
              <a:rPr lang="en-US" dirty="0">
                <a:latin typeface="Century Gothic" charset="0"/>
                <a:cs typeface="Century Gothic" charset="0"/>
              </a:rPr>
            </a:br>
            <a:endParaRPr lang="en-US" dirty="0">
              <a:latin typeface="Century Gothic" charset="0"/>
              <a:cs typeface="Century Gothic" charset="0"/>
            </a:endParaRPr>
          </a:p>
        </p:txBody>
      </p:sp>
      <p:sp>
        <p:nvSpPr>
          <p:cNvPr id="3" name="Subtitle 2"/>
          <p:cNvSpPr>
            <a:spLocks noGrp="1"/>
          </p:cNvSpPr>
          <p:nvPr>
            <p:ph type="subTitle" idx="1"/>
          </p:nvPr>
        </p:nvSpPr>
        <p:spPr>
          <a:xfrm>
            <a:off x="625475" y="1627188"/>
            <a:ext cx="8012113" cy="4664075"/>
          </a:xfrm>
        </p:spPr>
        <p:txBody>
          <a:bodyPr rtlCol="0">
            <a:normAutofit/>
          </a:bodyPr>
          <a:lstStyle/>
          <a:p>
            <a:pPr algn="l" eaLnBrk="1" fontAlgn="auto" hangingPunct="1">
              <a:spcAft>
                <a:spcPts val="0"/>
              </a:spcAft>
              <a:defRPr/>
            </a:pPr>
            <a:endParaRPr lang="en-US" sz="2400" dirty="0" smtClean="0">
              <a:latin typeface="Century Gothic"/>
              <a:ea typeface="+mn-ea"/>
              <a:cs typeface="Century Gothic"/>
            </a:endParaRPr>
          </a:p>
          <a:p>
            <a:pPr lvl="1" indent="-457200" algn="l" eaLnBrk="1" fontAlgn="auto" hangingPunct="1">
              <a:spcAft>
                <a:spcPts val="0"/>
              </a:spcAft>
              <a:buFont typeface="Arial"/>
              <a:buChar char="•"/>
              <a:defRPr/>
            </a:pPr>
            <a:endParaRPr lang="en-US" sz="3200" dirty="0">
              <a:ea typeface="+mn-ea"/>
            </a:endParaRPr>
          </a:p>
          <a:p>
            <a:pPr marL="914400" lvl="1" indent="-457200" algn="l" eaLnBrk="1" fontAlgn="auto" hangingPunct="1">
              <a:spcAft>
                <a:spcPts val="0"/>
              </a:spcAft>
              <a:buFont typeface="Arial"/>
              <a:buChar char="•"/>
              <a:defRPr/>
            </a:pPr>
            <a:endParaRPr lang="en-US" dirty="0">
              <a:ea typeface="+mn-ea"/>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pic>
        <p:nvPicPr>
          <p:cNvPr id="2" name="Picture 1" descr="OS7.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284" y="1415144"/>
            <a:ext cx="6640287" cy="4848678"/>
          </a:xfrm>
          <a:prstGeom prst="rect">
            <a:avLst/>
          </a:prstGeom>
        </p:spPr>
      </p:pic>
    </p:spTree>
    <p:extLst>
      <p:ext uri="{BB962C8B-B14F-4D97-AF65-F5344CB8AC3E}">
        <p14:creationId xmlns:p14="http://schemas.microsoft.com/office/powerpoint/2010/main" val="8889867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16386" name="Title 1"/>
          <p:cNvSpPr>
            <a:spLocks noGrp="1"/>
          </p:cNvSpPr>
          <p:nvPr>
            <p:ph type="ctrTitle"/>
          </p:nvPr>
        </p:nvSpPr>
        <p:spPr>
          <a:xfrm>
            <a:off x="685800" y="501650"/>
            <a:ext cx="7772400" cy="1144588"/>
          </a:xfrm>
        </p:spPr>
        <p:txBody>
          <a:bodyPr/>
          <a:lstStyle/>
          <a:p>
            <a:pPr eaLnBrk="1" hangingPunct="1"/>
            <a:r>
              <a:rPr lang="en-US" sz="4000">
                <a:latin typeface="Century Gothic" charset="0"/>
                <a:cs typeface="Century Gothic" charset="0"/>
              </a:rPr>
              <a:t>References</a:t>
            </a:r>
          </a:p>
        </p:txBody>
      </p:sp>
      <p:sp>
        <p:nvSpPr>
          <p:cNvPr id="3" name="Subtitle 2"/>
          <p:cNvSpPr>
            <a:spLocks noGrp="1"/>
          </p:cNvSpPr>
          <p:nvPr>
            <p:ph type="subTitle" idx="1"/>
          </p:nvPr>
        </p:nvSpPr>
        <p:spPr>
          <a:xfrm>
            <a:off x="1019175" y="1806575"/>
            <a:ext cx="7297738" cy="3832225"/>
          </a:xfrm>
        </p:spPr>
        <p:txBody>
          <a:bodyPr rtlCol="0">
            <a:normAutofit fontScale="92500" lnSpcReduction="20000"/>
          </a:bodyPr>
          <a:lstStyle/>
          <a:p>
            <a:pPr algn="l" eaLnBrk="1" fontAlgn="auto" hangingPunct="1">
              <a:spcAft>
                <a:spcPts val="0"/>
              </a:spcAft>
              <a:buFont typeface="Arial" pitchFamily="34" charset="0"/>
              <a:buNone/>
              <a:defRPr/>
            </a:pPr>
            <a:r>
              <a:rPr lang="en-US" sz="2800" dirty="0" smtClean="0">
                <a:latin typeface="Century Gothic"/>
                <a:ea typeface="+mn-ea"/>
                <a:cs typeface="Century Gothic"/>
              </a:rPr>
              <a:t>These slides are prepared by referring to the following sources.  Most of the diagrams are from these sources.</a:t>
            </a:r>
          </a:p>
          <a:p>
            <a:pPr algn="l" eaLnBrk="1" fontAlgn="auto" hangingPunct="1">
              <a:spcAft>
                <a:spcPts val="0"/>
              </a:spcAft>
              <a:buFont typeface="Arial" pitchFamily="34" charset="0"/>
              <a:buNone/>
              <a:defRPr/>
            </a:pPr>
            <a:endParaRPr lang="en-US" sz="2800" dirty="0">
              <a:latin typeface="Century Gothic"/>
              <a:ea typeface="+mn-ea"/>
              <a:cs typeface="Century Gothic"/>
            </a:endParaRPr>
          </a:p>
          <a:p>
            <a:pPr marL="457200" indent="-457200" algn="l" eaLnBrk="1" fontAlgn="auto" hangingPunct="1">
              <a:spcAft>
                <a:spcPts val="0"/>
              </a:spcAft>
              <a:buFont typeface="Arial" pitchFamily="34" charset="0"/>
              <a:buAutoNum type="arabicPeriod"/>
              <a:defRPr/>
            </a:pPr>
            <a:r>
              <a:rPr lang="en-US" sz="2800" dirty="0" smtClean="0">
                <a:latin typeface="Century Gothic"/>
                <a:ea typeface="+mn-ea"/>
                <a:cs typeface="Century Gothic"/>
              </a:rPr>
              <a:t>Bach’s Design of the UNIX Operating system</a:t>
            </a:r>
          </a:p>
          <a:p>
            <a:pPr marL="457200" indent="-457200" algn="l" eaLnBrk="1" fontAlgn="auto" hangingPunct="1">
              <a:spcAft>
                <a:spcPts val="0"/>
              </a:spcAft>
              <a:buFont typeface="Arial" pitchFamily="34" charset="0"/>
              <a:buAutoNum type="arabicPeriod"/>
              <a:defRPr/>
            </a:pPr>
            <a:r>
              <a:rPr lang="en-US" sz="2800" dirty="0" smtClean="0">
                <a:latin typeface="Century Gothic"/>
                <a:ea typeface="+mn-ea"/>
                <a:cs typeface="Century Gothic"/>
              </a:rPr>
              <a:t>Steven’s Advance Programming in the UNIX Environment</a:t>
            </a:r>
          </a:p>
          <a:p>
            <a:pPr marL="457200" indent="-457200" algn="l" eaLnBrk="1" fontAlgn="auto" hangingPunct="1">
              <a:spcAft>
                <a:spcPts val="0"/>
              </a:spcAft>
              <a:buFont typeface="Arial" pitchFamily="34" charset="0"/>
              <a:buAutoNum type="arabicPeriod"/>
              <a:defRPr/>
            </a:pPr>
            <a:r>
              <a:rPr lang="en-US" sz="2800" dirty="0" smtClean="0">
                <a:latin typeface="Century Gothic"/>
                <a:ea typeface="+mn-ea"/>
                <a:cs typeface="Century Gothic"/>
              </a:rPr>
              <a:t>Steven’s UNIX Network Programming</a:t>
            </a:r>
          </a:p>
          <a:p>
            <a:pPr marL="457200" indent="-457200" algn="l" eaLnBrk="1" fontAlgn="auto" hangingPunct="1">
              <a:spcAft>
                <a:spcPts val="0"/>
              </a:spcAft>
              <a:buFont typeface="Arial" pitchFamily="34" charset="0"/>
              <a:buAutoNum type="arabicPeriod"/>
              <a:defRPr/>
            </a:pPr>
            <a:r>
              <a:rPr lang="en-US" sz="2800" dirty="0" smtClean="0">
                <a:latin typeface="Century Gothic"/>
                <a:ea typeface="+mn-ea"/>
                <a:cs typeface="Century Gothic"/>
              </a:rPr>
              <a:t>World wide web</a:t>
            </a:r>
          </a:p>
          <a:p>
            <a:pPr algn="l" eaLnBrk="1" fontAlgn="auto" hangingPunct="1">
              <a:spcAft>
                <a:spcPts val="0"/>
              </a:spcAft>
              <a:buFont typeface="Arial" pitchFamily="34" charset="0"/>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 Copyright MindSculptor Systems Pvt. Ltd.</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2770" name="Title 1"/>
          <p:cNvSpPr>
            <a:spLocks noGrp="1"/>
          </p:cNvSpPr>
          <p:nvPr>
            <p:ph type="ctrTitle"/>
          </p:nvPr>
        </p:nvSpPr>
        <p:spPr>
          <a:xfrm>
            <a:off x="865188" y="501650"/>
            <a:ext cx="7772400" cy="1125538"/>
          </a:xfrm>
        </p:spPr>
        <p:txBody>
          <a:bodyPr/>
          <a:lstStyle/>
          <a:p>
            <a:pPr eaLnBrk="1" hangingPunct="1"/>
            <a:r>
              <a:rPr lang="en-US" dirty="0" smtClean="0">
                <a:latin typeface="Century Gothic" charset="0"/>
                <a:cs typeface="Century Gothic" charset="0"/>
              </a:rPr>
              <a:t>Limits</a:t>
            </a:r>
            <a:endParaRPr lang="en-US" dirty="0">
              <a:latin typeface="Century Gothic" charset="0"/>
              <a:cs typeface="Century Gothic" charset="0"/>
            </a:endParaRPr>
          </a:p>
        </p:txBody>
      </p:sp>
      <p:sp>
        <p:nvSpPr>
          <p:cNvPr id="3" name="Subtitle 2"/>
          <p:cNvSpPr>
            <a:spLocks noGrp="1"/>
          </p:cNvSpPr>
          <p:nvPr>
            <p:ph type="subTitle" idx="1"/>
          </p:nvPr>
        </p:nvSpPr>
        <p:spPr>
          <a:xfrm>
            <a:off x="625475" y="1627188"/>
            <a:ext cx="8012113" cy="4664075"/>
          </a:xfrm>
        </p:spPr>
        <p:txBody>
          <a:bodyPr rtlCol="0">
            <a:normAutofit/>
          </a:bodyPr>
          <a:lstStyle/>
          <a:p>
            <a:pPr algn="l" eaLnBrk="1" fontAlgn="auto" hangingPunct="1">
              <a:spcAft>
                <a:spcPts val="0"/>
              </a:spcAft>
              <a:defRPr/>
            </a:pPr>
            <a:endParaRPr lang="en-US" sz="2400" dirty="0" smtClean="0">
              <a:latin typeface="Century Gothic"/>
              <a:ea typeface="+mn-ea"/>
              <a:cs typeface="Century Gothic"/>
            </a:endParaRPr>
          </a:p>
          <a:p>
            <a:pPr lvl="1" indent="-457200" algn="l" eaLnBrk="1" fontAlgn="auto" hangingPunct="1">
              <a:spcAft>
                <a:spcPts val="0"/>
              </a:spcAft>
              <a:buFont typeface="Arial"/>
              <a:buChar char="•"/>
              <a:defRPr/>
            </a:pPr>
            <a:r>
              <a:rPr lang="en-US" sz="3200" dirty="0" smtClean="0">
                <a:latin typeface="Century Gothic"/>
                <a:ea typeface="+mn-ea"/>
                <a:cs typeface="Century Gothic"/>
              </a:rPr>
              <a:t>Compile-time limits</a:t>
            </a:r>
          </a:p>
          <a:p>
            <a:pPr lvl="2" indent="-457200" algn="l" eaLnBrk="1" fontAlgn="auto" hangingPunct="1">
              <a:spcAft>
                <a:spcPts val="0"/>
              </a:spcAft>
              <a:buFont typeface="Arial"/>
              <a:buChar char="•"/>
              <a:defRPr/>
            </a:pPr>
            <a:r>
              <a:rPr lang="en-US" dirty="0" smtClean="0">
                <a:latin typeface="Century Gothic"/>
                <a:ea typeface="+mn-ea"/>
                <a:cs typeface="Century Gothic"/>
              </a:rPr>
              <a:t>Headers ( </a:t>
            </a:r>
            <a:r>
              <a:rPr lang="en-US" dirty="0" err="1" smtClean="0">
                <a:latin typeface="Century Gothic"/>
                <a:ea typeface="+mn-ea"/>
                <a:cs typeface="Century Gothic"/>
              </a:rPr>
              <a:t>limits.h</a:t>
            </a:r>
            <a:r>
              <a:rPr lang="en-US" dirty="0">
                <a:latin typeface="Century Gothic"/>
                <a:ea typeface="+mn-ea"/>
                <a:cs typeface="Century Gothic"/>
              </a:rPr>
              <a:t> </a:t>
            </a:r>
            <a:r>
              <a:rPr lang="en-US" dirty="0" smtClean="0">
                <a:latin typeface="Century Gothic"/>
                <a:ea typeface="+mn-ea"/>
                <a:cs typeface="Century Gothic"/>
              </a:rPr>
              <a:t>)</a:t>
            </a:r>
          </a:p>
          <a:p>
            <a:pPr lvl="2" indent="-457200" algn="l" eaLnBrk="1" fontAlgn="auto" hangingPunct="1">
              <a:spcAft>
                <a:spcPts val="0"/>
              </a:spcAft>
              <a:buFont typeface="Arial"/>
              <a:buChar char="•"/>
              <a:defRPr/>
            </a:pPr>
            <a:endParaRPr lang="en-US" dirty="0" smtClean="0">
              <a:latin typeface="Century Gothic"/>
              <a:ea typeface="+mn-ea"/>
              <a:cs typeface="Century Gothic"/>
            </a:endParaRPr>
          </a:p>
          <a:p>
            <a:pPr lvl="1" indent="-457200" algn="l" eaLnBrk="1" fontAlgn="auto" hangingPunct="1">
              <a:spcAft>
                <a:spcPts val="0"/>
              </a:spcAft>
              <a:buFont typeface="Arial"/>
              <a:buChar char="•"/>
              <a:defRPr/>
            </a:pPr>
            <a:r>
              <a:rPr lang="en-US" sz="3200" dirty="0">
                <a:latin typeface="Century Gothic"/>
                <a:ea typeface="+mn-ea"/>
                <a:cs typeface="Century Gothic"/>
              </a:rPr>
              <a:t>Run-time </a:t>
            </a:r>
            <a:r>
              <a:rPr lang="en-US" sz="3200" dirty="0" smtClean="0">
                <a:latin typeface="Century Gothic"/>
                <a:ea typeface="+mn-ea"/>
                <a:cs typeface="Century Gothic"/>
              </a:rPr>
              <a:t>limits</a:t>
            </a:r>
          </a:p>
          <a:p>
            <a:pPr lvl="2" indent="-457200" algn="l" eaLnBrk="1" fontAlgn="auto" hangingPunct="1">
              <a:spcAft>
                <a:spcPts val="0"/>
              </a:spcAft>
              <a:buFont typeface="Arial"/>
              <a:buChar char="•"/>
              <a:defRPr/>
            </a:pPr>
            <a:r>
              <a:rPr lang="en-US" dirty="0" smtClean="0">
                <a:latin typeface="Century Gothic"/>
                <a:ea typeface="+mn-ea"/>
                <a:cs typeface="Century Gothic"/>
              </a:rPr>
              <a:t>System configuration run-time limits</a:t>
            </a:r>
          </a:p>
          <a:p>
            <a:pPr lvl="3" indent="-457200" algn="l" eaLnBrk="1" fontAlgn="auto" hangingPunct="1">
              <a:spcAft>
                <a:spcPts val="0"/>
              </a:spcAft>
              <a:buFont typeface="Arial"/>
              <a:buChar char="•"/>
              <a:defRPr/>
            </a:pPr>
            <a:r>
              <a:rPr lang="en-US" dirty="0" err="1">
                <a:latin typeface="Century Gothic"/>
                <a:ea typeface="+mn-ea"/>
                <a:cs typeface="Century Gothic"/>
              </a:rPr>
              <a:t>s</a:t>
            </a:r>
            <a:r>
              <a:rPr lang="en-US" dirty="0" err="1" smtClean="0">
                <a:latin typeface="Century Gothic"/>
                <a:ea typeface="+mn-ea"/>
                <a:cs typeface="Century Gothic"/>
              </a:rPr>
              <a:t>yconf</a:t>
            </a:r>
            <a:r>
              <a:rPr lang="en-US" dirty="0" smtClean="0">
                <a:latin typeface="Century Gothic"/>
                <a:ea typeface="+mn-ea"/>
                <a:cs typeface="Century Gothic"/>
              </a:rPr>
              <a:t>(3)</a:t>
            </a:r>
          </a:p>
          <a:p>
            <a:pPr lvl="2" indent="-457200" algn="l" eaLnBrk="1" fontAlgn="auto" hangingPunct="1">
              <a:spcAft>
                <a:spcPts val="0"/>
              </a:spcAft>
              <a:buFont typeface="Arial"/>
              <a:buChar char="•"/>
              <a:defRPr/>
            </a:pPr>
            <a:r>
              <a:rPr lang="en-US" dirty="0" smtClean="0">
                <a:latin typeface="Century Gothic"/>
                <a:ea typeface="+mn-ea"/>
                <a:cs typeface="Century Gothic"/>
              </a:rPr>
              <a:t>File configuration run-time limits</a:t>
            </a:r>
          </a:p>
          <a:p>
            <a:pPr lvl="3" indent="-457200" algn="l" eaLnBrk="1" fontAlgn="auto" hangingPunct="1">
              <a:spcAft>
                <a:spcPts val="0"/>
              </a:spcAft>
              <a:buFont typeface="Arial"/>
              <a:buChar char="•"/>
              <a:defRPr/>
            </a:pPr>
            <a:r>
              <a:rPr lang="en-US" dirty="0" err="1">
                <a:latin typeface="Century Gothic"/>
                <a:ea typeface="+mn-ea"/>
                <a:cs typeface="Century Gothic"/>
              </a:rPr>
              <a:t>p</a:t>
            </a:r>
            <a:r>
              <a:rPr lang="en-US" dirty="0" err="1" smtClean="0">
                <a:latin typeface="Century Gothic"/>
                <a:ea typeface="+mn-ea"/>
                <a:cs typeface="Century Gothic"/>
              </a:rPr>
              <a:t>athconf</a:t>
            </a:r>
            <a:r>
              <a:rPr lang="en-US" dirty="0" smtClean="0">
                <a:latin typeface="Century Gothic"/>
                <a:ea typeface="+mn-ea"/>
                <a:cs typeface="Century Gothic"/>
              </a:rPr>
              <a:t>(3)</a:t>
            </a:r>
          </a:p>
          <a:p>
            <a:pPr lvl="3" indent="-457200" algn="l" eaLnBrk="1" fontAlgn="auto" hangingPunct="1">
              <a:spcAft>
                <a:spcPts val="0"/>
              </a:spcAft>
              <a:buFont typeface="Arial"/>
              <a:buChar char="•"/>
              <a:defRPr/>
            </a:pPr>
            <a:r>
              <a:rPr lang="en-US" dirty="0" err="1">
                <a:latin typeface="Century Gothic"/>
                <a:ea typeface="+mn-ea"/>
                <a:cs typeface="Century Gothic"/>
              </a:rPr>
              <a:t>f</a:t>
            </a:r>
            <a:r>
              <a:rPr lang="en-US" dirty="0" err="1" smtClean="0">
                <a:latin typeface="Century Gothic"/>
                <a:ea typeface="+mn-ea"/>
                <a:cs typeface="Century Gothic"/>
              </a:rPr>
              <a:t>pathconf</a:t>
            </a:r>
            <a:r>
              <a:rPr lang="en-US" dirty="0" smtClean="0">
                <a:latin typeface="Century Gothic"/>
                <a:ea typeface="+mn-ea"/>
                <a:cs typeface="Century Gothic"/>
              </a:rPr>
              <a:t>(3)</a:t>
            </a:r>
            <a:endParaRPr lang="en-US" dirty="0">
              <a:latin typeface="Century Gothic"/>
              <a:ea typeface="+mn-ea"/>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extLst>
      <p:ext uri="{BB962C8B-B14F-4D97-AF65-F5344CB8AC3E}">
        <p14:creationId xmlns:p14="http://schemas.microsoft.com/office/powerpoint/2010/main" val="5886157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2770" name="Title 1"/>
          <p:cNvSpPr>
            <a:spLocks noGrp="1"/>
          </p:cNvSpPr>
          <p:nvPr>
            <p:ph type="ctrTitle"/>
          </p:nvPr>
        </p:nvSpPr>
        <p:spPr>
          <a:xfrm>
            <a:off x="865188" y="501650"/>
            <a:ext cx="7772400" cy="730829"/>
          </a:xfrm>
        </p:spPr>
        <p:txBody>
          <a:bodyPr/>
          <a:lstStyle/>
          <a:p>
            <a:pPr eaLnBrk="1" hangingPunct="1"/>
            <a:r>
              <a:rPr lang="en-US" sz="3200" dirty="0" smtClean="0">
                <a:latin typeface="Century Gothic" charset="0"/>
                <a:cs typeface="Century Gothic" charset="0"/>
              </a:rPr>
              <a:t>File Types</a:t>
            </a:r>
            <a:endParaRPr lang="en-US" sz="3200" dirty="0">
              <a:latin typeface="Century Gothic" charset="0"/>
              <a:cs typeface="Century Gothic" charset="0"/>
            </a:endParaRPr>
          </a:p>
        </p:txBody>
      </p:sp>
      <p:sp>
        <p:nvSpPr>
          <p:cNvPr id="3" name="Subtitle 2"/>
          <p:cNvSpPr>
            <a:spLocks noGrp="1"/>
          </p:cNvSpPr>
          <p:nvPr>
            <p:ph type="subTitle" idx="1"/>
          </p:nvPr>
        </p:nvSpPr>
        <p:spPr>
          <a:xfrm>
            <a:off x="625475" y="1232478"/>
            <a:ext cx="8012113" cy="5058785"/>
          </a:xfrm>
        </p:spPr>
        <p:txBody>
          <a:bodyPr rtlCol="0">
            <a:normAutofit fontScale="92500" lnSpcReduction="10000"/>
          </a:bodyPr>
          <a:lstStyle/>
          <a:p>
            <a:pPr marL="342900" indent="-342900" algn="l" eaLnBrk="1" fontAlgn="auto" hangingPunct="1">
              <a:spcAft>
                <a:spcPts val="0"/>
              </a:spcAft>
              <a:buFont typeface="Arial"/>
              <a:buChar char="•"/>
              <a:defRPr/>
            </a:pPr>
            <a:r>
              <a:rPr lang="en-US" sz="1600" dirty="0" smtClean="0">
                <a:latin typeface="Century Gothic"/>
                <a:ea typeface="+mn-ea"/>
                <a:cs typeface="Century Gothic"/>
              </a:rPr>
              <a:t>Regular File</a:t>
            </a:r>
          </a:p>
          <a:p>
            <a:pPr marL="800100" lvl="1" indent="-342900" algn="l" eaLnBrk="1" fontAlgn="auto" hangingPunct="1">
              <a:spcAft>
                <a:spcPts val="0"/>
              </a:spcAft>
              <a:buFont typeface="Arial"/>
              <a:buChar char="•"/>
              <a:defRPr/>
            </a:pPr>
            <a:r>
              <a:rPr lang="en-US" sz="1600" dirty="0" smtClean="0">
                <a:latin typeface="Century Gothic"/>
                <a:ea typeface="+mn-ea"/>
                <a:cs typeface="Century Gothic"/>
              </a:rPr>
              <a:t>Text File </a:t>
            </a:r>
            <a:endParaRPr lang="en-US" sz="1600" dirty="0">
              <a:latin typeface="Century Gothic"/>
              <a:ea typeface="+mn-ea"/>
              <a:cs typeface="Century Gothic"/>
            </a:endParaRPr>
          </a:p>
          <a:p>
            <a:pPr marL="800100" lvl="1" indent="-342900" algn="l" eaLnBrk="1" fontAlgn="auto" hangingPunct="1">
              <a:spcAft>
                <a:spcPts val="0"/>
              </a:spcAft>
              <a:buFont typeface="Arial"/>
              <a:buChar char="•"/>
              <a:defRPr/>
            </a:pPr>
            <a:r>
              <a:rPr lang="en-US" sz="1600" dirty="0">
                <a:latin typeface="Century Gothic"/>
                <a:ea typeface="+mn-ea"/>
                <a:cs typeface="Century Gothic"/>
              </a:rPr>
              <a:t>Binary </a:t>
            </a:r>
            <a:r>
              <a:rPr lang="en-US" sz="1600" dirty="0" smtClean="0">
                <a:latin typeface="Century Gothic"/>
                <a:ea typeface="+mn-ea"/>
                <a:cs typeface="Century Gothic"/>
              </a:rPr>
              <a:t>File</a:t>
            </a:r>
          </a:p>
          <a:p>
            <a:pPr marL="800100" lvl="1" indent="-342900" algn="l" eaLnBrk="1" fontAlgn="auto" hangingPunct="1">
              <a:spcAft>
                <a:spcPts val="0"/>
              </a:spcAft>
              <a:buFont typeface="Arial"/>
              <a:buChar char="•"/>
              <a:defRPr/>
            </a:pPr>
            <a:r>
              <a:rPr lang="en-US" sz="1600" dirty="0">
                <a:latin typeface="Century Gothic"/>
                <a:ea typeface="+mn-ea"/>
                <a:cs typeface="Century Gothic"/>
              </a:rPr>
              <a:t>t</a:t>
            </a:r>
            <a:r>
              <a:rPr lang="en-US" sz="1600" dirty="0" smtClean="0">
                <a:latin typeface="Century Gothic"/>
                <a:ea typeface="+mn-ea"/>
                <a:cs typeface="Century Gothic"/>
              </a:rPr>
              <a:t>ouch(1) and </a:t>
            </a:r>
            <a:r>
              <a:rPr lang="en-US" sz="1600" dirty="0" err="1" smtClean="0">
                <a:latin typeface="Century Gothic"/>
                <a:ea typeface="+mn-ea"/>
                <a:cs typeface="Century Gothic"/>
              </a:rPr>
              <a:t>rm</a:t>
            </a:r>
            <a:r>
              <a:rPr lang="en-US" sz="1600" dirty="0" smtClean="0">
                <a:latin typeface="Century Gothic"/>
                <a:ea typeface="+mn-ea"/>
                <a:cs typeface="Century Gothic"/>
              </a:rPr>
              <a:t>(1)</a:t>
            </a:r>
          </a:p>
          <a:p>
            <a:pPr marL="342900" lvl="1" indent="-342900" algn="l" eaLnBrk="1" fontAlgn="auto" hangingPunct="1">
              <a:spcAft>
                <a:spcPts val="0"/>
              </a:spcAft>
              <a:buFont typeface="Arial"/>
              <a:buChar char="•"/>
              <a:defRPr/>
            </a:pPr>
            <a:r>
              <a:rPr lang="en-US" sz="1600" dirty="0" smtClean="0">
                <a:latin typeface="Century Gothic"/>
                <a:ea typeface="+mn-ea"/>
                <a:cs typeface="Century Gothic"/>
              </a:rPr>
              <a:t>Directory</a:t>
            </a:r>
          </a:p>
          <a:p>
            <a:pPr marL="800100" lvl="2" indent="-342900" algn="l" eaLnBrk="1" fontAlgn="auto" hangingPunct="1">
              <a:spcAft>
                <a:spcPts val="0"/>
              </a:spcAft>
              <a:buFont typeface="Arial"/>
              <a:buChar char="•"/>
              <a:defRPr/>
            </a:pPr>
            <a:r>
              <a:rPr lang="en-US" sz="1600" dirty="0" err="1">
                <a:latin typeface="Century Gothic"/>
                <a:ea typeface="+mn-ea"/>
                <a:cs typeface="Century Gothic"/>
              </a:rPr>
              <a:t>m</a:t>
            </a:r>
            <a:r>
              <a:rPr lang="en-US" sz="1600" dirty="0" err="1" smtClean="0">
                <a:latin typeface="Century Gothic"/>
                <a:ea typeface="+mn-ea"/>
                <a:cs typeface="Century Gothic"/>
              </a:rPr>
              <a:t>kdir</a:t>
            </a:r>
            <a:r>
              <a:rPr lang="en-US" sz="1600" dirty="0" smtClean="0">
                <a:latin typeface="Century Gothic"/>
                <a:ea typeface="+mn-ea"/>
                <a:cs typeface="Century Gothic"/>
              </a:rPr>
              <a:t>(1) or </a:t>
            </a:r>
            <a:r>
              <a:rPr lang="en-US" sz="1600" dirty="0" err="1" smtClean="0">
                <a:latin typeface="Century Gothic"/>
                <a:ea typeface="+mn-ea"/>
                <a:cs typeface="Century Gothic"/>
              </a:rPr>
              <a:t>mkdir</a:t>
            </a:r>
            <a:r>
              <a:rPr lang="en-US" sz="1600" dirty="0" smtClean="0">
                <a:latin typeface="Century Gothic"/>
                <a:ea typeface="+mn-ea"/>
                <a:cs typeface="Century Gothic"/>
              </a:rPr>
              <a:t>(2) </a:t>
            </a:r>
          </a:p>
          <a:p>
            <a:pPr marL="800100" lvl="2" indent="-342900" algn="l" eaLnBrk="1" fontAlgn="auto" hangingPunct="1">
              <a:spcAft>
                <a:spcPts val="0"/>
              </a:spcAft>
              <a:buFont typeface="Arial"/>
              <a:buChar char="•"/>
              <a:defRPr/>
            </a:pPr>
            <a:r>
              <a:rPr lang="en-US" sz="1600" dirty="0" err="1" smtClean="0">
                <a:latin typeface="Century Gothic"/>
                <a:ea typeface="+mn-ea"/>
                <a:cs typeface="Century Gothic"/>
              </a:rPr>
              <a:t>rmdir</a:t>
            </a:r>
            <a:r>
              <a:rPr lang="en-US" sz="1600" dirty="0" smtClean="0">
                <a:latin typeface="Century Gothic"/>
                <a:ea typeface="+mn-ea"/>
                <a:cs typeface="Century Gothic"/>
              </a:rPr>
              <a:t>(1) or </a:t>
            </a:r>
            <a:r>
              <a:rPr lang="en-US" sz="1600" dirty="0" err="1" smtClean="0">
                <a:latin typeface="Century Gothic"/>
                <a:ea typeface="+mn-ea"/>
                <a:cs typeface="Century Gothic"/>
              </a:rPr>
              <a:t>rmdir</a:t>
            </a:r>
            <a:r>
              <a:rPr lang="en-US" sz="1600" dirty="0" smtClean="0">
                <a:latin typeface="Century Gothic"/>
                <a:ea typeface="+mn-ea"/>
                <a:cs typeface="Century Gothic"/>
              </a:rPr>
              <a:t>(2) </a:t>
            </a:r>
          </a:p>
          <a:p>
            <a:pPr marL="800100" lvl="2" indent="-342900" algn="l" eaLnBrk="1" fontAlgn="auto" hangingPunct="1">
              <a:spcAft>
                <a:spcPts val="0"/>
              </a:spcAft>
              <a:buFont typeface="Arial"/>
              <a:buChar char="•"/>
              <a:defRPr/>
            </a:pPr>
            <a:r>
              <a:rPr lang="en-US" sz="1600" dirty="0" err="1">
                <a:latin typeface="Century Gothic"/>
                <a:ea typeface="+mn-ea"/>
                <a:cs typeface="Century Gothic"/>
              </a:rPr>
              <a:t>r</a:t>
            </a:r>
            <a:r>
              <a:rPr lang="en-US" sz="1600" dirty="0" err="1" smtClean="0">
                <a:latin typeface="Century Gothic"/>
                <a:ea typeface="+mn-ea"/>
                <a:cs typeface="Century Gothic"/>
              </a:rPr>
              <a:t>m</a:t>
            </a:r>
            <a:r>
              <a:rPr lang="en-US" sz="1600" dirty="0" smtClean="0">
                <a:latin typeface="Century Gothic"/>
                <a:ea typeface="+mn-ea"/>
                <a:cs typeface="Century Gothic"/>
              </a:rPr>
              <a:t>(1)</a:t>
            </a:r>
          </a:p>
          <a:p>
            <a:pPr marL="342900" lvl="1" indent="-342900" algn="l" eaLnBrk="1" fontAlgn="auto" hangingPunct="1">
              <a:spcAft>
                <a:spcPts val="0"/>
              </a:spcAft>
              <a:buFont typeface="Arial"/>
              <a:buChar char="•"/>
              <a:defRPr/>
            </a:pPr>
            <a:r>
              <a:rPr lang="en-US" sz="1600" dirty="0" smtClean="0">
                <a:latin typeface="Century Gothic"/>
                <a:ea typeface="+mn-ea"/>
                <a:cs typeface="Century Gothic"/>
              </a:rPr>
              <a:t>FIFO</a:t>
            </a:r>
          </a:p>
          <a:p>
            <a:pPr marL="800100" lvl="2" indent="-342900" algn="l" eaLnBrk="1" fontAlgn="auto" hangingPunct="1">
              <a:spcAft>
                <a:spcPts val="0"/>
              </a:spcAft>
              <a:buFont typeface="Arial"/>
              <a:buChar char="•"/>
              <a:defRPr/>
            </a:pPr>
            <a:r>
              <a:rPr lang="en-US" sz="1600" dirty="0" err="1">
                <a:latin typeface="Century Gothic"/>
                <a:ea typeface="+mn-ea"/>
                <a:cs typeface="Century Gothic"/>
              </a:rPr>
              <a:t>m</a:t>
            </a:r>
            <a:r>
              <a:rPr lang="en-US" sz="1600" dirty="0" err="1" smtClean="0">
                <a:latin typeface="Century Gothic"/>
                <a:ea typeface="+mn-ea"/>
                <a:cs typeface="Century Gothic"/>
              </a:rPr>
              <a:t>kfifo</a:t>
            </a:r>
            <a:r>
              <a:rPr lang="en-US" sz="1600" dirty="0" smtClean="0">
                <a:latin typeface="Century Gothic"/>
                <a:ea typeface="+mn-ea"/>
                <a:cs typeface="Century Gothic"/>
              </a:rPr>
              <a:t>(1) or </a:t>
            </a:r>
            <a:r>
              <a:rPr lang="en-US" sz="1600" dirty="0" err="1" smtClean="0">
                <a:latin typeface="Century Gothic"/>
                <a:ea typeface="+mn-ea"/>
                <a:cs typeface="Century Gothic"/>
              </a:rPr>
              <a:t>mkfifo</a:t>
            </a:r>
            <a:r>
              <a:rPr lang="en-US" sz="1600" dirty="0" smtClean="0">
                <a:latin typeface="Century Gothic"/>
                <a:ea typeface="+mn-ea"/>
                <a:cs typeface="Century Gothic"/>
              </a:rPr>
              <a:t>(3)</a:t>
            </a:r>
          </a:p>
          <a:p>
            <a:pPr marL="800100" lvl="2" indent="-342900" algn="l" eaLnBrk="1" fontAlgn="auto" hangingPunct="1">
              <a:spcAft>
                <a:spcPts val="0"/>
              </a:spcAft>
              <a:buFont typeface="Arial"/>
              <a:buChar char="•"/>
              <a:defRPr/>
            </a:pPr>
            <a:r>
              <a:rPr lang="en-US" sz="1600" dirty="0" err="1">
                <a:latin typeface="Century Gothic"/>
                <a:ea typeface="+mn-ea"/>
                <a:cs typeface="Century Gothic"/>
              </a:rPr>
              <a:t>m</a:t>
            </a:r>
            <a:r>
              <a:rPr lang="en-US" sz="1600" dirty="0" err="1" smtClean="0">
                <a:latin typeface="Century Gothic"/>
                <a:ea typeface="+mn-ea"/>
                <a:cs typeface="Century Gothic"/>
              </a:rPr>
              <a:t>knod</a:t>
            </a:r>
            <a:r>
              <a:rPr lang="en-US" sz="1600" dirty="0" smtClean="0">
                <a:latin typeface="Century Gothic"/>
                <a:ea typeface="+mn-ea"/>
                <a:cs typeface="Century Gothic"/>
              </a:rPr>
              <a:t>(1) or </a:t>
            </a:r>
            <a:r>
              <a:rPr lang="en-US" sz="1600" dirty="0" err="1" smtClean="0">
                <a:latin typeface="Century Gothic"/>
                <a:ea typeface="+mn-ea"/>
                <a:cs typeface="Century Gothic"/>
              </a:rPr>
              <a:t>mknod</a:t>
            </a:r>
            <a:r>
              <a:rPr lang="en-US" sz="1600" dirty="0" smtClean="0">
                <a:latin typeface="Century Gothic"/>
                <a:ea typeface="+mn-ea"/>
                <a:cs typeface="Century Gothic"/>
              </a:rPr>
              <a:t>(2)</a:t>
            </a:r>
          </a:p>
          <a:p>
            <a:pPr marL="800100" lvl="2" indent="-342900" algn="l" eaLnBrk="1" fontAlgn="auto" hangingPunct="1">
              <a:spcAft>
                <a:spcPts val="0"/>
              </a:spcAft>
              <a:buFont typeface="Arial"/>
              <a:buChar char="•"/>
              <a:defRPr/>
            </a:pPr>
            <a:r>
              <a:rPr lang="en-US" sz="1600" dirty="0" err="1">
                <a:latin typeface="Century Gothic"/>
                <a:ea typeface="+mn-ea"/>
                <a:cs typeface="Century Gothic"/>
              </a:rPr>
              <a:t>r</a:t>
            </a:r>
            <a:r>
              <a:rPr lang="en-US" sz="1600" dirty="0" err="1" smtClean="0">
                <a:latin typeface="Century Gothic"/>
                <a:ea typeface="+mn-ea"/>
                <a:cs typeface="Century Gothic"/>
              </a:rPr>
              <a:t>m</a:t>
            </a:r>
            <a:r>
              <a:rPr lang="en-US" sz="1600" dirty="0" smtClean="0">
                <a:latin typeface="Century Gothic"/>
                <a:ea typeface="+mn-ea"/>
                <a:cs typeface="Century Gothic"/>
              </a:rPr>
              <a:t>(1)</a:t>
            </a:r>
          </a:p>
          <a:p>
            <a:pPr marL="342900" lvl="1" indent="-342900" algn="l" eaLnBrk="1" fontAlgn="auto" hangingPunct="1">
              <a:spcAft>
                <a:spcPts val="0"/>
              </a:spcAft>
              <a:buFont typeface="Arial"/>
              <a:buChar char="•"/>
              <a:defRPr/>
            </a:pPr>
            <a:r>
              <a:rPr lang="en-US" sz="1600" dirty="0">
                <a:latin typeface="Century Gothic"/>
                <a:ea typeface="+mn-ea"/>
                <a:cs typeface="Century Gothic"/>
              </a:rPr>
              <a:t>Device </a:t>
            </a:r>
            <a:r>
              <a:rPr lang="en-US" sz="1600" dirty="0" smtClean="0">
                <a:latin typeface="Century Gothic"/>
                <a:ea typeface="+mn-ea"/>
                <a:cs typeface="Century Gothic"/>
              </a:rPr>
              <a:t>File</a:t>
            </a:r>
          </a:p>
          <a:p>
            <a:pPr marL="800100" lvl="2" indent="-342900" algn="l" eaLnBrk="1" fontAlgn="auto" hangingPunct="1">
              <a:spcAft>
                <a:spcPts val="0"/>
              </a:spcAft>
              <a:buFont typeface="Arial"/>
              <a:buChar char="•"/>
              <a:defRPr/>
            </a:pPr>
            <a:r>
              <a:rPr lang="en-US" sz="1600" dirty="0" smtClean="0">
                <a:latin typeface="Century Gothic"/>
                <a:ea typeface="+mn-ea"/>
                <a:cs typeface="Century Gothic"/>
              </a:rPr>
              <a:t>Char device file</a:t>
            </a:r>
          </a:p>
          <a:p>
            <a:pPr marL="800100" lvl="2" indent="-342900" algn="l" eaLnBrk="1" fontAlgn="auto" hangingPunct="1">
              <a:spcAft>
                <a:spcPts val="0"/>
              </a:spcAft>
              <a:buFont typeface="Arial"/>
              <a:buChar char="•"/>
              <a:defRPr/>
            </a:pPr>
            <a:r>
              <a:rPr lang="en-US" sz="1600" dirty="0" smtClean="0">
                <a:latin typeface="Century Gothic"/>
                <a:ea typeface="+mn-ea"/>
                <a:cs typeface="Century Gothic"/>
              </a:rPr>
              <a:t>Block device file</a:t>
            </a:r>
            <a:endParaRPr lang="en-US" sz="1600" dirty="0">
              <a:latin typeface="Century Gothic"/>
              <a:ea typeface="+mn-ea"/>
              <a:cs typeface="Century Gothic"/>
            </a:endParaRPr>
          </a:p>
          <a:p>
            <a:pPr marL="800100" lvl="2" indent="-342900" algn="l" eaLnBrk="1" fontAlgn="auto" hangingPunct="1">
              <a:spcAft>
                <a:spcPts val="0"/>
              </a:spcAft>
              <a:buFont typeface="Arial"/>
              <a:buChar char="•"/>
              <a:defRPr/>
            </a:pPr>
            <a:r>
              <a:rPr lang="en-US" sz="1600" dirty="0" err="1">
                <a:latin typeface="Century Gothic"/>
                <a:ea typeface="+mn-ea"/>
                <a:cs typeface="Century Gothic"/>
              </a:rPr>
              <a:t>m</a:t>
            </a:r>
            <a:r>
              <a:rPr lang="en-US" sz="1600" dirty="0" err="1" smtClean="0">
                <a:latin typeface="Century Gothic"/>
                <a:ea typeface="+mn-ea"/>
                <a:cs typeface="Century Gothic"/>
              </a:rPr>
              <a:t>knod</a:t>
            </a:r>
            <a:r>
              <a:rPr lang="en-US" sz="1600" dirty="0" smtClean="0">
                <a:latin typeface="Century Gothic"/>
                <a:ea typeface="+mn-ea"/>
                <a:cs typeface="Century Gothic"/>
              </a:rPr>
              <a:t>(1) or </a:t>
            </a:r>
            <a:r>
              <a:rPr lang="en-US" sz="1600" dirty="0" err="1" smtClean="0">
                <a:latin typeface="Century Gothic"/>
                <a:ea typeface="+mn-ea"/>
                <a:cs typeface="Century Gothic"/>
              </a:rPr>
              <a:t>mknod</a:t>
            </a:r>
            <a:r>
              <a:rPr lang="en-US" sz="1600" dirty="0" smtClean="0">
                <a:latin typeface="Century Gothic"/>
                <a:ea typeface="+mn-ea"/>
                <a:cs typeface="Century Gothic"/>
              </a:rPr>
              <a:t>(2) or </a:t>
            </a:r>
            <a:r>
              <a:rPr lang="en-US" sz="1600" dirty="0" err="1" smtClean="0">
                <a:latin typeface="Century Gothic"/>
                <a:ea typeface="+mn-ea"/>
                <a:cs typeface="Century Gothic"/>
              </a:rPr>
              <a:t>rm</a:t>
            </a:r>
            <a:r>
              <a:rPr lang="en-US" sz="1600" dirty="0" smtClean="0">
                <a:latin typeface="Century Gothic"/>
                <a:ea typeface="+mn-ea"/>
                <a:cs typeface="Century Gothic"/>
              </a:rPr>
              <a:t>(1) with </a:t>
            </a:r>
            <a:r>
              <a:rPr lang="en-US" sz="1600" dirty="0" err="1" smtClean="0">
                <a:latin typeface="Century Gothic"/>
                <a:ea typeface="+mn-ea"/>
                <a:cs typeface="Century Gothic"/>
              </a:rPr>
              <a:t>su</a:t>
            </a:r>
            <a:r>
              <a:rPr lang="en-US" sz="1600" dirty="0" smtClean="0">
                <a:latin typeface="Century Gothic"/>
                <a:ea typeface="+mn-ea"/>
                <a:cs typeface="Century Gothic"/>
              </a:rPr>
              <a:t> privileges</a:t>
            </a:r>
          </a:p>
          <a:p>
            <a:pPr marL="342900" lvl="1" indent="-342900" algn="l" eaLnBrk="1" fontAlgn="auto" hangingPunct="1">
              <a:spcAft>
                <a:spcPts val="0"/>
              </a:spcAft>
              <a:buFont typeface="Arial"/>
              <a:buChar char="•"/>
              <a:defRPr/>
            </a:pPr>
            <a:r>
              <a:rPr lang="en-US" sz="1600" dirty="0">
                <a:latin typeface="Century Gothic"/>
                <a:ea typeface="+mn-ea"/>
                <a:cs typeface="Century Gothic"/>
              </a:rPr>
              <a:t>Links</a:t>
            </a:r>
          </a:p>
          <a:p>
            <a:pPr marL="800100" lvl="2" indent="-342900" algn="l" eaLnBrk="1" fontAlgn="auto" hangingPunct="1">
              <a:spcAft>
                <a:spcPts val="0"/>
              </a:spcAft>
              <a:buFont typeface="Arial"/>
              <a:buChar char="•"/>
              <a:defRPr/>
            </a:pPr>
            <a:r>
              <a:rPr lang="en-US" sz="1600" dirty="0">
                <a:latin typeface="Century Gothic"/>
                <a:ea typeface="+mn-ea"/>
                <a:cs typeface="Century Gothic"/>
              </a:rPr>
              <a:t>Hard Links and Soft links</a:t>
            </a:r>
          </a:p>
          <a:p>
            <a:pPr marL="800100" lvl="2" indent="-342900" algn="l" eaLnBrk="1" fontAlgn="auto" hangingPunct="1">
              <a:spcAft>
                <a:spcPts val="0"/>
              </a:spcAft>
              <a:buFont typeface="Arial"/>
              <a:buChar char="•"/>
              <a:defRPr/>
            </a:pPr>
            <a:r>
              <a:rPr lang="en-US" sz="1600" dirty="0" err="1">
                <a:latin typeface="Century Gothic"/>
                <a:ea typeface="+mn-ea"/>
                <a:cs typeface="Century Gothic"/>
              </a:rPr>
              <a:t>ln</a:t>
            </a:r>
            <a:r>
              <a:rPr lang="en-US" sz="1600" dirty="0">
                <a:latin typeface="Century Gothic"/>
                <a:ea typeface="+mn-ea"/>
                <a:cs typeface="Century Gothic"/>
              </a:rPr>
              <a:t>(1) or link(2) and </a:t>
            </a:r>
            <a:r>
              <a:rPr lang="en-US" sz="1600" dirty="0" err="1">
                <a:latin typeface="Century Gothic"/>
                <a:ea typeface="+mn-ea"/>
                <a:cs typeface="Century Gothic"/>
              </a:rPr>
              <a:t>rm</a:t>
            </a:r>
            <a:r>
              <a:rPr lang="en-US" sz="1600" dirty="0">
                <a:latin typeface="Century Gothic"/>
                <a:ea typeface="+mn-ea"/>
                <a:cs typeface="Century Gothic"/>
              </a:rPr>
              <a:t>(1)</a:t>
            </a: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extLst>
      <p:ext uri="{BB962C8B-B14F-4D97-AF65-F5344CB8AC3E}">
        <p14:creationId xmlns:p14="http://schemas.microsoft.com/office/powerpoint/2010/main" val="34314521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2770" name="Title 1"/>
          <p:cNvSpPr>
            <a:spLocks noGrp="1"/>
          </p:cNvSpPr>
          <p:nvPr>
            <p:ph type="ctrTitle"/>
          </p:nvPr>
        </p:nvSpPr>
        <p:spPr>
          <a:xfrm>
            <a:off x="865188" y="501650"/>
            <a:ext cx="7772400" cy="1440438"/>
          </a:xfrm>
        </p:spPr>
        <p:txBody>
          <a:bodyPr/>
          <a:lstStyle/>
          <a:p>
            <a:pPr eaLnBrk="1" hangingPunct="1"/>
            <a:r>
              <a:rPr lang="en-US" dirty="0" smtClean="0">
                <a:latin typeface="Century Gothic" charset="0"/>
                <a:cs typeface="Century Gothic" charset="0"/>
              </a:rPr>
              <a:t>UNIX File System</a:t>
            </a:r>
            <a:br>
              <a:rPr lang="en-US" dirty="0" smtClean="0">
                <a:latin typeface="Century Gothic" charset="0"/>
                <a:cs typeface="Century Gothic" charset="0"/>
              </a:rPr>
            </a:br>
            <a:endParaRPr lang="en-US" dirty="0">
              <a:latin typeface="Century Gothic" charset="0"/>
              <a:cs typeface="Century Gothic" charset="0"/>
            </a:endParaRPr>
          </a:p>
        </p:txBody>
      </p:sp>
      <p:sp>
        <p:nvSpPr>
          <p:cNvPr id="3" name="Subtitle 2"/>
          <p:cNvSpPr>
            <a:spLocks noGrp="1"/>
          </p:cNvSpPr>
          <p:nvPr>
            <p:ph type="subTitle" idx="1"/>
          </p:nvPr>
        </p:nvSpPr>
        <p:spPr>
          <a:xfrm>
            <a:off x="625475" y="1942088"/>
            <a:ext cx="8012113" cy="4349175"/>
          </a:xfrm>
        </p:spPr>
        <p:txBody>
          <a:bodyPr rtlCol="0">
            <a:normAutofit/>
          </a:bodyPr>
          <a:lstStyle/>
          <a:p>
            <a:pPr algn="l" eaLnBrk="1" fontAlgn="auto" hangingPunct="1">
              <a:spcAft>
                <a:spcPts val="0"/>
              </a:spcAft>
              <a:defRPr/>
            </a:pPr>
            <a:r>
              <a:rPr lang="en-US" sz="1600" dirty="0" smtClean="0">
                <a:latin typeface="Century Gothic"/>
                <a:ea typeface="+mn-ea"/>
                <a:cs typeface="Century Gothic"/>
              </a:rPr>
              <a:t>  </a:t>
            </a:r>
            <a:endParaRPr lang="en-US" sz="1600" dirty="0">
              <a:latin typeface="Century Gothic"/>
              <a:ea typeface="+mn-ea"/>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pic>
        <p:nvPicPr>
          <p:cNvPr id="6" name="Picture 5" descr="OS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98" y="1792696"/>
            <a:ext cx="7823200" cy="4292600"/>
          </a:xfrm>
          <a:prstGeom prst="rect">
            <a:avLst/>
          </a:prstGeom>
        </p:spPr>
      </p:pic>
    </p:spTree>
    <p:extLst>
      <p:ext uri="{BB962C8B-B14F-4D97-AF65-F5344CB8AC3E}">
        <p14:creationId xmlns:p14="http://schemas.microsoft.com/office/powerpoint/2010/main" val="58440983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2770" name="Title 1"/>
          <p:cNvSpPr>
            <a:spLocks noGrp="1"/>
          </p:cNvSpPr>
          <p:nvPr>
            <p:ph type="ctrTitle"/>
          </p:nvPr>
        </p:nvSpPr>
        <p:spPr>
          <a:xfrm>
            <a:off x="865188" y="501650"/>
            <a:ext cx="7772400" cy="1440438"/>
          </a:xfrm>
        </p:spPr>
        <p:txBody>
          <a:bodyPr/>
          <a:lstStyle/>
          <a:p>
            <a:pPr eaLnBrk="1" hangingPunct="1"/>
            <a:r>
              <a:rPr lang="en-US" dirty="0" smtClean="0">
                <a:latin typeface="Century Gothic" charset="0"/>
                <a:cs typeface="Century Gothic" charset="0"/>
              </a:rPr>
              <a:t>Pathnames</a:t>
            </a:r>
            <a:br>
              <a:rPr lang="en-US" dirty="0" smtClean="0">
                <a:latin typeface="Century Gothic" charset="0"/>
                <a:cs typeface="Century Gothic" charset="0"/>
              </a:rPr>
            </a:br>
            <a:endParaRPr lang="en-US" dirty="0">
              <a:latin typeface="Century Gothic" charset="0"/>
              <a:cs typeface="Century Gothic" charset="0"/>
            </a:endParaRPr>
          </a:p>
        </p:txBody>
      </p:sp>
      <p:sp>
        <p:nvSpPr>
          <p:cNvPr id="3" name="Subtitle 2"/>
          <p:cNvSpPr>
            <a:spLocks noGrp="1"/>
          </p:cNvSpPr>
          <p:nvPr>
            <p:ph type="subTitle" idx="1"/>
          </p:nvPr>
        </p:nvSpPr>
        <p:spPr>
          <a:xfrm>
            <a:off x="625475" y="1942088"/>
            <a:ext cx="8012113" cy="4349175"/>
          </a:xfrm>
        </p:spPr>
        <p:txBody>
          <a:bodyPr rtlCol="0">
            <a:normAutofit/>
          </a:bodyPr>
          <a:lstStyle/>
          <a:p>
            <a:pPr algn="l" eaLnBrk="1" fontAlgn="auto" hangingPunct="1">
              <a:spcAft>
                <a:spcPts val="0"/>
              </a:spcAft>
              <a:defRPr/>
            </a:pPr>
            <a:r>
              <a:rPr lang="en-US" sz="1600" dirty="0" smtClean="0">
                <a:latin typeface="Century Gothic"/>
                <a:ea typeface="+mn-ea"/>
                <a:cs typeface="Century Gothic"/>
              </a:rPr>
              <a:t>  </a:t>
            </a:r>
          </a:p>
          <a:p>
            <a:pPr marL="285750" indent="-285750" algn="l" eaLnBrk="1" fontAlgn="auto" hangingPunct="1">
              <a:spcAft>
                <a:spcPts val="0"/>
              </a:spcAft>
              <a:buFont typeface="Arial"/>
              <a:buChar char="•"/>
              <a:defRPr/>
            </a:pPr>
            <a:r>
              <a:rPr lang="en-US" sz="2800" dirty="0" smtClean="0">
                <a:latin typeface="Century Gothic"/>
                <a:ea typeface="+mn-ea"/>
                <a:cs typeface="Century Gothic"/>
              </a:rPr>
              <a:t>Absolute Pathnames</a:t>
            </a:r>
          </a:p>
          <a:p>
            <a:pPr marL="742950" lvl="1" indent="-285750" algn="l" eaLnBrk="1" fontAlgn="auto" hangingPunct="1">
              <a:spcAft>
                <a:spcPts val="0"/>
              </a:spcAft>
              <a:buFont typeface="Arial"/>
              <a:buChar char="•"/>
              <a:defRPr/>
            </a:pPr>
            <a:r>
              <a:rPr lang="en-US" sz="2400" dirty="0" smtClean="0">
                <a:latin typeface="Century Gothic"/>
                <a:ea typeface="+mn-ea"/>
                <a:cs typeface="Century Gothic"/>
              </a:rPr>
              <a:t>/root/home/</a:t>
            </a:r>
            <a:r>
              <a:rPr lang="en-US" sz="2400" dirty="0" err="1" smtClean="0">
                <a:latin typeface="Century Gothic"/>
                <a:ea typeface="+mn-ea"/>
                <a:cs typeface="Century Gothic"/>
              </a:rPr>
              <a:t>subhash</a:t>
            </a:r>
            <a:r>
              <a:rPr lang="en-US" sz="2400" dirty="0" smtClean="0">
                <a:latin typeface="Century Gothic"/>
                <a:ea typeface="+mn-ea"/>
                <a:cs typeface="Century Gothic"/>
              </a:rPr>
              <a:t>/1.c</a:t>
            </a:r>
          </a:p>
          <a:p>
            <a:pPr marL="742950" lvl="1" indent="-285750" algn="l" eaLnBrk="1" fontAlgn="auto" hangingPunct="1">
              <a:spcAft>
                <a:spcPts val="0"/>
              </a:spcAft>
              <a:buFont typeface="Arial"/>
              <a:buChar char="•"/>
              <a:defRPr/>
            </a:pPr>
            <a:endParaRPr lang="en-US" sz="2400" dirty="0" smtClean="0">
              <a:latin typeface="Century Gothic"/>
              <a:ea typeface="+mn-ea"/>
              <a:cs typeface="Century Gothic"/>
            </a:endParaRPr>
          </a:p>
          <a:p>
            <a:pPr marL="285750" indent="-285750" algn="l" eaLnBrk="1" fontAlgn="auto" hangingPunct="1">
              <a:spcAft>
                <a:spcPts val="0"/>
              </a:spcAft>
              <a:buFont typeface="Arial"/>
              <a:buChar char="•"/>
              <a:defRPr/>
            </a:pPr>
            <a:r>
              <a:rPr lang="en-US" sz="2800" dirty="0" smtClean="0">
                <a:latin typeface="Century Gothic"/>
                <a:ea typeface="+mn-ea"/>
                <a:cs typeface="Century Gothic"/>
              </a:rPr>
              <a:t>Relative Pathnames</a:t>
            </a:r>
          </a:p>
          <a:p>
            <a:pPr marL="742950" lvl="1" indent="-285750" algn="l" eaLnBrk="1" fontAlgn="auto" hangingPunct="1">
              <a:spcAft>
                <a:spcPts val="0"/>
              </a:spcAft>
              <a:buFont typeface="Arial"/>
              <a:buChar char="•"/>
              <a:defRPr/>
            </a:pPr>
            <a:r>
              <a:rPr lang="en-US" sz="2400" dirty="0" smtClean="0">
                <a:latin typeface="Century Gothic"/>
                <a:ea typeface="+mn-ea"/>
                <a:cs typeface="Century Gothic"/>
              </a:rPr>
              <a:t>../../</a:t>
            </a:r>
            <a:r>
              <a:rPr lang="en-US" sz="2400" dirty="0" err="1" smtClean="0">
                <a:latin typeface="Century Gothic"/>
                <a:ea typeface="+mn-ea"/>
                <a:cs typeface="Century Gothic"/>
              </a:rPr>
              <a:t>etc</a:t>
            </a:r>
            <a:r>
              <a:rPr lang="en-US" sz="2400" dirty="0" smtClean="0">
                <a:latin typeface="Century Gothic"/>
                <a:ea typeface="+mn-ea"/>
                <a:cs typeface="Century Gothic"/>
              </a:rPr>
              <a:t>/</a:t>
            </a:r>
            <a:r>
              <a:rPr lang="en-US" sz="2400" dirty="0" err="1" smtClean="0">
                <a:latin typeface="Century Gothic"/>
                <a:ea typeface="+mn-ea"/>
                <a:cs typeface="Century Gothic"/>
              </a:rPr>
              <a:t>passwd</a:t>
            </a:r>
            <a:endParaRPr lang="en-US" sz="2400" dirty="0" smtClean="0">
              <a:latin typeface="Century Gothic"/>
              <a:ea typeface="+mn-ea"/>
              <a:cs typeface="Century Gothic"/>
            </a:endParaRPr>
          </a:p>
          <a:p>
            <a:pPr lvl="1" algn="l" eaLnBrk="1" fontAlgn="auto" hangingPunct="1">
              <a:spcAft>
                <a:spcPts val="0"/>
              </a:spcAft>
              <a:defRPr/>
            </a:pPr>
            <a:endParaRPr lang="en-US" sz="2400" dirty="0">
              <a:latin typeface="Century Gothic"/>
              <a:ea typeface="+mn-ea"/>
              <a:cs typeface="Century Gothic"/>
            </a:endParaRPr>
          </a:p>
          <a:p>
            <a:pPr lvl="1" algn="l" eaLnBrk="1" fontAlgn="auto" hangingPunct="1">
              <a:spcAft>
                <a:spcPts val="0"/>
              </a:spcAft>
              <a:defRPr/>
            </a:pPr>
            <a:r>
              <a:rPr lang="en-US" sz="2400" dirty="0" smtClean="0">
                <a:latin typeface="Century Gothic"/>
                <a:ea typeface="+mn-ea"/>
                <a:cs typeface="Century Gothic"/>
              </a:rPr>
              <a:t>. </a:t>
            </a:r>
            <a:r>
              <a:rPr lang="en-US" sz="2400" dirty="0">
                <a:latin typeface="Century Gothic"/>
                <a:ea typeface="+mn-ea"/>
                <a:cs typeface="Century Gothic"/>
              </a:rPr>
              <a:t> m</a:t>
            </a:r>
            <a:r>
              <a:rPr lang="en-US" sz="2400" dirty="0" smtClean="0">
                <a:latin typeface="Century Gothic"/>
                <a:ea typeface="+mn-ea"/>
                <a:cs typeface="Century Gothic"/>
              </a:rPr>
              <a:t>eans current directory</a:t>
            </a:r>
          </a:p>
          <a:p>
            <a:pPr lvl="1" algn="l" eaLnBrk="1" fontAlgn="auto" hangingPunct="1">
              <a:spcAft>
                <a:spcPts val="0"/>
              </a:spcAft>
              <a:defRPr/>
            </a:pPr>
            <a:r>
              <a:rPr lang="en-US" sz="2400" dirty="0" smtClean="0">
                <a:latin typeface="Century Gothic"/>
                <a:ea typeface="+mn-ea"/>
                <a:cs typeface="Century Gothic"/>
              </a:rPr>
              <a:t>.. means parent directory</a:t>
            </a:r>
            <a:endParaRPr lang="en-US" sz="2400" dirty="0">
              <a:latin typeface="Century Gothic"/>
              <a:ea typeface="+mn-ea"/>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extLst>
      <p:ext uri="{BB962C8B-B14F-4D97-AF65-F5344CB8AC3E}">
        <p14:creationId xmlns:p14="http://schemas.microsoft.com/office/powerpoint/2010/main" val="23293093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2770" name="Title 1"/>
          <p:cNvSpPr>
            <a:spLocks noGrp="1"/>
          </p:cNvSpPr>
          <p:nvPr>
            <p:ph type="ctrTitle"/>
          </p:nvPr>
        </p:nvSpPr>
        <p:spPr>
          <a:xfrm>
            <a:off x="865188" y="501650"/>
            <a:ext cx="7772400" cy="1440438"/>
          </a:xfrm>
        </p:spPr>
        <p:txBody>
          <a:bodyPr/>
          <a:lstStyle/>
          <a:p>
            <a:pPr eaLnBrk="1" hangingPunct="1"/>
            <a:r>
              <a:rPr lang="en-US" dirty="0" smtClean="0">
                <a:latin typeface="Century Gothic" charset="0"/>
                <a:cs typeface="Century Gothic" charset="0"/>
              </a:rPr>
              <a:t>File Permissions</a:t>
            </a:r>
            <a:endParaRPr lang="en-US" dirty="0">
              <a:latin typeface="Century Gothic" charset="0"/>
              <a:cs typeface="Century Gothic" charset="0"/>
            </a:endParaRPr>
          </a:p>
        </p:txBody>
      </p:sp>
      <p:sp>
        <p:nvSpPr>
          <p:cNvPr id="3" name="Subtitle 2"/>
          <p:cNvSpPr>
            <a:spLocks noGrp="1"/>
          </p:cNvSpPr>
          <p:nvPr>
            <p:ph type="subTitle" idx="1"/>
          </p:nvPr>
        </p:nvSpPr>
        <p:spPr>
          <a:xfrm>
            <a:off x="625475" y="1942088"/>
            <a:ext cx="8012113" cy="4349175"/>
          </a:xfrm>
        </p:spPr>
        <p:txBody>
          <a:bodyPr rtlCol="0">
            <a:normAutofit/>
          </a:bodyPr>
          <a:lstStyle/>
          <a:p>
            <a:pPr algn="l" eaLnBrk="1" fontAlgn="auto" hangingPunct="1">
              <a:spcAft>
                <a:spcPts val="0"/>
              </a:spcAft>
              <a:defRPr/>
            </a:pPr>
            <a:r>
              <a:rPr lang="en-US" sz="1600" dirty="0" smtClean="0">
                <a:latin typeface="Century Gothic"/>
                <a:ea typeface="+mn-ea"/>
                <a:cs typeface="Century Gothic"/>
              </a:rPr>
              <a:t>  </a:t>
            </a: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r>
              <a:rPr lang="en-US" sz="2800" dirty="0" smtClean="0">
                <a:latin typeface="Century Gothic"/>
                <a:ea typeface="+mn-ea"/>
                <a:cs typeface="Century Gothic"/>
              </a:rPr>
              <a:t>To try: </a:t>
            </a:r>
          </a:p>
          <a:p>
            <a:pPr marL="457200" indent="-457200" algn="l" eaLnBrk="1" fontAlgn="auto" hangingPunct="1">
              <a:spcAft>
                <a:spcPts val="0"/>
              </a:spcAft>
              <a:buFont typeface="Arial"/>
              <a:buChar char="•"/>
              <a:defRPr/>
            </a:pPr>
            <a:r>
              <a:rPr lang="en-US" sz="2800" dirty="0" err="1" smtClean="0">
                <a:latin typeface="Century Gothic"/>
                <a:ea typeface="+mn-ea"/>
                <a:cs typeface="Century Gothic"/>
              </a:rPr>
              <a:t>ls</a:t>
            </a:r>
            <a:r>
              <a:rPr lang="en-US" sz="2800" dirty="0" smtClean="0">
                <a:latin typeface="Century Gothic"/>
                <a:ea typeface="+mn-ea"/>
                <a:cs typeface="Century Gothic"/>
              </a:rPr>
              <a:t> (1) , </a:t>
            </a:r>
            <a:r>
              <a:rPr lang="en-US" sz="2800" dirty="0" err="1" smtClean="0">
                <a:latin typeface="Century Gothic"/>
                <a:ea typeface="+mn-ea"/>
                <a:cs typeface="Century Gothic"/>
              </a:rPr>
              <a:t>umask</a:t>
            </a:r>
            <a:r>
              <a:rPr lang="en-US" sz="2800" dirty="0" smtClean="0">
                <a:latin typeface="Century Gothic"/>
                <a:ea typeface="+mn-ea"/>
                <a:cs typeface="Century Gothic"/>
              </a:rPr>
              <a:t>(1), </a:t>
            </a:r>
            <a:r>
              <a:rPr lang="en-US" sz="2800" dirty="0" err="1" smtClean="0">
                <a:latin typeface="Century Gothic"/>
                <a:ea typeface="+mn-ea"/>
                <a:cs typeface="Century Gothic"/>
              </a:rPr>
              <a:t>chmod</a:t>
            </a:r>
            <a:r>
              <a:rPr lang="en-US" sz="2800" dirty="0" smtClean="0">
                <a:latin typeface="Century Gothic"/>
                <a:ea typeface="+mn-ea"/>
                <a:cs typeface="Century Gothic"/>
              </a:rPr>
              <a:t>(1)</a:t>
            </a:r>
          </a:p>
          <a:p>
            <a:pPr marL="285750" indent="-285750" algn="l" eaLnBrk="1" fontAlgn="auto" hangingPunct="1">
              <a:spcAft>
                <a:spcPts val="0"/>
              </a:spcAft>
              <a:buFont typeface="Arial"/>
              <a:buChar char="•"/>
              <a:defRPr/>
            </a:pPr>
            <a:endParaRPr lang="en-US" sz="1600" dirty="0" smtClean="0">
              <a:latin typeface="Century Gothic"/>
              <a:ea typeface="+mn-ea"/>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pic>
        <p:nvPicPr>
          <p:cNvPr id="2" name="Picture 1" descr="OS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71" y="1942087"/>
            <a:ext cx="5252584" cy="2938341"/>
          </a:xfrm>
          <a:prstGeom prst="rect">
            <a:avLst/>
          </a:prstGeom>
        </p:spPr>
      </p:pic>
    </p:spTree>
    <p:extLst>
      <p:ext uri="{BB962C8B-B14F-4D97-AF65-F5344CB8AC3E}">
        <p14:creationId xmlns:p14="http://schemas.microsoft.com/office/powerpoint/2010/main" val="223375710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2770" name="Title 1"/>
          <p:cNvSpPr>
            <a:spLocks noGrp="1"/>
          </p:cNvSpPr>
          <p:nvPr>
            <p:ph type="ctrTitle"/>
          </p:nvPr>
        </p:nvSpPr>
        <p:spPr>
          <a:xfrm>
            <a:off x="865188" y="501650"/>
            <a:ext cx="7772400" cy="913493"/>
          </a:xfrm>
        </p:spPr>
        <p:txBody>
          <a:bodyPr/>
          <a:lstStyle/>
          <a:p>
            <a:pPr eaLnBrk="1" hangingPunct="1"/>
            <a:r>
              <a:rPr lang="en-US" dirty="0" smtClean="0">
                <a:latin typeface="Century Gothic" charset="0"/>
                <a:cs typeface="Century Gothic" charset="0"/>
              </a:rPr>
              <a:t>File System blocks</a:t>
            </a:r>
            <a:endParaRPr lang="en-US" dirty="0">
              <a:latin typeface="Century Gothic" charset="0"/>
              <a:cs typeface="Century Gothic" charset="0"/>
            </a:endParaRPr>
          </a:p>
        </p:txBody>
      </p:sp>
      <p:sp>
        <p:nvSpPr>
          <p:cNvPr id="3" name="Subtitle 2"/>
          <p:cNvSpPr>
            <a:spLocks noGrp="1"/>
          </p:cNvSpPr>
          <p:nvPr>
            <p:ph type="subTitle" idx="1"/>
          </p:nvPr>
        </p:nvSpPr>
        <p:spPr>
          <a:xfrm>
            <a:off x="625475" y="1942088"/>
            <a:ext cx="8012113" cy="4349175"/>
          </a:xfrm>
        </p:spPr>
        <p:txBody>
          <a:bodyPr rtlCol="0">
            <a:normAutofit/>
          </a:bodyPr>
          <a:lstStyle/>
          <a:p>
            <a:pPr algn="l" eaLnBrk="1" fontAlgn="auto" hangingPunct="1">
              <a:spcAft>
                <a:spcPts val="0"/>
              </a:spcAft>
              <a:defRPr/>
            </a:pPr>
            <a:r>
              <a:rPr lang="en-US" sz="1600" dirty="0" smtClean="0">
                <a:latin typeface="Century Gothic"/>
                <a:ea typeface="+mn-ea"/>
                <a:cs typeface="Century Gothic"/>
              </a:rPr>
              <a:t> </a:t>
            </a: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pic>
        <p:nvPicPr>
          <p:cNvPr id="4" name="Picture 3" descr="OS10.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1406072"/>
            <a:ext cx="6350000" cy="2267856"/>
          </a:xfrm>
          <a:prstGeom prst="rect">
            <a:avLst/>
          </a:prstGeom>
        </p:spPr>
      </p:pic>
      <p:pic>
        <p:nvPicPr>
          <p:cNvPr id="7" name="Picture 6" descr="OS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0" y="3973285"/>
            <a:ext cx="6350000" cy="2151888"/>
          </a:xfrm>
          <a:prstGeom prst="rect">
            <a:avLst/>
          </a:prstGeom>
        </p:spPr>
      </p:pic>
    </p:spTree>
    <p:extLst>
      <p:ext uri="{BB962C8B-B14F-4D97-AF65-F5344CB8AC3E}">
        <p14:creationId xmlns:p14="http://schemas.microsoft.com/office/powerpoint/2010/main" val="215935305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2770" name="Title 1"/>
          <p:cNvSpPr>
            <a:spLocks noGrp="1"/>
          </p:cNvSpPr>
          <p:nvPr>
            <p:ph type="ctrTitle"/>
          </p:nvPr>
        </p:nvSpPr>
        <p:spPr>
          <a:xfrm>
            <a:off x="865188" y="501650"/>
            <a:ext cx="7772400" cy="913493"/>
          </a:xfrm>
        </p:spPr>
        <p:txBody>
          <a:bodyPr/>
          <a:lstStyle/>
          <a:p>
            <a:pPr eaLnBrk="1" hangingPunct="1"/>
            <a:r>
              <a:rPr lang="en-US" dirty="0" err="1" smtClean="0">
                <a:latin typeface="Century Gothic" charset="0"/>
                <a:cs typeface="Century Gothic" charset="0"/>
              </a:rPr>
              <a:t>Inode</a:t>
            </a:r>
            <a:r>
              <a:rPr lang="en-US" dirty="0" smtClean="0">
                <a:latin typeface="Century Gothic" charset="0"/>
                <a:cs typeface="Century Gothic" charset="0"/>
              </a:rPr>
              <a:t> Table</a:t>
            </a:r>
            <a:endParaRPr lang="en-US" dirty="0">
              <a:latin typeface="Century Gothic" charset="0"/>
              <a:cs typeface="Century Gothic" charset="0"/>
            </a:endParaRPr>
          </a:p>
        </p:txBody>
      </p:sp>
      <p:sp>
        <p:nvSpPr>
          <p:cNvPr id="3" name="Subtitle 2"/>
          <p:cNvSpPr>
            <a:spLocks noGrp="1"/>
          </p:cNvSpPr>
          <p:nvPr>
            <p:ph type="subTitle" idx="1"/>
          </p:nvPr>
        </p:nvSpPr>
        <p:spPr>
          <a:xfrm>
            <a:off x="625475" y="1942088"/>
            <a:ext cx="8012113" cy="4349175"/>
          </a:xfrm>
        </p:spPr>
        <p:txBody>
          <a:bodyPr rtlCol="0">
            <a:normAutofit/>
          </a:bodyPr>
          <a:lstStyle/>
          <a:p>
            <a:pPr algn="l" eaLnBrk="1" fontAlgn="auto" hangingPunct="1">
              <a:spcAft>
                <a:spcPts val="0"/>
              </a:spcAft>
              <a:defRPr/>
            </a:pPr>
            <a:r>
              <a:rPr lang="en-US" sz="1600" dirty="0" smtClean="0">
                <a:latin typeface="Century Gothic"/>
                <a:ea typeface="+mn-ea"/>
                <a:cs typeface="Century Gothic"/>
              </a:rPr>
              <a:t> </a:t>
            </a: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pic>
        <p:nvPicPr>
          <p:cNvPr id="2" name="Picture 1" descr="OS1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714" y="1614714"/>
            <a:ext cx="6386286" cy="4064000"/>
          </a:xfrm>
          <a:prstGeom prst="rect">
            <a:avLst/>
          </a:prstGeom>
        </p:spPr>
      </p:pic>
    </p:spTree>
    <p:extLst>
      <p:ext uri="{BB962C8B-B14F-4D97-AF65-F5344CB8AC3E}">
        <p14:creationId xmlns:p14="http://schemas.microsoft.com/office/powerpoint/2010/main" val="11046358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2770" name="Title 1"/>
          <p:cNvSpPr>
            <a:spLocks noGrp="1"/>
          </p:cNvSpPr>
          <p:nvPr>
            <p:ph type="ctrTitle"/>
          </p:nvPr>
        </p:nvSpPr>
        <p:spPr>
          <a:xfrm>
            <a:off x="865188" y="501650"/>
            <a:ext cx="7772400" cy="913493"/>
          </a:xfrm>
        </p:spPr>
        <p:txBody>
          <a:bodyPr/>
          <a:lstStyle/>
          <a:p>
            <a:pPr eaLnBrk="1" hangingPunct="1"/>
            <a:r>
              <a:rPr lang="en-US" dirty="0" smtClean="0">
                <a:latin typeface="Century Gothic" charset="0"/>
                <a:cs typeface="Century Gothic" charset="0"/>
              </a:rPr>
              <a:t>Hard links and Soft links</a:t>
            </a:r>
            <a:endParaRPr lang="en-US" dirty="0">
              <a:latin typeface="Century Gothic" charset="0"/>
              <a:cs typeface="Century Gothic" charset="0"/>
            </a:endParaRPr>
          </a:p>
        </p:txBody>
      </p:sp>
      <p:sp>
        <p:nvSpPr>
          <p:cNvPr id="3" name="Subtitle 2"/>
          <p:cNvSpPr>
            <a:spLocks noGrp="1"/>
          </p:cNvSpPr>
          <p:nvPr>
            <p:ph type="subTitle" idx="1"/>
          </p:nvPr>
        </p:nvSpPr>
        <p:spPr>
          <a:xfrm>
            <a:off x="625475" y="1942088"/>
            <a:ext cx="8012113" cy="4349175"/>
          </a:xfrm>
        </p:spPr>
        <p:txBody>
          <a:bodyPr rtlCol="0">
            <a:normAutofit/>
          </a:bodyPr>
          <a:lstStyle/>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endParaRPr lang="en-US" sz="1600" dirty="0" smtClean="0">
              <a:latin typeface="Century Gothic"/>
              <a:ea typeface="+mn-ea"/>
              <a:cs typeface="Century Gothic"/>
            </a:endParaRPr>
          </a:p>
          <a:p>
            <a:pPr algn="l" eaLnBrk="1" fontAlgn="auto" hangingPunct="1">
              <a:spcAft>
                <a:spcPts val="0"/>
              </a:spcAft>
              <a:defRPr/>
            </a:pPr>
            <a:endParaRPr lang="en-US" sz="1600" dirty="0">
              <a:latin typeface="Century Gothic"/>
              <a:ea typeface="+mn-ea"/>
              <a:cs typeface="Century Gothic"/>
            </a:endParaRPr>
          </a:p>
          <a:p>
            <a:pPr algn="l" eaLnBrk="1" fontAlgn="auto" hangingPunct="1">
              <a:spcAft>
                <a:spcPts val="0"/>
              </a:spcAft>
              <a:defRPr/>
            </a:pPr>
            <a:r>
              <a:rPr lang="en-US" sz="2400" dirty="0" smtClean="0">
                <a:latin typeface="Century Gothic"/>
                <a:ea typeface="+mn-ea"/>
                <a:cs typeface="Century Gothic"/>
              </a:rPr>
              <a:t> 1. </a:t>
            </a:r>
            <a:r>
              <a:rPr lang="en-US" sz="2400" dirty="0" err="1" smtClean="0">
                <a:latin typeface="Century Gothic"/>
                <a:ea typeface="+mn-ea"/>
                <a:cs typeface="Century Gothic"/>
              </a:rPr>
              <a:t>ln</a:t>
            </a:r>
            <a:r>
              <a:rPr lang="en-US" sz="2400" dirty="0" smtClean="0">
                <a:latin typeface="Century Gothic"/>
                <a:ea typeface="+mn-ea"/>
                <a:cs typeface="Century Gothic"/>
              </a:rPr>
              <a:t> /home/</a:t>
            </a:r>
            <a:r>
              <a:rPr lang="en-US" sz="2400" dirty="0" err="1" smtClean="0">
                <a:latin typeface="Century Gothic"/>
                <a:ea typeface="+mn-ea"/>
                <a:cs typeface="Century Gothic"/>
              </a:rPr>
              <a:t>subhash</a:t>
            </a:r>
            <a:r>
              <a:rPr lang="en-US" sz="2400" dirty="0" smtClean="0">
                <a:latin typeface="Century Gothic"/>
                <a:ea typeface="+mn-ea"/>
                <a:cs typeface="Century Gothic"/>
              </a:rPr>
              <a:t>/file    /home/</a:t>
            </a:r>
            <a:r>
              <a:rPr lang="en-US" sz="2400" dirty="0" err="1" smtClean="0">
                <a:latin typeface="Century Gothic"/>
                <a:ea typeface="+mn-ea"/>
                <a:cs typeface="Century Gothic"/>
              </a:rPr>
              <a:t>subhash</a:t>
            </a:r>
            <a:r>
              <a:rPr lang="en-US" sz="2400" dirty="0" smtClean="0">
                <a:latin typeface="Century Gothic"/>
                <a:ea typeface="+mn-ea"/>
                <a:cs typeface="Century Gothic"/>
              </a:rPr>
              <a:t>/</a:t>
            </a:r>
            <a:r>
              <a:rPr lang="en-US" sz="2400" dirty="0" err="1" smtClean="0">
                <a:latin typeface="Century Gothic"/>
                <a:ea typeface="+mn-ea"/>
                <a:cs typeface="Century Gothic"/>
              </a:rPr>
              <a:t>hlink</a:t>
            </a:r>
            <a:endParaRPr lang="en-US" sz="2400" dirty="0" smtClean="0">
              <a:latin typeface="Century Gothic"/>
              <a:ea typeface="+mn-ea"/>
              <a:cs typeface="Century Gothic"/>
            </a:endParaRPr>
          </a:p>
          <a:p>
            <a:pPr algn="l" eaLnBrk="1" fontAlgn="auto" hangingPunct="1">
              <a:spcAft>
                <a:spcPts val="0"/>
              </a:spcAft>
              <a:defRPr/>
            </a:pPr>
            <a:r>
              <a:rPr lang="en-US" sz="2400" dirty="0" smtClean="0">
                <a:latin typeface="Century Gothic"/>
                <a:ea typeface="+mn-ea"/>
                <a:cs typeface="Century Gothic"/>
              </a:rPr>
              <a:t> 2. </a:t>
            </a:r>
            <a:r>
              <a:rPr lang="en-US" sz="2400" dirty="0" err="1" smtClean="0">
                <a:latin typeface="Century Gothic"/>
                <a:ea typeface="+mn-ea"/>
                <a:cs typeface="Century Gothic"/>
              </a:rPr>
              <a:t>ln</a:t>
            </a:r>
            <a:r>
              <a:rPr lang="en-US" sz="2400" dirty="0" smtClean="0">
                <a:latin typeface="Century Gothic"/>
                <a:ea typeface="+mn-ea"/>
                <a:cs typeface="Century Gothic"/>
              </a:rPr>
              <a:t> –s </a:t>
            </a:r>
            <a:r>
              <a:rPr lang="en-US" sz="2400" dirty="0">
                <a:latin typeface="Century Gothic"/>
                <a:cs typeface="Century Gothic"/>
              </a:rPr>
              <a:t>/home/</a:t>
            </a:r>
            <a:r>
              <a:rPr lang="en-US" sz="2400" dirty="0" err="1">
                <a:latin typeface="Century Gothic"/>
                <a:cs typeface="Century Gothic"/>
              </a:rPr>
              <a:t>subhash</a:t>
            </a:r>
            <a:r>
              <a:rPr lang="en-US" sz="2400" dirty="0">
                <a:latin typeface="Century Gothic"/>
                <a:cs typeface="Century Gothic"/>
              </a:rPr>
              <a:t>/file    /home/</a:t>
            </a:r>
            <a:r>
              <a:rPr lang="en-US" sz="2400" dirty="0" err="1">
                <a:latin typeface="Century Gothic"/>
                <a:cs typeface="Century Gothic"/>
              </a:rPr>
              <a:t>subhash</a:t>
            </a:r>
            <a:r>
              <a:rPr lang="en-US" sz="2400" dirty="0" smtClean="0">
                <a:latin typeface="Century Gothic"/>
                <a:cs typeface="Century Gothic"/>
              </a:rPr>
              <a:t>/</a:t>
            </a:r>
            <a:r>
              <a:rPr lang="en-US" sz="2400" dirty="0">
                <a:latin typeface="Century Gothic"/>
                <a:cs typeface="Century Gothic"/>
              </a:rPr>
              <a:t>s</a:t>
            </a:r>
            <a:r>
              <a:rPr lang="en-US" sz="2400" dirty="0" smtClean="0">
                <a:latin typeface="Century Gothic"/>
                <a:cs typeface="Century Gothic"/>
              </a:rPr>
              <a:t>link</a:t>
            </a:r>
            <a:endParaRPr lang="en-US" sz="2400" dirty="0">
              <a:latin typeface="Century Gothic"/>
              <a:cs typeface="Century Gothic"/>
            </a:endParaRPr>
          </a:p>
          <a:p>
            <a:pPr algn="l" eaLnBrk="1" fontAlgn="auto" hangingPunct="1">
              <a:spcAft>
                <a:spcPts val="0"/>
              </a:spcAft>
              <a:defRPr/>
            </a:pPr>
            <a:endParaRPr lang="en-US" sz="2400" dirty="0" smtClean="0">
              <a:latin typeface="Century Gothic"/>
              <a:ea typeface="+mn-ea"/>
              <a:cs typeface="Century Gothic"/>
            </a:endParaRPr>
          </a:p>
          <a:p>
            <a:pPr algn="l" eaLnBrk="1" fontAlgn="auto" hangingPunct="1">
              <a:spcAft>
                <a:spcPts val="0"/>
              </a:spcAft>
              <a:defRPr/>
            </a:pPr>
            <a:endParaRPr lang="en-US" sz="2400" dirty="0" smtClean="0">
              <a:latin typeface="Century Gothic"/>
              <a:ea typeface="+mn-ea"/>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pic>
        <p:nvPicPr>
          <p:cNvPr id="4" name="Picture 3" descr="OS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43" y="1632857"/>
            <a:ext cx="5098143" cy="3029857"/>
          </a:xfrm>
          <a:prstGeom prst="rect">
            <a:avLst/>
          </a:prstGeom>
        </p:spPr>
      </p:pic>
    </p:spTree>
    <p:extLst>
      <p:ext uri="{BB962C8B-B14F-4D97-AF65-F5344CB8AC3E}">
        <p14:creationId xmlns:p14="http://schemas.microsoft.com/office/powerpoint/2010/main" val="394416293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2770" name="Title 1"/>
          <p:cNvSpPr>
            <a:spLocks noGrp="1"/>
          </p:cNvSpPr>
          <p:nvPr>
            <p:ph type="ctrTitle"/>
          </p:nvPr>
        </p:nvSpPr>
        <p:spPr>
          <a:xfrm>
            <a:off x="865188" y="501650"/>
            <a:ext cx="7772400" cy="913493"/>
          </a:xfrm>
        </p:spPr>
        <p:txBody>
          <a:bodyPr/>
          <a:lstStyle/>
          <a:p>
            <a:pPr eaLnBrk="1" hangingPunct="1"/>
            <a:r>
              <a:rPr lang="en-US" sz="3200" dirty="0" smtClean="0">
                <a:latin typeface="Century Gothic" charset="0"/>
                <a:cs typeface="Century Gothic" charset="0"/>
              </a:rPr>
              <a:t>Difference between Hard links and Soft links</a:t>
            </a:r>
            <a:endParaRPr lang="en-US" sz="3200" dirty="0">
              <a:latin typeface="Century Gothic" charset="0"/>
              <a:cs typeface="Century Gothic" charset="0"/>
            </a:endParaRPr>
          </a:p>
        </p:txBody>
      </p:sp>
      <p:sp>
        <p:nvSpPr>
          <p:cNvPr id="3" name="Subtitle 2"/>
          <p:cNvSpPr>
            <a:spLocks noGrp="1"/>
          </p:cNvSpPr>
          <p:nvPr>
            <p:ph type="subTitle" idx="1"/>
          </p:nvPr>
        </p:nvSpPr>
        <p:spPr>
          <a:xfrm>
            <a:off x="625475" y="1942088"/>
            <a:ext cx="8012113" cy="4349175"/>
          </a:xfrm>
        </p:spPr>
        <p:txBody>
          <a:bodyPr rtlCol="0">
            <a:normAutofit/>
          </a:bodyPr>
          <a:lstStyle/>
          <a:p>
            <a:pPr algn="l" eaLnBrk="1" fontAlgn="auto" hangingPunct="1">
              <a:spcAft>
                <a:spcPts val="0"/>
              </a:spcAft>
              <a:defRPr/>
            </a:pPr>
            <a:r>
              <a:rPr lang="en-US" sz="2400" dirty="0" smtClean="0">
                <a:latin typeface="Century Gothic"/>
                <a:ea typeface="+mn-ea"/>
                <a:cs typeface="Century Gothic"/>
              </a:rPr>
              <a:t> </a:t>
            </a: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pic>
        <p:nvPicPr>
          <p:cNvPr id="2" name="Picture 1" descr="OS1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188" y="1651000"/>
            <a:ext cx="7589383" cy="4481286"/>
          </a:xfrm>
          <a:prstGeom prst="rect">
            <a:avLst/>
          </a:prstGeom>
        </p:spPr>
      </p:pic>
    </p:spTree>
    <p:extLst>
      <p:ext uri="{BB962C8B-B14F-4D97-AF65-F5344CB8AC3E}">
        <p14:creationId xmlns:p14="http://schemas.microsoft.com/office/powerpoint/2010/main" val="423200480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2770" name="Title 1"/>
          <p:cNvSpPr>
            <a:spLocks noGrp="1"/>
          </p:cNvSpPr>
          <p:nvPr>
            <p:ph type="ctrTitle"/>
          </p:nvPr>
        </p:nvSpPr>
        <p:spPr>
          <a:xfrm>
            <a:off x="865188" y="501650"/>
            <a:ext cx="7772400" cy="913493"/>
          </a:xfrm>
        </p:spPr>
        <p:txBody>
          <a:bodyPr/>
          <a:lstStyle/>
          <a:p>
            <a:pPr eaLnBrk="1" hangingPunct="1"/>
            <a:r>
              <a:rPr lang="en-US" sz="3200" dirty="0" smtClean="0">
                <a:latin typeface="Century Gothic" charset="0"/>
                <a:cs typeface="Century Gothic" charset="0"/>
              </a:rPr>
              <a:t>Kernel Support for files</a:t>
            </a:r>
            <a:endParaRPr lang="en-US" sz="3200" dirty="0">
              <a:latin typeface="Century Gothic" charset="0"/>
              <a:cs typeface="Century Gothic" charset="0"/>
            </a:endParaRPr>
          </a:p>
        </p:txBody>
      </p:sp>
      <p:sp>
        <p:nvSpPr>
          <p:cNvPr id="3" name="Subtitle 2"/>
          <p:cNvSpPr>
            <a:spLocks noGrp="1"/>
          </p:cNvSpPr>
          <p:nvPr>
            <p:ph type="subTitle" idx="1"/>
          </p:nvPr>
        </p:nvSpPr>
        <p:spPr>
          <a:xfrm>
            <a:off x="625475" y="1942088"/>
            <a:ext cx="8012113" cy="4349175"/>
          </a:xfrm>
        </p:spPr>
        <p:txBody>
          <a:bodyPr rtlCol="0">
            <a:normAutofit/>
          </a:bodyPr>
          <a:lstStyle/>
          <a:p>
            <a:pPr algn="l" eaLnBrk="1" fontAlgn="auto" hangingPunct="1">
              <a:spcAft>
                <a:spcPts val="0"/>
              </a:spcAft>
              <a:defRPr/>
            </a:pPr>
            <a:r>
              <a:rPr lang="en-US" sz="2400" dirty="0" smtClean="0">
                <a:latin typeface="Century Gothic"/>
                <a:ea typeface="+mn-ea"/>
                <a:cs typeface="Century Gothic"/>
              </a:rPr>
              <a:t> </a:t>
            </a: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pic>
        <p:nvPicPr>
          <p:cNvPr id="2" name="Picture 1" descr="OS14.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900" y="1415143"/>
            <a:ext cx="5143500" cy="4263572"/>
          </a:xfrm>
          <a:prstGeom prst="rect">
            <a:avLst/>
          </a:prstGeom>
        </p:spPr>
      </p:pic>
    </p:spTree>
    <p:extLst>
      <p:ext uri="{BB962C8B-B14F-4D97-AF65-F5344CB8AC3E}">
        <p14:creationId xmlns:p14="http://schemas.microsoft.com/office/powerpoint/2010/main" val="37325593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17410" name="Title 1"/>
          <p:cNvSpPr>
            <a:spLocks noGrp="1"/>
          </p:cNvSpPr>
          <p:nvPr>
            <p:ph type="ctrTitle"/>
          </p:nvPr>
        </p:nvSpPr>
        <p:spPr>
          <a:xfrm>
            <a:off x="685800" y="196850"/>
            <a:ext cx="7772400" cy="1358900"/>
          </a:xfrm>
        </p:spPr>
        <p:txBody>
          <a:bodyPr/>
          <a:lstStyle/>
          <a:p>
            <a:pPr eaLnBrk="1" hangingPunct="1"/>
            <a:r>
              <a:rPr lang="en-US" sz="4000">
                <a:latin typeface="Century Gothic" charset="0"/>
                <a:cs typeface="Century Gothic" charset="0"/>
              </a:rPr>
              <a:t/>
            </a:r>
            <a:br>
              <a:rPr lang="en-US" sz="4000">
                <a:latin typeface="Century Gothic" charset="0"/>
                <a:cs typeface="Century Gothic" charset="0"/>
              </a:rPr>
            </a:br>
            <a:r>
              <a:rPr lang="en-US" sz="4000">
                <a:latin typeface="Century Gothic" charset="0"/>
                <a:cs typeface="Century Gothic" charset="0"/>
              </a:rPr>
              <a:t>What is an OPERATING SYSTEM ?</a:t>
            </a:r>
            <a:r>
              <a:rPr lang="en-US" sz="2800">
                <a:latin typeface="Century Gothic" charset="0"/>
                <a:cs typeface="Century Gothic" charset="0"/>
              </a:rPr>
              <a:t/>
            </a:r>
            <a:br>
              <a:rPr lang="en-US" sz="2800">
                <a:latin typeface="Century Gothic" charset="0"/>
                <a:cs typeface="Century Gothic" charset="0"/>
              </a:rPr>
            </a:br>
            <a:r>
              <a:rPr lang="en-US" sz="2800">
                <a:latin typeface="Century Gothic" charset="0"/>
                <a:cs typeface="Century Gothic" charset="0"/>
              </a:rPr>
              <a:t/>
            </a:r>
            <a:br>
              <a:rPr lang="en-US" sz="2800">
                <a:latin typeface="Century Gothic" charset="0"/>
                <a:cs typeface="Century Gothic" charset="0"/>
              </a:rPr>
            </a:br>
            <a:endParaRPr lang="en-US" sz="2800">
              <a:latin typeface="Century Gothic" charset="0"/>
              <a:cs typeface="Century Gothic" charset="0"/>
            </a:endParaRPr>
          </a:p>
        </p:txBody>
      </p:sp>
      <p:sp>
        <p:nvSpPr>
          <p:cNvPr id="3" name="Subtitle 2"/>
          <p:cNvSpPr>
            <a:spLocks noGrp="1"/>
          </p:cNvSpPr>
          <p:nvPr>
            <p:ph type="subTitle" idx="1"/>
          </p:nvPr>
        </p:nvSpPr>
        <p:spPr>
          <a:xfrm>
            <a:off x="1371600" y="1127125"/>
            <a:ext cx="6400800" cy="4511675"/>
          </a:xfrm>
        </p:spPr>
        <p:txBody>
          <a:bodyPr rtlCol="0">
            <a:normAutofit fontScale="85000" lnSpcReduction="20000"/>
          </a:bodyPr>
          <a:lstStyle/>
          <a:p>
            <a:pPr algn="l" eaLnBrk="1" fontAlgn="auto" hangingPunct="1">
              <a:spcAft>
                <a:spcPts val="0"/>
              </a:spcAft>
              <a:buFont typeface="Arial" pitchFamily="34" charset="0"/>
              <a:buNone/>
              <a:defRPr/>
            </a:pPr>
            <a:r>
              <a:rPr lang="en-US" dirty="0" smtClean="0">
                <a:ea typeface="+mn-ea"/>
                <a:cs typeface="+mn-cs"/>
              </a:rPr>
              <a:t>  </a:t>
            </a:r>
          </a:p>
          <a:p>
            <a:pPr algn="l" eaLnBrk="1" fontAlgn="auto" hangingPunct="1">
              <a:spcAft>
                <a:spcPts val="0"/>
              </a:spcAft>
              <a:buFont typeface="Arial" pitchFamily="34" charset="0"/>
              <a:buNone/>
              <a:defRPr/>
            </a:pPr>
            <a:endParaRPr lang="en-US" u="sng" dirty="0" smtClean="0">
              <a:latin typeface="Century Gothic"/>
              <a:ea typeface="+mn-ea"/>
              <a:cs typeface="Century Gothic"/>
            </a:endParaRPr>
          </a:p>
          <a:p>
            <a:pPr algn="l" eaLnBrk="1" fontAlgn="auto" hangingPunct="1">
              <a:spcAft>
                <a:spcPts val="0"/>
              </a:spcAft>
              <a:buFont typeface="Arial" pitchFamily="34" charset="0"/>
              <a:buNone/>
              <a:defRPr/>
            </a:pPr>
            <a:r>
              <a:rPr lang="en-US" u="sng" dirty="0" smtClean="0">
                <a:latin typeface="Century Gothic"/>
                <a:ea typeface="+mn-ea"/>
                <a:cs typeface="Century Gothic"/>
              </a:rPr>
              <a:t>Major Services</a:t>
            </a:r>
          </a:p>
          <a:p>
            <a:pPr algn="l" eaLnBrk="1" fontAlgn="auto" hangingPunct="1">
              <a:spcAft>
                <a:spcPts val="0"/>
              </a:spcAft>
              <a:buFont typeface="Arial" pitchFamily="34" charset="0"/>
              <a:buNone/>
              <a:defRPr/>
            </a:pPr>
            <a:endParaRPr lang="en-US" u="sng" dirty="0">
              <a:latin typeface="Century Gothic"/>
              <a:ea typeface="+mn-ea"/>
              <a:cs typeface="Century Gothic"/>
            </a:endParaRPr>
          </a:p>
          <a:p>
            <a:pPr marL="457200" indent="-457200" algn="l" eaLnBrk="1" fontAlgn="auto" hangingPunct="1">
              <a:spcAft>
                <a:spcPts val="0"/>
              </a:spcAft>
              <a:buFont typeface="Arial"/>
              <a:buChar char="•"/>
              <a:defRPr/>
            </a:pPr>
            <a:r>
              <a:rPr lang="en-US" dirty="0" smtClean="0">
                <a:latin typeface="Century Gothic"/>
                <a:ea typeface="+mn-ea"/>
                <a:cs typeface="Century Gothic"/>
              </a:rPr>
              <a:t>File Management System</a:t>
            </a:r>
          </a:p>
          <a:p>
            <a:pPr marL="457200" indent="-457200" algn="l" eaLnBrk="1" fontAlgn="auto" hangingPunct="1">
              <a:spcAft>
                <a:spcPts val="0"/>
              </a:spcAft>
              <a:buFont typeface="Arial"/>
              <a:buChar char="•"/>
              <a:defRPr/>
            </a:pPr>
            <a:r>
              <a:rPr lang="en-US" dirty="0" smtClean="0">
                <a:latin typeface="Century Gothic"/>
                <a:ea typeface="+mn-ea"/>
                <a:cs typeface="Century Gothic"/>
              </a:rPr>
              <a:t>Memory </a:t>
            </a:r>
            <a:r>
              <a:rPr lang="en-US" sz="3000" dirty="0">
                <a:solidFill>
                  <a:schemeClr val="tx1"/>
                </a:solidFill>
                <a:latin typeface="Century Gothic"/>
                <a:cs typeface="Century Gothic"/>
              </a:rPr>
              <a:t>Management</a:t>
            </a:r>
            <a:r>
              <a:rPr lang="en-US" dirty="0" smtClean="0">
                <a:latin typeface="Century Gothic"/>
                <a:ea typeface="+mn-ea"/>
                <a:cs typeface="Century Gothic"/>
              </a:rPr>
              <a:t> System</a:t>
            </a:r>
          </a:p>
          <a:p>
            <a:pPr marL="457200" indent="-457200" algn="l" eaLnBrk="1" fontAlgn="auto" hangingPunct="1">
              <a:spcAft>
                <a:spcPts val="0"/>
              </a:spcAft>
              <a:buFont typeface="Arial"/>
              <a:buChar char="•"/>
              <a:defRPr/>
            </a:pPr>
            <a:r>
              <a:rPr lang="en-US" dirty="0" smtClean="0">
                <a:latin typeface="Century Gothic"/>
                <a:ea typeface="+mn-ea"/>
                <a:cs typeface="Century Gothic"/>
              </a:rPr>
              <a:t>Process Management </a:t>
            </a:r>
            <a:r>
              <a:rPr lang="en-US" dirty="0" err="1" smtClean="0">
                <a:latin typeface="Century Gothic"/>
                <a:ea typeface="+mn-ea"/>
                <a:cs typeface="Century Gothic"/>
              </a:rPr>
              <a:t>Sysem</a:t>
            </a:r>
            <a:endParaRPr lang="en-US" dirty="0" smtClean="0">
              <a:latin typeface="Century Gothic"/>
              <a:ea typeface="+mn-ea"/>
              <a:cs typeface="Century Gothic"/>
            </a:endParaRPr>
          </a:p>
          <a:p>
            <a:pPr marL="457200" indent="-457200" algn="l" eaLnBrk="1" fontAlgn="auto" hangingPunct="1">
              <a:spcAft>
                <a:spcPts val="0"/>
              </a:spcAft>
              <a:buFont typeface="Arial"/>
              <a:buChar char="•"/>
              <a:defRPr/>
            </a:pPr>
            <a:r>
              <a:rPr lang="en-US" dirty="0" smtClean="0">
                <a:latin typeface="Century Gothic"/>
                <a:ea typeface="+mn-ea"/>
                <a:cs typeface="Century Gothic"/>
              </a:rPr>
              <a:t>Network Management</a:t>
            </a:r>
          </a:p>
          <a:p>
            <a:pPr algn="l" eaLnBrk="1" fontAlgn="auto" hangingPunct="1">
              <a:spcAft>
                <a:spcPts val="0"/>
              </a:spcAft>
              <a:defRPr/>
            </a:pPr>
            <a:endParaRPr lang="en-US" dirty="0">
              <a:latin typeface="Century Gothic"/>
              <a:ea typeface="+mn-ea"/>
              <a:cs typeface="Century Gothic"/>
            </a:endParaRPr>
          </a:p>
          <a:p>
            <a:pPr algn="l" eaLnBrk="1" fontAlgn="auto" hangingPunct="1">
              <a:spcAft>
                <a:spcPts val="0"/>
              </a:spcAft>
              <a:defRPr/>
            </a:pPr>
            <a:r>
              <a:rPr lang="en-US" dirty="0" smtClean="0">
                <a:latin typeface="Century Gothic"/>
                <a:ea typeface="+mn-ea"/>
                <a:cs typeface="Century Gothic"/>
              </a:rPr>
              <a:t>Examples: UNIX, GNU/Linux, Windows, </a:t>
            </a:r>
            <a:r>
              <a:rPr lang="en-US" dirty="0" err="1" smtClean="0">
                <a:latin typeface="Century Gothic"/>
                <a:ea typeface="+mn-ea"/>
                <a:cs typeface="Century Gothic"/>
              </a:rPr>
              <a:t>MacOS</a:t>
            </a:r>
            <a:r>
              <a:rPr lang="en-US" dirty="0" smtClean="0">
                <a:latin typeface="Century Gothic"/>
                <a:ea typeface="+mn-ea"/>
                <a:cs typeface="Century Gothic"/>
              </a:rPr>
              <a:t> X, HP-UX, IBM-AIX etc.</a:t>
            </a: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32770" name="Title 1"/>
          <p:cNvSpPr>
            <a:spLocks noGrp="1"/>
          </p:cNvSpPr>
          <p:nvPr>
            <p:ph type="ctrTitle"/>
          </p:nvPr>
        </p:nvSpPr>
        <p:spPr>
          <a:xfrm>
            <a:off x="865188" y="501650"/>
            <a:ext cx="7772400" cy="913493"/>
          </a:xfrm>
        </p:spPr>
        <p:txBody>
          <a:bodyPr/>
          <a:lstStyle/>
          <a:p>
            <a:pPr eaLnBrk="1" hangingPunct="1"/>
            <a:r>
              <a:rPr lang="en-US" sz="3200" dirty="0" smtClean="0">
                <a:latin typeface="Century Gothic" charset="0"/>
                <a:cs typeface="Century Gothic" charset="0"/>
              </a:rPr>
              <a:t>Atomic Operations</a:t>
            </a:r>
            <a:endParaRPr lang="en-US" sz="3200" dirty="0">
              <a:latin typeface="Century Gothic" charset="0"/>
              <a:cs typeface="Century Gothic" charset="0"/>
            </a:endParaRPr>
          </a:p>
        </p:txBody>
      </p:sp>
      <p:sp>
        <p:nvSpPr>
          <p:cNvPr id="3" name="Subtitle 2"/>
          <p:cNvSpPr>
            <a:spLocks noGrp="1"/>
          </p:cNvSpPr>
          <p:nvPr>
            <p:ph type="subTitle" idx="1"/>
          </p:nvPr>
        </p:nvSpPr>
        <p:spPr>
          <a:xfrm>
            <a:off x="625475" y="1942088"/>
            <a:ext cx="8012113" cy="4349175"/>
          </a:xfrm>
        </p:spPr>
        <p:txBody>
          <a:bodyPr rtlCol="0">
            <a:normAutofit/>
          </a:bodyPr>
          <a:lstStyle/>
          <a:p>
            <a:pPr marL="342900" indent="-342900" algn="l" eaLnBrk="1" fontAlgn="auto" hangingPunct="1">
              <a:spcAft>
                <a:spcPts val="0"/>
              </a:spcAft>
              <a:buFont typeface="Arial"/>
              <a:buChar char="•"/>
              <a:defRPr/>
            </a:pPr>
            <a:r>
              <a:rPr lang="en-US" sz="2400" dirty="0" smtClean="0">
                <a:latin typeface="Century Gothic"/>
                <a:ea typeface="+mn-ea"/>
                <a:cs typeface="Century Gothic"/>
              </a:rPr>
              <a:t> Append using 2 system calls: No atomicity</a:t>
            </a:r>
          </a:p>
          <a:p>
            <a:pPr algn="l" eaLnBrk="1" fontAlgn="auto" hangingPunct="1">
              <a:spcAft>
                <a:spcPts val="0"/>
              </a:spcAft>
              <a:defRPr/>
            </a:pPr>
            <a:r>
              <a:rPr lang="en-US" sz="2400" dirty="0" smtClean="0">
                <a:latin typeface="Century Gothic"/>
                <a:ea typeface="+mn-ea"/>
                <a:cs typeface="Century Gothic"/>
              </a:rPr>
              <a:t>	</a:t>
            </a:r>
            <a:r>
              <a:rPr lang="en-US" sz="2400" dirty="0" err="1" smtClean="0">
                <a:latin typeface="Century Gothic"/>
                <a:ea typeface="+mn-ea"/>
                <a:cs typeface="Century Gothic"/>
              </a:rPr>
              <a:t>lseek</a:t>
            </a:r>
            <a:r>
              <a:rPr lang="en-US" sz="2400" dirty="0" smtClean="0">
                <a:latin typeface="Century Gothic"/>
                <a:ea typeface="+mn-ea"/>
                <a:cs typeface="Century Gothic"/>
              </a:rPr>
              <a:t>( </a:t>
            </a:r>
            <a:r>
              <a:rPr lang="en-US" sz="2400" dirty="0" err="1" smtClean="0">
                <a:latin typeface="Century Gothic"/>
                <a:ea typeface="+mn-ea"/>
                <a:cs typeface="Century Gothic"/>
              </a:rPr>
              <a:t>fd</a:t>
            </a:r>
            <a:r>
              <a:rPr lang="en-US" sz="2400" dirty="0" smtClean="0">
                <a:latin typeface="Century Gothic"/>
                <a:ea typeface="+mn-ea"/>
                <a:cs typeface="Century Gothic"/>
              </a:rPr>
              <a:t>, 0L,  2);</a:t>
            </a:r>
          </a:p>
          <a:p>
            <a:pPr algn="l" eaLnBrk="1" fontAlgn="auto" hangingPunct="1">
              <a:spcAft>
                <a:spcPts val="0"/>
              </a:spcAft>
              <a:defRPr/>
            </a:pPr>
            <a:r>
              <a:rPr lang="en-US" sz="2400" dirty="0">
                <a:latin typeface="Century Gothic"/>
                <a:ea typeface="+mn-ea"/>
                <a:cs typeface="Century Gothic"/>
              </a:rPr>
              <a:t>	</a:t>
            </a:r>
            <a:r>
              <a:rPr lang="en-US" sz="2400" dirty="0" smtClean="0">
                <a:latin typeface="Century Gothic"/>
                <a:ea typeface="+mn-ea"/>
                <a:cs typeface="Century Gothic"/>
              </a:rPr>
              <a:t>write(</a:t>
            </a:r>
            <a:r>
              <a:rPr lang="en-US" sz="2400" dirty="0" err="1" smtClean="0">
                <a:latin typeface="Century Gothic"/>
                <a:ea typeface="+mn-ea"/>
                <a:cs typeface="Century Gothic"/>
              </a:rPr>
              <a:t>fd</a:t>
            </a:r>
            <a:r>
              <a:rPr lang="en-US" sz="2400" dirty="0" smtClean="0">
                <a:latin typeface="Century Gothic"/>
                <a:ea typeface="+mn-ea"/>
                <a:cs typeface="Century Gothic"/>
              </a:rPr>
              <a:t>, buff, 100);</a:t>
            </a:r>
          </a:p>
          <a:p>
            <a:pPr algn="l" eaLnBrk="1" fontAlgn="auto" hangingPunct="1">
              <a:spcAft>
                <a:spcPts val="0"/>
              </a:spcAft>
              <a:defRPr/>
            </a:pPr>
            <a:endParaRPr lang="en-US" sz="2400" dirty="0">
              <a:latin typeface="Century Gothic"/>
              <a:ea typeface="+mn-ea"/>
              <a:cs typeface="Century Gothic"/>
            </a:endParaRPr>
          </a:p>
          <a:p>
            <a:pPr marL="342900" indent="-342900" algn="l" eaLnBrk="1" fontAlgn="auto" hangingPunct="1">
              <a:spcAft>
                <a:spcPts val="0"/>
              </a:spcAft>
              <a:buFont typeface="Arial"/>
              <a:buChar char="•"/>
              <a:defRPr/>
            </a:pPr>
            <a:r>
              <a:rPr lang="en-US" sz="2400" dirty="0" smtClean="0">
                <a:latin typeface="Century Gothic"/>
                <a:ea typeface="+mn-ea"/>
                <a:cs typeface="Century Gothic"/>
              </a:rPr>
              <a:t>Append using O_APPEND : atomicity achieved</a:t>
            </a:r>
          </a:p>
          <a:p>
            <a:pPr lvl="1" algn="l" eaLnBrk="1" fontAlgn="auto" hangingPunct="1">
              <a:spcAft>
                <a:spcPts val="0"/>
              </a:spcAft>
              <a:defRPr/>
            </a:pPr>
            <a:endParaRPr lang="en-US" sz="2000" dirty="0">
              <a:latin typeface="Century Gothic"/>
              <a:ea typeface="+mn-ea"/>
              <a:cs typeface="Century Gothic"/>
            </a:endParaRPr>
          </a:p>
          <a:p>
            <a:pPr lvl="1" algn="l" eaLnBrk="1" fontAlgn="auto" hangingPunct="1">
              <a:spcAft>
                <a:spcPts val="0"/>
              </a:spcAft>
              <a:defRPr/>
            </a:pPr>
            <a:r>
              <a:rPr lang="en-US" sz="2000" dirty="0" smtClean="0">
                <a:latin typeface="Century Gothic"/>
                <a:ea typeface="+mn-ea"/>
                <a:cs typeface="Century Gothic"/>
              </a:rPr>
              <a:t>open( “./1.txt”, O_WRONLY | O_APPEND ); </a:t>
            </a:r>
          </a:p>
          <a:p>
            <a:pPr algn="l" eaLnBrk="1" fontAlgn="auto" hangingPunct="1">
              <a:spcAft>
                <a:spcPts val="0"/>
              </a:spcAft>
              <a:defRPr/>
            </a:pPr>
            <a:r>
              <a:rPr lang="en-US" sz="2400" dirty="0" smtClean="0">
                <a:latin typeface="Century Gothic"/>
                <a:ea typeface="+mn-ea"/>
                <a:cs typeface="Century Gothic"/>
              </a:rPr>
              <a:t>	</a:t>
            </a:r>
          </a:p>
          <a:p>
            <a:pPr algn="l" eaLnBrk="1" fontAlgn="auto" hangingPunct="1">
              <a:spcAft>
                <a:spcPts val="0"/>
              </a:spcAft>
              <a:defRPr/>
            </a:pPr>
            <a:endParaRPr lang="en-US" sz="2400" dirty="0">
              <a:latin typeface="Century Gothic"/>
              <a:ea typeface="+mn-ea"/>
              <a:cs typeface="Century Gothic"/>
            </a:endParaRPr>
          </a:p>
          <a:p>
            <a:pPr algn="l" eaLnBrk="1" fontAlgn="auto" hangingPunct="1">
              <a:spcAft>
                <a:spcPts val="0"/>
              </a:spcAft>
              <a:defRPr/>
            </a:pPr>
            <a:endParaRPr lang="en-US" sz="2400" dirty="0" smtClean="0">
              <a:latin typeface="Century Gothic"/>
              <a:ea typeface="+mn-ea"/>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extLst>
      <p:ext uri="{BB962C8B-B14F-4D97-AF65-F5344CB8AC3E}">
        <p14:creationId xmlns:p14="http://schemas.microsoft.com/office/powerpoint/2010/main" val="34449935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18434" name="Title 1"/>
          <p:cNvSpPr>
            <a:spLocks noGrp="1"/>
          </p:cNvSpPr>
          <p:nvPr>
            <p:ph type="ctrTitle"/>
          </p:nvPr>
        </p:nvSpPr>
        <p:spPr>
          <a:xfrm>
            <a:off x="685800" y="501650"/>
            <a:ext cx="7772400" cy="1681163"/>
          </a:xfrm>
        </p:spPr>
        <p:txBody>
          <a:bodyPr/>
          <a:lstStyle/>
          <a:p>
            <a:pPr eaLnBrk="1" hangingPunct="1"/>
            <a:r>
              <a:rPr lang="en-US" sz="4000">
                <a:latin typeface="Century Gothic" charset="0"/>
                <a:cs typeface="Century Gothic" charset="0"/>
              </a:rPr>
              <a:t>Operating System Services</a:t>
            </a:r>
          </a:p>
        </p:txBody>
      </p:sp>
      <p:sp>
        <p:nvSpPr>
          <p:cNvPr id="3" name="Subtitle 2"/>
          <p:cNvSpPr>
            <a:spLocks noGrp="1"/>
          </p:cNvSpPr>
          <p:nvPr>
            <p:ph type="subTitle" idx="1"/>
          </p:nvPr>
        </p:nvSpPr>
        <p:spPr>
          <a:xfrm>
            <a:off x="1073150" y="2182813"/>
            <a:ext cx="7385050" cy="3455987"/>
          </a:xfrm>
        </p:spPr>
        <p:txBody>
          <a:bodyPr rtlCol="0">
            <a:normAutofit/>
          </a:bodyPr>
          <a:lstStyle/>
          <a:p>
            <a:pPr marL="457200" indent="-457200" algn="l" eaLnBrk="1" fontAlgn="auto" hangingPunct="1">
              <a:spcAft>
                <a:spcPts val="0"/>
              </a:spcAft>
              <a:buFont typeface="Arial"/>
              <a:buChar char="•"/>
              <a:defRPr/>
            </a:pPr>
            <a:r>
              <a:rPr lang="en-US" sz="2000" dirty="0" smtClean="0">
                <a:ea typeface="+mn-ea"/>
                <a:cs typeface="+mn-cs"/>
              </a:rPr>
              <a:t>  </a:t>
            </a:r>
            <a:r>
              <a:rPr lang="en-US" sz="2000" dirty="0" smtClean="0">
                <a:latin typeface="Century Gothic"/>
                <a:ea typeface="+mn-ea"/>
                <a:cs typeface="Century Gothic"/>
              </a:rPr>
              <a:t>Controlling execution of process</a:t>
            </a:r>
          </a:p>
          <a:p>
            <a:pPr marL="800100" lvl="1" indent="-342900" algn="l" eaLnBrk="1" fontAlgn="auto" hangingPunct="1">
              <a:spcAft>
                <a:spcPts val="0"/>
              </a:spcAft>
              <a:buFont typeface="Arial"/>
              <a:buChar char="•"/>
              <a:defRPr/>
            </a:pPr>
            <a:r>
              <a:rPr lang="en-US" sz="2000" dirty="0">
                <a:latin typeface="Century Gothic"/>
                <a:ea typeface="+mn-ea"/>
                <a:cs typeface="Century Gothic"/>
              </a:rPr>
              <a:t>c</a:t>
            </a:r>
            <a:r>
              <a:rPr lang="en-US" sz="2000" dirty="0" smtClean="0">
                <a:latin typeface="Century Gothic"/>
                <a:ea typeface="+mn-ea"/>
                <a:cs typeface="Century Gothic"/>
              </a:rPr>
              <a:t>reation, termination, suspension and IPC</a:t>
            </a:r>
            <a:r>
              <a:rPr lang="en-US" sz="2000" dirty="0" smtClean="0">
                <a:latin typeface="Century Gothic"/>
                <a:cs typeface="Century Gothic"/>
              </a:rPr>
              <a:t> </a:t>
            </a:r>
            <a:endParaRPr lang="en-US" sz="2000" dirty="0">
              <a:latin typeface="Century Gothic"/>
              <a:cs typeface="Century Gothic"/>
            </a:endParaRPr>
          </a:p>
          <a:p>
            <a:pPr lvl="1" indent="-457200" algn="l" eaLnBrk="1" fontAlgn="auto" hangingPunct="1">
              <a:spcAft>
                <a:spcPts val="0"/>
              </a:spcAft>
              <a:buFont typeface="Arial"/>
              <a:buChar char="•"/>
              <a:defRPr/>
            </a:pPr>
            <a:r>
              <a:rPr lang="en-US" sz="2000" dirty="0">
                <a:latin typeface="Century Gothic"/>
                <a:ea typeface="+mn-ea"/>
                <a:cs typeface="Century Gothic"/>
              </a:rPr>
              <a:t>Scheduling the execution of </a:t>
            </a:r>
            <a:r>
              <a:rPr lang="en-US" sz="2000" dirty="0" smtClean="0">
                <a:latin typeface="Century Gothic"/>
                <a:ea typeface="+mn-ea"/>
                <a:cs typeface="Century Gothic"/>
              </a:rPr>
              <a:t>process</a:t>
            </a:r>
          </a:p>
          <a:p>
            <a:pPr lvl="1" indent="-457200" algn="l" eaLnBrk="1" fontAlgn="auto" hangingPunct="1">
              <a:spcAft>
                <a:spcPts val="0"/>
              </a:spcAft>
              <a:buFont typeface="Arial"/>
              <a:buChar char="•"/>
              <a:defRPr/>
            </a:pPr>
            <a:r>
              <a:rPr lang="en-US" sz="2000" dirty="0" smtClean="0">
                <a:latin typeface="Century Gothic"/>
                <a:ea typeface="+mn-ea"/>
                <a:cs typeface="Century Gothic"/>
              </a:rPr>
              <a:t>Allocating main memory for an executing process</a:t>
            </a:r>
          </a:p>
          <a:p>
            <a:pPr lvl="1" indent="-457200" algn="l" eaLnBrk="1" fontAlgn="auto" hangingPunct="1">
              <a:spcAft>
                <a:spcPts val="0"/>
              </a:spcAft>
              <a:buFont typeface="Arial"/>
              <a:buChar char="•"/>
              <a:defRPr/>
            </a:pPr>
            <a:r>
              <a:rPr lang="en-US" sz="2000" dirty="0" smtClean="0">
                <a:latin typeface="Century Gothic"/>
                <a:ea typeface="+mn-ea"/>
                <a:cs typeface="Century Gothic"/>
              </a:rPr>
              <a:t>Allocating secondary memory for efficient storage and retrieval of user data</a:t>
            </a:r>
          </a:p>
          <a:p>
            <a:pPr lvl="1" indent="-457200" algn="l" eaLnBrk="1" fontAlgn="auto" hangingPunct="1">
              <a:spcAft>
                <a:spcPts val="0"/>
              </a:spcAft>
              <a:buFont typeface="Arial"/>
              <a:buChar char="•"/>
              <a:defRPr/>
            </a:pPr>
            <a:r>
              <a:rPr lang="en-US" sz="2000" dirty="0" smtClean="0">
                <a:latin typeface="Century Gothic"/>
                <a:ea typeface="+mn-ea"/>
                <a:cs typeface="Century Gothic"/>
              </a:rPr>
              <a:t>Allowing process controlled access to peripheral devices</a:t>
            </a:r>
          </a:p>
          <a:p>
            <a:pPr lvl="1" indent="-457200" algn="l" eaLnBrk="1" fontAlgn="auto" hangingPunct="1">
              <a:spcAft>
                <a:spcPts val="0"/>
              </a:spcAft>
              <a:buFont typeface="Arial"/>
              <a:buChar char="•"/>
              <a:defRPr/>
            </a:pPr>
            <a:endParaRPr lang="en-US" sz="2000" dirty="0" smtClean="0">
              <a:latin typeface="Century Gothic"/>
              <a:ea typeface="+mn-ea"/>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19458" name="Title 1"/>
          <p:cNvSpPr>
            <a:spLocks noGrp="1"/>
          </p:cNvSpPr>
          <p:nvPr>
            <p:ph type="ctrTitle"/>
          </p:nvPr>
        </p:nvSpPr>
        <p:spPr>
          <a:xfrm>
            <a:off x="685800" y="501650"/>
            <a:ext cx="7772400" cy="1519238"/>
          </a:xfrm>
        </p:spPr>
        <p:txBody>
          <a:bodyPr/>
          <a:lstStyle/>
          <a:p>
            <a:pPr eaLnBrk="1" hangingPunct="1"/>
            <a:r>
              <a:rPr lang="en-US" sz="4000">
                <a:latin typeface="Century Gothic" charset="0"/>
                <a:cs typeface="Century Gothic" charset="0"/>
              </a:rPr>
              <a:t/>
            </a:r>
            <a:br>
              <a:rPr lang="en-US" sz="4000">
                <a:latin typeface="Century Gothic" charset="0"/>
                <a:cs typeface="Century Gothic" charset="0"/>
              </a:rPr>
            </a:br>
            <a:r>
              <a:rPr lang="en-US" sz="4000">
                <a:latin typeface="Century Gothic" charset="0"/>
                <a:cs typeface="Century Gothic" charset="0"/>
              </a:rPr>
              <a:t/>
            </a:r>
            <a:br>
              <a:rPr lang="en-US" sz="4000">
                <a:latin typeface="Century Gothic" charset="0"/>
                <a:cs typeface="Century Gothic" charset="0"/>
              </a:rPr>
            </a:br>
            <a:r>
              <a:rPr lang="en-US" sz="4000">
                <a:latin typeface="Century Gothic" charset="0"/>
                <a:cs typeface="Century Gothic" charset="0"/>
              </a:rPr>
              <a:t/>
            </a:r>
            <a:br>
              <a:rPr lang="en-US" sz="4000">
                <a:latin typeface="Century Gothic" charset="0"/>
                <a:cs typeface="Century Gothic" charset="0"/>
              </a:rPr>
            </a:br>
            <a:r>
              <a:rPr lang="en-US" sz="4000">
                <a:latin typeface="Century Gothic" charset="0"/>
                <a:cs typeface="Century Gothic" charset="0"/>
              </a:rPr>
              <a:t>What is RTOS ?</a:t>
            </a:r>
            <a:br>
              <a:rPr lang="en-US" sz="4000">
                <a:latin typeface="Century Gothic" charset="0"/>
                <a:cs typeface="Century Gothic" charset="0"/>
              </a:rPr>
            </a:br>
            <a:r>
              <a:rPr lang="en-US" sz="4000">
                <a:latin typeface="Calibri" charset="0"/>
              </a:rPr>
              <a:t/>
            </a:r>
            <a:br>
              <a:rPr lang="en-US" sz="4000">
                <a:latin typeface="Calibri" charset="0"/>
              </a:rPr>
            </a:br>
            <a:r>
              <a:rPr lang="en-US" sz="4000">
                <a:latin typeface="Calibri" charset="0"/>
              </a:rPr>
              <a:t/>
            </a:r>
            <a:br>
              <a:rPr lang="en-US" sz="4000">
                <a:latin typeface="Calibri" charset="0"/>
              </a:rPr>
            </a:br>
            <a:endParaRPr lang="en-US" sz="4000">
              <a:latin typeface="Calibri" charset="0"/>
            </a:endParaRPr>
          </a:p>
        </p:txBody>
      </p:sp>
      <p:sp>
        <p:nvSpPr>
          <p:cNvPr id="3" name="Subtitle 2"/>
          <p:cNvSpPr>
            <a:spLocks noGrp="1"/>
          </p:cNvSpPr>
          <p:nvPr>
            <p:ph type="subTitle" idx="1"/>
          </p:nvPr>
        </p:nvSpPr>
        <p:spPr>
          <a:xfrm>
            <a:off x="893763" y="2020888"/>
            <a:ext cx="7564437" cy="3617912"/>
          </a:xfrm>
        </p:spPr>
        <p:txBody>
          <a:bodyPr rtlCol="0">
            <a:normAutofit/>
          </a:bodyPr>
          <a:lstStyle/>
          <a:p>
            <a:pPr algn="just" eaLnBrk="1" fontAlgn="auto" hangingPunct="1">
              <a:spcAft>
                <a:spcPts val="0"/>
              </a:spcAft>
              <a:defRPr/>
            </a:pPr>
            <a:r>
              <a:rPr lang="en-US" sz="1800" dirty="0">
                <a:latin typeface="Century Gothic"/>
                <a:cs typeface="Century Gothic"/>
              </a:rPr>
              <a:t>A real-time operating system (RTOS) is an </a:t>
            </a:r>
            <a:r>
              <a:rPr lang="en-US" sz="1800" dirty="0" smtClean="0">
                <a:latin typeface="Century Gothic"/>
                <a:cs typeface="Century Gothic"/>
              </a:rPr>
              <a:t>operating system intended to serve real</a:t>
            </a:r>
            <a:r>
              <a:rPr lang="en-US" sz="1800" dirty="0">
                <a:latin typeface="Century Gothic"/>
                <a:cs typeface="Century Gothic"/>
              </a:rPr>
              <a:t>-time application requests. It must be able to process data as it comes in, typically without buffering delays. Processing time requirements (including any OS delay) are measured in tenths of seconds or shorter</a:t>
            </a:r>
            <a:r>
              <a:rPr lang="en-US" sz="2000" dirty="0" smtClean="0">
                <a:latin typeface="Century Gothic"/>
                <a:cs typeface="Century Gothic"/>
              </a:rPr>
              <a:t>.</a:t>
            </a:r>
          </a:p>
          <a:p>
            <a:pPr algn="just" eaLnBrk="1" fontAlgn="auto" hangingPunct="1">
              <a:spcAft>
                <a:spcPts val="0"/>
              </a:spcAft>
              <a:defRPr/>
            </a:pPr>
            <a:endParaRPr lang="en-US" sz="2000" dirty="0">
              <a:latin typeface="Century Gothic"/>
              <a:cs typeface="Century Gothic"/>
            </a:endParaRPr>
          </a:p>
          <a:p>
            <a:pPr algn="just" eaLnBrk="1" fontAlgn="auto" hangingPunct="1">
              <a:spcAft>
                <a:spcPts val="0"/>
              </a:spcAft>
              <a:defRPr/>
            </a:pPr>
            <a:r>
              <a:rPr lang="en-US" sz="2000" dirty="0" smtClean="0">
                <a:latin typeface="Century Gothic"/>
                <a:cs typeface="Century Gothic"/>
              </a:rPr>
              <a:t>Examples: </a:t>
            </a:r>
            <a:r>
              <a:rPr lang="en-US" sz="2000" dirty="0" err="1" smtClean="0">
                <a:latin typeface="Century Gothic"/>
                <a:cs typeface="Century Gothic"/>
              </a:rPr>
              <a:t>LynxOS</a:t>
            </a:r>
            <a:r>
              <a:rPr lang="en-US" sz="2000" dirty="0" smtClean="0">
                <a:latin typeface="Century Gothic"/>
                <a:cs typeface="Century Gothic"/>
              </a:rPr>
              <a:t>, </a:t>
            </a:r>
            <a:r>
              <a:rPr lang="en-US" sz="2000" dirty="0" err="1" smtClean="0">
                <a:latin typeface="Century Gothic"/>
                <a:cs typeface="Century Gothic"/>
              </a:rPr>
              <a:t>VxWorks</a:t>
            </a:r>
            <a:r>
              <a:rPr lang="en-US" sz="2000" dirty="0" smtClean="0">
                <a:latin typeface="Century Gothic"/>
                <a:cs typeface="Century Gothic"/>
              </a:rPr>
              <a:t>, </a:t>
            </a:r>
            <a:r>
              <a:rPr lang="en-US" sz="2000" dirty="0" err="1" smtClean="0">
                <a:latin typeface="Century Gothic"/>
                <a:cs typeface="Century Gothic"/>
              </a:rPr>
              <a:t>RTLinux</a:t>
            </a:r>
            <a:r>
              <a:rPr lang="en-US" sz="2000" dirty="0" smtClean="0">
                <a:latin typeface="Century Gothic"/>
                <a:cs typeface="Century Gothic"/>
              </a:rPr>
              <a:t>, QNX, Windows CE etc.</a:t>
            </a:r>
          </a:p>
          <a:p>
            <a:pPr algn="just" eaLnBrk="1" fontAlgn="auto" hangingPunct="1">
              <a:spcAft>
                <a:spcPts val="0"/>
              </a:spcAft>
              <a:defRPr/>
            </a:pPr>
            <a:endParaRPr lang="en-US" sz="2000" dirty="0">
              <a:latin typeface="Century Gothic"/>
              <a:cs typeface="Century Gothic"/>
            </a:endParaRPr>
          </a:p>
          <a:p>
            <a:pPr algn="just" eaLnBrk="1" fontAlgn="auto" hangingPunct="1">
              <a:spcAft>
                <a:spcPts val="0"/>
              </a:spcAft>
              <a:defRPr/>
            </a:pPr>
            <a:r>
              <a:rPr lang="en-US" sz="2000" u="sng" dirty="0" smtClean="0">
                <a:latin typeface="Century Gothic"/>
                <a:cs typeface="Century Gothic"/>
              </a:rPr>
              <a:t>Note</a:t>
            </a:r>
            <a:r>
              <a:rPr lang="en-US" sz="2000" dirty="0" smtClean="0">
                <a:latin typeface="Century Gothic"/>
                <a:cs typeface="Century Gothic"/>
              </a:rPr>
              <a:t>: Majorly used for embedded applications</a:t>
            </a:r>
            <a:endParaRPr lang="en-US" sz="2000" dirty="0">
              <a:latin typeface="Century Gothic"/>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20482" name="Title 1"/>
          <p:cNvSpPr>
            <a:spLocks noGrp="1"/>
          </p:cNvSpPr>
          <p:nvPr>
            <p:ph type="ctrTitle"/>
          </p:nvPr>
        </p:nvSpPr>
        <p:spPr>
          <a:xfrm>
            <a:off x="685800" y="501650"/>
            <a:ext cx="7772400" cy="1196975"/>
          </a:xfrm>
        </p:spPr>
        <p:txBody>
          <a:bodyPr/>
          <a:lstStyle/>
          <a:p>
            <a:pPr eaLnBrk="1" hangingPunct="1"/>
            <a:r>
              <a:rPr lang="en-US" sz="4000" u="sng">
                <a:latin typeface="Century Gothic" charset="0"/>
                <a:cs typeface="Century Gothic" charset="0"/>
              </a:rPr>
              <a:t/>
            </a:r>
            <a:br>
              <a:rPr lang="en-US" sz="4000" u="sng">
                <a:latin typeface="Century Gothic" charset="0"/>
                <a:cs typeface="Century Gothic" charset="0"/>
              </a:rPr>
            </a:br>
            <a:r>
              <a:rPr lang="en-US" sz="4000" u="sng">
                <a:latin typeface="Century Gothic" charset="0"/>
                <a:cs typeface="Century Gothic" charset="0"/>
              </a:rPr>
              <a:t/>
            </a:r>
            <a:br>
              <a:rPr lang="en-US" sz="4000" u="sng">
                <a:latin typeface="Century Gothic" charset="0"/>
                <a:cs typeface="Century Gothic" charset="0"/>
              </a:rPr>
            </a:br>
            <a:r>
              <a:rPr lang="en-US" sz="4000" u="sng">
                <a:latin typeface="Century Gothic" charset="0"/>
                <a:cs typeface="Century Gothic" charset="0"/>
              </a:rPr>
              <a:t/>
            </a:r>
            <a:br>
              <a:rPr lang="en-US" sz="4000" u="sng">
                <a:latin typeface="Century Gothic" charset="0"/>
                <a:cs typeface="Century Gothic" charset="0"/>
              </a:rPr>
            </a:br>
            <a:r>
              <a:rPr lang="en-US" sz="4000" u="sng">
                <a:latin typeface="Century Gothic" charset="0"/>
                <a:cs typeface="Century Gothic" charset="0"/>
              </a:rPr>
              <a:t/>
            </a:r>
            <a:br>
              <a:rPr lang="en-US" sz="4000" u="sng">
                <a:latin typeface="Century Gothic" charset="0"/>
                <a:cs typeface="Century Gothic" charset="0"/>
              </a:rPr>
            </a:br>
            <a:r>
              <a:rPr lang="en-US" sz="4000" u="sng">
                <a:latin typeface="Century Gothic" charset="0"/>
                <a:cs typeface="Century Gothic" charset="0"/>
              </a:rPr>
              <a:t/>
            </a:r>
            <a:br>
              <a:rPr lang="en-US" sz="4000" u="sng">
                <a:latin typeface="Century Gothic" charset="0"/>
                <a:cs typeface="Century Gothic" charset="0"/>
              </a:rPr>
            </a:br>
            <a:r>
              <a:rPr lang="en-US" sz="4000" u="sng">
                <a:latin typeface="Century Gothic" charset="0"/>
                <a:cs typeface="Century Gothic" charset="0"/>
              </a:rPr>
              <a:t/>
            </a:r>
            <a:br>
              <a:rPr lang="en-US" sz="4000" u="sng">
                <a:latin typeface="Century Gothic" charset="0"/>
                <a:cs typeface="Century Gothic" charset="0"/>
              </a:rPr>
            </a:br>
            <a:r>
              <a:rPr lang="en-US" sz="4000">
                <a:latin typeface="Century Gothic" charset="0"/>
                <a:cs typeface="Century Gothic" charset="0"/>
              </a:rPr>
              <a:t>Why is OS required ?</a:t>
            </a:r>
            <a:r>
              <a:rPr lang="en-US" sz="4000" u="sng">
                <a:latin typeface="Century Gothic" charset="0"/>
                <a:cs typeface="Century Gothic" charset="0"/>
              </a:rPr>
              <a:t/>
            </a:r>
            <a:br>
              <a:rPr lang="en-US" sz="4000" u="sng">
                <a:latin typeface="Century Gothic" charset="0"/>
                <a:cs typeface="Century Gothic" charset="0"/>
              </a:rPr>
            </a:br>
            <a:r>
              <a:rPr lang="en-US" altLang="ja-JP" sz="2400">
                <a:latin typeface="Century Gothic" charset="0"/>
                <a:cs typeface="Century Gothic" charset="0"/>
              </a:rPr>
              <a:t/>
            </a:r>
            <a:br>
              <a:rPr lang="en-US" altLang="ja-JP" sz="2400">
                <a:latin typeface="Century Gothic" charset="0"/>
                <a:cs typeface="Century Gothic" charset="0"/>
              </a:rPr>
            </a:br>
            <a:r>
              <a:rPr lang="en-US" altLang="ja-JP" sz="2400">
                <a:latin typeface="Century Gothic" charset="0"/>
                <a:cs typeface="Century Gothic" charset="0"/>
              </a:rPr>
              <a:t/>
            </a:r>
            <a:br>
              <a:rPr lang="en-US" altLang="ja-JP" sz="2400">
                <a:latin typeface="Century Gothic" charset="0"/>
                <a:cs typeface="Century Gothic" charset="0"/>
              </a:rPr>
            </a:br>
            <a:r>
              <a:rPr lang="en-US" altLang="ja-JP" sz="2400">
                <a:latin typeface="Century Gothic" charset="0"/>
                <a:cs typeface="Century Gothic" charset="0"/>
              </a:rPr>
              <a:t/>
            </a:r>
            <a:br>
              <a:rPr lang="en-US" altLang="ja-JP" sz="2400">
                <a:latin typeface="Century Gothic" charset="0"/>
                <a:cs typeface="Century Gothic" charset="0"/>
              </a:rPr>
            </a:br>
            <a:r>
              <a:rPr lang="en-US" altLang="ja-JP" sz="4000" u="sng">
                <a:latin typeface="Century Gothic" charset="0"/>
                <a:cs typeface="Century Gothic" charset="0"/>
              </a:rPr>
              <a:t/>
            </a:r>
            <a:br>
              <a:rPr lang="en-US" altLang="ja-JP" sz="4000" u="sng">
                <a:latin typeface="Century Gothic" charset="0"/>
                <a:cs typeface="Century Gothic" charset="0"/>
              </a:rPr>
            </a:br>
            <a:r>
              <a:rPr lang="en-US" altLang="ja-JP" sz="4000">
                <a:latin typeface="Century Gothic" charset="0"/>
                <a:cs typeface="Century Gothic" charset="0"/>
              </a:rPr>
              <a:t/>
            </a:r>
            <a:br>
              <a:rPr lang="en-US" altLang="ja-JP" sz="4000">
                <a:latin typeface="Century Gothic" charset="0"/>
                <a:cs typeface="Century Gothic" charset="0"/>
              </a:rPr>
            </a:br>
            <a:r>
              <a:rPr lang="en-US" altLang="ja-JP" sz="4000">
                <a:latin typeface="Calibri" charset="0"/>
              </a:rPr>
              <a:t/>
            </a:r>
            <a:br>
              <a:rPr lang="en-US" altLang="ja-JP" sz="4000">
                <a:latin typeface="Calibri" charset="0"/>
              </a:rPr>
            </a:br>
            <a:r>
              <a:rPr lang="en-US" altLang="ja-JP" sz="4000">
                <a:latin typeface="Calibri" charset="0"/>
              </a:rPr>
              <a:t/>
            </a:r>
            <a:br>
              <a:rPr lang="en-US" altLang="ja-JP" sz="4000">
                <a:latin typeface="Calibri" charset="0"/>
              </a:rPr>
            </a:br>
            <a:endParaRPr lang="en-US" sz="4000">
              <a:latin typeface="Calibri" charset="0"/>
            </a:endParaRPr>
          </a:p>
        </p:txBody>
      </p:sp>
      <p:sp>
        <p:nvSpPr>
          <p:cNvPr id="3" name="Subtitle 2"/>
          <p:cNvSpPr>
            <a:spLocks noGrp="1"/>
          </p:cNvSpPr>
          <p:nvPr>
            <p:ph type="subTitle" idx="1"/>
          </p:nvPr>
        </p:nvSpPr>
        <p:spPr>
          <a:xfrm>
            <a:off x="685800" y="1698625"/>
            <a:ext cx="7772400" cy="3940175"/>
          </a:xfrm>
        </p:spPr>
        <p:txBody>
          <a:bodyPr rtlCol="0">
            <a:normAutofit/>
          </a:bodyPr>
          <a:lstStyle/>
          <a:p>
            <a:pPr marL="457200" indent="-457200" algn="l" eaLnBrk="1" fontAlgn="auto" hangingPunct="1">
              <a:spcAft>
                <a:spcPts val="0"/>
              </a:spcAft>
              <a:buFont typeface="Arial"/>
              <a:buChar char="•"/>
              <a:defRPr/>
            </a:pPr>
            <a:r>
              <a:rPr lang="en-US" sz="2400" dirty="0" smtClean="0">
                <a:latin typeface="Century Gothic"/>
                <a:ea typeface="+mn-ea"/>
                <a:cs typeface="Century Gothic"/>
              </a:rPr>
              <a:t>It abstracts the hardware</a:t>
            </a:r>
          </a:p>
          <a:p>
            <a:pPr marL="457200" indent="-457200" algn="l" eaLnBrk="1" fontAlgn="auto" hangingPunct="1">
              <a:spcAft>
                <a:spcPts val="0"/>
              </a:spcAft>
              <a:buFont typeface="Arial"/>
              <a:buChar char="•"/>
              <a:defRPr/>
            </a:pPr>
            <a:r>
              <a:rPr lang="en-US" sz="2400" dirty="0" smtClean="0">
                <a:latin typeface="Century Gothic"/>
                <a:ea typeface="+mn-ea"/>
                <a:cs typeface="Century Gothic"/>
              </a:rPr>
              <a:t>Provides application with required services</a:t>
            </a:r>
          </a:p>
          <a:p>
            <a:pPr algn="l" eaLnBrk="1" fontAlgn="auto" hangingPunct="1">
              <a:spcAft>
                <a:spcPts val="0"/>
              </a:spcAft>
              <a:defRPr/>
            </a:pPr>
            <a:endParaRPr lang="en-US" sz="2400" dirty="0">
              <a:latin typeface="Century Gothic"/>
              <a:ea typeface="+mn-ea"/>
              <a:cs typeface="Century Gothic"/>
            </a:endParaRPr>
          </a:p>
          <a:p>
            <a:pPr algn="l" eaLnBrk="1" fontAlgn="auto" hangingPunct="1">
              <a:spcAft>
                <a:spcPts val="0"/>
              </a:spcAft>
              <a:defRPr/>
            </a:pPr>
            <a:endParaRPr lang="en-US" sz="2400" dirty="0">
              <a:latin typeface="Century Gothic"/>
              <a:ea typeface="+mn-ea"/>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pic>
        <p:nvPicPr>
          <p:cNvPr id="20485" name="Picture 1" descr="OS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8088" y="2860675"/>
            <a:ext cx="3783012"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21506" name="Title 1"/>
          <p:cNvSpPr>
            <a:spLocks noGrp="1"/>
          </p:cNvSpPr>
          <p:nvPr>
            <p:ph type="ctrTitle"/>
          </p:nvPr>
        </p:nvSpPr>
        <p:spPr>
          <a:xfrm>
            <a:off x="865188" y="501650"/>
            <a:ext cx="7772400" cy="1125538"/>
          </a:xfrm>
        </p:spPr>
        <p:txBody>
          <a:bodyPr/>
          <a:lstStyle/>
          <a:p>
            <a:pPr eaLnBrk="1" hangingPunct="1"/>
            <a:r>
              <a:rPr lang="en-US" sz="2000">
                <a:latin typeface="Century Gothic" charset="0"/>
                <a:cs typeface="Century Gothic" charset="0"/>
              </a:rPr>
              <a:t>1.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a:latin typeface="Century Gothic" charset="0"/>
                <a:cs typeface="Century Gothic" charset="0"/>
              </a:rPr>
              <a:t>UNIX - Features</a:t>
            </a: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400">
                <a:latin typeface="Century Gothic" charset="0"/>
                <a:cs typeface="Century Gothic" charset="0"/>
              </a:rPr>
              <a:t/>
            </a:r>
            <a:br>
              <a:rPr lang="en-US" sz="2400">
                <a:latin typeface="Century Gothic" charset="0"/>
                <a:cs typeface="Century Gothic" charset="0"/>
              </a:rPr>
            </a:br>
            <a:r>
              <a:rPr lang="en-US" sz="2400">
                <a:latin typeface="Century Gothic" charset="0"/>
                <a:cs typeface="Century Gothic" charset="0"/>
              </a:rPr>
              <a:t/>
            </a:r>
            <a:br>
              <a:rPr lang="en-US" sz="2400">
                <a:latin typeface="Century Gothic" charset="0"/>
                <a:cs typeface="Century Gothic" charset="0"/>
              </a:rPr>
            </a:br>
            <a:r>
              <a:rPr lang="en-US" sz="4000" u="sng">
                <a:latin typeface="Century Gothic" charset="0"/>
                <a:cs typeface="Century Gothic" charset="0"/>
              </a:rPr>
              <a:t/>
            </a:r>
            <a:br>
              <a:rPr lang="en-US" sz="4000" u="sng">
                <a:latin typeface="Century Gothic" charset="0"/>
                <a:cs typeface="Century Gothic" charset="0"/>
              </a:rPr>
            </a:br>
            <a:r>
              <a:rPr lang="en-US" sz="4000">
                <a:latin typeface="Century Gothic" charset="0"/>
                <a:cs typeface="Century Gothic" charset="0"/>
              </a:rPr>
              <a:t/>
            </a:r>
            <a:br>
              <a:rPr lang="en-US" sz="4000">
                <a:latin typeface="Century Gothic" charset="0"/>
                <a:cs typeface="Century Gothic" charset="0"/>
              </a:rPr>
            </a:br>
            <a:r>
              <a:rPr lang="en-US" sz="4000">
                <a:latin typeface="Calibri" charset="0"/>
              </a:rPr>
              <a:t/>
            </a:r>
            <a:br>
              <a:rPr lang="en-US" sz="4000">
                <a:latin typeface="Calibri" charset="0"/>
              </a:rPr>
            </a:br>
            <a:r>
              <a:rPr lang="en-US" sz="4000">
                <a:latin typeface="Calibri" charset="0"/>
              </a:rPr>
              <a:t/>
            </a:r>
            <a:br>
              <a:rPr lang="en-US" sz="4000">
                <a:latin typeface="Calibri" charset="0"/>
              </a:rPr>
            </a:br>
            <a:endParaRPr lang="en-US" sz="4000">
              <a:latin typeface="Calibri" charset="0"/>
            </a:endParaRPr>
          </a:p>
        </p:txBody>
      </p:sp>
      <p:sp>
        <p:nvSpPr>
          <p:cNvPr id="3" name="Subtitle 2"/>
          <p:cNvSpPr>
            <a:spLocks noGrp="1"/>
          </p:cNvSpPr>
          <p:nvPr>
            <p:ph type="subTitle" idx="1"/>
          </p:nvPr>
        </p:nvSpPr>
        <p:spPr>
          <a:xfrm>
            <a:off x="865188" y="1627188"/>
            <a:ext cx="7772400" cy="4011612"/>
          </a:xfrm>
        </p:spPr>
        <p:txBody>
          <a:bodyPr rtlCol="0">
            <a:normAutofit/>
          </a:bodyPr>
          <a:lstStyle/>
          <a:p>
            <a:pPr marL="342900" indent="-342900" algn="l" eaLnBrk="1" fontAlgn="auto" hangingPunct="1">
              <a:spcAft>
                <a:spcPts val="0"/>
              </a:spcAft>
              <a:buFont typeface="Arial"/>
              <a:buChar char="•"/>
              <a:defRPr/>
            </a:pPr>
            <a:r>
              <a:rPr lang="en-US" sz="2400" dirty="0" smtClean="0">
                <a:latin typeface="Century Gothic"/>
                <a:ea typeface="+mn-ea"/>
                <a:cs typeface="Century Gothic"/>
              </a:rPr>
              <a:t>Written in C </a:t>
            </a:r>
          </a:p>
          <a:p>
            <a:pPr marL="457200" indent="-457200" algn="l" eaLnBrk="1" fontAlgn="auto" hangingPunct="1">
              <a:spcAft>
                <a:spcPts val="0"/>
              </a:spcAft>
              <a:buFont typeface="Arial"/>
              <a:buChar char="•"/>
              <a:defRPr/>
            </a:pPr>
            <a:r>
              <a:rPr lang="en-US" sz="2400" dirty="0" smtClean="0">
                <a:latin typeface="Century Gothic"/>
                <a:ea typeface="+mn-ea"/>
                <a:cs typeface="Century Gothic"/>
              </a:rPr>
              <a:t>Simple user interface</a:t>
            </a:r>
          </a:p>
          <a:p>
            <a:pPr marL="457200" indent="-457200" algn="l" eaLnBrk="1" fontAlgn="auto" hangingPunct="1">
              <a:spcAft>
                <a:spcPts val="0"/>
              </a:spcAft>
              <a:buFont typeface="Arial"/>
              <a:buChar char="•"/>
              <a:defRPr/>
            </a:pPr>
            <a:r>
              <a:rPr lang="en-US" sz="2400" dirty="0" smtClean="0">
                <a:latin typeface="Century Gothic"/>
                <a:ea typeface="+mn-ea"/>
                <a:cs typeface="Century Gothic"/>
              </a:rPr>
              <a:t>Hierarchical file system – easy to maintain</a:t>
            </a:r>
          </a:p>
          <a:p>
            <a:pPr marL="457200" indent="-457200" algn="l" eaLnBrk="1" fontAlgn="auto" hangingPunct="1">
              <a:spcAft>
                <a:spcPts val="0"/>
              </a:spcAft>
              <a:buFont typeface="Arial"/>
              <a:buChar char="•"/>
              <a:defRPr/>
            </a:pPr>
            <a:r>
              <a:rPr lang="en-US" sz="2400" dirty="0" smtClean="0">
                <a:latin typeface="Century Gothic"/>
                <a:ea typeface="+mn-ea"/>
                <a:cs typeface="Century Gothic"/>
              </a:rPr>
              <a:t>Consistent format for files</a:t>
            </a:r>
          </a:p>
          <a:p>
            <a:pPr marL="457200" indent="-457200" algn="l" eaLnBrk="1" fontAlgn="auto" hangingPunct="1">
              <a:spcAft>
                <a:spcPts val="0"/>
              </a:spcAft>
              <a:buFont typeface="Arial"/>
              <a:buChar char="•"/>
              <a:defRPr/>
            </a:pPr>
            <a:r>
              <a:rPr lang="en-US" sz="2400" dirty="0" smtClean="0">
                <a:latin typeface="Century Gothic"/>
                <a:ea typeface="+mn-ea"/>
                <a:cs typeface="Century Gothic"/>
              </a:rPr>
              <a:t>Multi-user and Multi-processing</a:t>
            </a:r>
          </a:p>
          <a:p>
            <a:pPr marL="457200" indent="-457200" algn="l" eaLnBrk="1" fontAlgn="auto" hangingPunct="1">
              <a:spcAft>
                <a:spcPts val="0"/>
              </a:spcAft>
              <a:buFont typeface="Arial"/>
              <a:buChar char="•"/>
              <a:defRPr/>
            </a:pPr>
            <a:r>
              <a:rPr lang="en-US" sz="2400" dirty="0" smtClean="0">
                <a:latin typeface="Century Gothic"/>
                <a:ea typeface="+mn-ea"/>
                <a:cs typeface="Century Gothic"/>
              </a:rPr>
              <a:t>Hides machine architecture – easy to write programs that run on different hardware implementations</a:t>
            </a:r>
          </a:p>
          <a:p>
            <a:pPr marL="457200" indent="-457200" algn="l" eaLnBrk="1" fontAlgn="auto" hangingPunct="1">
              <a:spcAft>
                <a:spcPts val="0"/>
              </a:spcAft>
              <a:buFont typeface="Arial"/>
              <a:buChar char="•"/>
              <a:defRPr/>
            </a:pPr>
            <a:endParaRPr lang="en-US" sz="2400" dirty="0">
              <a:latin typeface="Century Gothic"/>
              <a:ea typeface="+mn-ea"/>
              <a:cs typeface="Century Gothic"/>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22530" name="Title 1"/>
          <p:cNvSpPr>
            <a:spLocks noGrp="1"/>
          </p:cNvSpPr>
          <p:nvPr>
            <p:ph type="ctrTitle"/>
          </p:nvPr>
        </p:nvSpPr>
        <p:spPr>
          <a:xfrm>
            <a:off x="865188" y="769938"/>
            <a:ext cx="7772400" cy="1179512"/>
          </a:xfrm>
        </p:spPr>
        <p:txBody>
          <a:bodyPr/>
          <a:lstStyle/>
          <a:p>
            <a:pPr eaLnBrk="1" hangingPunct="1"/>
            <a:r>
              <a:rPr lang="en-US" sz="2000">
                <a:latin typeface="Century Gothic" charset="0"/>
                <a:cs typeface="Century Gothic" charset="0"/>
              </a:rPr>
              <a:t>1.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a:latin typeface="Century Gothic" charset="0"/>
                <a:cs typeface="Century Gothic" charset="0"/>
              </a:rPr>
              <a:t> UNIX – System Architecture</a:t>
            </a:r>
            <a:br>
              <a:rPr lang="en-US">
                <a:latin typeface="Century Gothic" charset="0"/>
                <a:cs typeface="Century Gothic" charset="0"/>
              </a:rPr>
            </a:br>
            <a:r>
              <a:rPr lang="en-US">
                <a:latin typeface="Century Gothic" charset="0"/>
                <a:cs typeface="Century Gothic" charset="0"/>
              </a:rPr>
              <a:t/>
            </a:r>
            <a:br>
              <a:rPr lang="en-US">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000">
                <a:latin typeface="Century Gothic" charset="0"/>
                <a:cs typeface="Century Gothic" charset="0"/>
              </a:rPr>
              <a:t/>
            </a:r>
            <a:br>
              <a:rPr lang="en-US" sz="2000">
                <a:latin typeface="Century Gothic" charset="0"/>
                <a:cs typeface="Century Gothic" charset="0"/>
              </a:rPr>
            </a:br>
            <a:r>
              <a:rPr lang="en-US" sz="2400">
                <a:latin typeface="Century Gothic" charset="0"/>
                <a:cs typeface="Century Gothic" charset="0"/>
              </a:rPr>
              <a:t/>
            </a:r>
            <a:br>
              <a:rPr lang="en-US" sz="2400">
                <a:latin typeface="Century Gothic" charset="0"/>
                <a:cs typeface="Century Gothic" charset="0"/>
              </a:rPr>
            </a:br>
            <a:r>
              <a:rPr lang="en-US" sz="2400">
                <a:latin typeface="Century Gothic" charset="0"/>
                <a:cs typeface="Century Gothic" charset="0"/>
              </a:rPr>
              <a:t/>
            </a:r>
            <a:br>
              <a:rPr lang="en-US" sz="2400">
                <a:latin typeface="Century Gothic" charset="0"/>
                <a:cs typeface="Century Gothic" charset="0"/>
              </a:rPr>
            </a:br>
            <a:r>
              <a:rPr lang="en-US" sz="4000" u="sng">
                <a:latin typeface="Century Gothic" charset="0"/>
                <a:cs typeface="Century Gothic" charset="0"/>
              </a:rPr>
              <a:t/>
            </a:r>
            <a:br>
              <a:rPr lang="en-US" sz="4000" u="sng">
                <a:latin typeface="Century Gothic" charset="0"/>
                <a:cs typeface="Century Gothic" charset="0"/>
              </a:rPr>
            </a:br>
            <a:r>
              <a:rPr lang="en-US" sz="4000">
                <a:latin typeface="Century Gothic" charset="0"/>
                <a:cs typeface="Century Gothic" charset="0"/>
              </a:rPr>
              <a:t/>
            </a:r>
            <a:br>
              <a:rPr lang="en-US" sz="4000">
                <a:latin typeface="Century Gothic" charset="0"/>
                <a:cs typeface="Century Gothic" charset="0"/>
              </a:rPr>
            </a:br>
            <a:r>
              <a:rPr lang="en-US" sz="4000">
                <a:latin typeface="Century Gothic" charset="0"/>
                <a:cs typeface="Century Gothic" charset="0"/>
              </a:rPr>
              <a:t/>
            </a:r>
            <a:br>
              <a:rPr lang="en-US" sz="4000">
                <a:latin typeface="Century Gothic" charset="0"/>
                <a:cs typeface="Century Gothic" charset="0"/>
              </a:rPr>
            </a:br>
            <a:endParaRPr lang="en-US" sz="4000">
              <a:latin typeface="Century Gothic" charset="0"/>
              <a:cs typeface="Century Gothic" charset="0"/>
            </a:endParaRPr>
          </a:p>
        </p:txBody>
      </p:sp>
      <p:sp>
        <p:nvSpPr>
          <p:cNvPr id="3" name="Subtitle 2"/>
          <p:cNvSpPr>
            <a:spLocks noGrp="1"/>
          </p:cNvSpPr>
          <p:nvPr>
            <p:ph type="subTitle" idx="1"/>
          </p:nvPr>
        </p:nvSpPr>
        <p:spPr>
          <a:xfrm>
            <a:off x="865188" y="1949450"/>
            <a:ext cx="7594600" cy="4078288"/>
          </a:xfrm>
        </p:spPr>
        <p:txBody>
          <a:bodyPr rtlCol="0">
            <a:normAutofit/>
          </a:bodyPr>
          <a:lstStyle/>
          <a:p>
            <a:pPr eaLnBrk="1" fontAlgn="auto" hangingPunct="1">
              <a:spcAft>
                <a:spcPts val="0"/>
              </a:spcAft>
              <a:buFont typeface="Arial" pitchFamily="34" charset="0"/>
              <a:buNone/>
              <a:defRPr/>
            </a:pPr>
            <a:r>
              <a:rPr lang="en-US" dirty="0" smtClean="0">
                <a:ea typeface="+mn-ea"/>
                <a:cs typeface="+mn-cs"/>
              </a:rPr>
              <a:t>  </a:t>
            </a:r>
            <a:endParaRPr lang="en-US" dirty="0">
              <a:ea typeface="+mn-ea"/>
              <a:cs typeface="+mn-cs"/>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pic>
        <p:nvPicPr>
          <p:cNvPr id="22533" name="Picture 1" descr="OS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3488" y="1949450"/>
            <a:ext cx="4651375"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80B32"/>
        </a:solidFill>
        <a:effectLst/>
      </p:bgPr>
    </p:bg>
    <p:spTree>
      <p:nvGrpSpPr>
        <p:cNvPr id="1" name=""/>
        <p:cNvGrpSpPr/>
        <p:nvPr/>
      </p:nvGrpSpPr>
      <p:grpSpPr>
        <a:xfrm>
          <a:off x="0" y="0"/>
          <a:ext cx="0" cy="0"/>
          <a:chOff x="0" y="0"/>
          <a:chExt cx="0" cy="0"/>
        </a:xfrm>
      </p:grpSpPr>
      <p:sp>
        <p:nvSpPr>
          <p:cNvPr id="23554" name="Title 1"/>
          <p:cNvSpPr>
            <a:spLocks noGrp="1"/>
          </p:cNvSpPr>
          <p:nvPr>
            <p:ph type="ctrTitle"/>
          </p:nvPr>
        </p:nvSpPr>
        <p:spPr>
          <a:xfrm>
            <a:off x="865188" y="466725"/>
            <a:ext cx="7772400" cy="1196975"/>
          </a:xfrm>
        </p:spPr>
        <p:txBody>
          <a:bodyPr/>
          <a:lstStyle/>
          <a:p>
            <a:pPr eaLnBrk="1" hangingPunct="1"/>
            <a:r>
              <a:rPr lang="en-US" sz="4000">
                <a:latin typeface="Century Gothic" charset="0"/>
                <a:cs typeface="Century Gothic" charset="0"/>
              </a:rPr>
              <a:t/>
            </a:r>
            <a:br>
              <a:rPr lang="en-US" sz="4000">
                <a:latin typeface="Century Gothic" charset="0"/>
                <a:cs typeface="Century Gothic" charset="0"/>
              </a:rPr>
            </a:br>
            <a:r>
              <a:rPr lang="en-US" sz="4000">
                <a:latin typeface="Century Gothic" charset="0"/>
                <a:cs typeface="Century Gothic" charset="0"/>
              </a:rPr>
              <a:t>A Process in UNIX</a:t>
            </a:r>
            <a:br>
              <a:rPr lang="en-US" sz="4000">
                <a:latin typeface="Century Gothic" charset="0"/>
                <a:cs typeface="Century Gothic" charset="0"/>
              </a:rPr>
            </a:br>
            <a:endParaRPr lang="en-US" sz="2800">
              <a:latin typeface="Century Gothic" charset="0"/>
              <a:cs typeface="Century Gothic" charset="0"/>
            </a:endParaRPr>
          </a:p>
        </p:txBody>
      </p:sp>
      <p:sp>
        <p:nvSpPr>
          <p:cNvPr id="3" name="Subtitle 2"/>
          <p:cNvSpPr>
            <a:spLocks noGrp="1"/>
          </p:cNvSpPr>
          <p:nvPr>
            <p:ph type="subTitle" idx="1"/>
          </p:nvPr>
        </p:nvSpPr>
        <p:spPr>
          <a:xfrm>
            <a:off x="679450" y="2236788"/>
            <a:ext cx="7958138" cy="4054475"/>
          </a:xfrm>
        </p:spPr>
        <p:txBody>
          <a:bodyPr rtlCol="0">
            <a:normAutofit/>
          </a:bodyPr>
          <a:lstStyle/>
          <a:p>
            <a:pPr marL="457200" indent="-457200" algn="l" eaLnBrk="1" fontAlgn="auto" hangingPunct="1">
              <a:spcAft>
                <a:spcPts val="0"/>
              </a:spcAft>
              <a:buFont typeface="Arial"/>
              <a:buChar char="•"/>
              <a:defRPr/>
            </a:pPr>
            <a:r>
              <a:rPr lang="en-US" sz="2800" dirty="0" smtClean="0">
                <a:latin typeface="Century Gothic"/>
                <a:ea typeface="+mn-ea"/>
                <a:cs typeface="Century Gothic"/>
              </a:rPr>
              <a:t>Program – An executable file – A process</a:t>
            </a:r>
          </a:p>
          <a:p>
            <a:pPr marL="457200" indent="-457200" algn="l" eaLnBrk="1" fontAlgn="auto" hangingPunct="1">
              <a:spcAft>
                <a:spcPts val="0"/>
              </a:spcAft>
              <a:buFont typeface="Arial"/>
              <a:buChar char="•"/>
              <a:defRPr/>
            </a:pPr>
            <a:r>
              <a:rPr lang="en-US" sz="2800" dirty="0" smtClean="0">
                <a:latin typeface="Century Gothic"/>
                <a:ea typeface="+mn-ea"/>
                <a:cs typeface="Century Gothic"/>
              </a:rPr>
              <a:t>All processes in UNIX are created by fork(2) other than process 0</a:t>
            </a:r>
          </a:p>
          <a:p>
            <a:pPr marL="457200" indent="-457200" algn="l" eaLnBrk="1" fontAlgn="auto" hangingPunct="1">
              <a:spcAft>
                <a:spcPts val="0"/>
              </a:spcAft>
              <a:buFont typeface="Arial"/>
              <a:buChar char="•"/>
              <a:defRPr/>
            </a:pPr>
            <a:r>
              <a:rPr lang="en-US" sz="2800" dirty="0" smtClean="0">
                <a:latin typeface="Century Gothic"/>
                <a:ea typeface="+mn-ea"/>
                <a:cs typeface="Century Gothic"/>
              </a:rPr>
              <a:t>User Process and System Process</a:t>
            </a:r>
          </a:p>
          <a:p>
            <a:pPr marL="914400" lvl="1" indent="-457200" algn="l" eaLnBrk="1" fontAlgn="auto" hangingPunct="1">
              <a:spcAft>
                <a:spcPts val="0"/>
              </a:spcAft>
              <a:buFont typeface="Arial"/>
              <a:buChar char="•"/>
              <a:defRPr/>
            </a:pPr>
            <a:r>
              <a:rPr lang="en-US" dirty="0" err="1">
                <a:latin typeface="Century Gothic"/>
                <a:ea typeface="+mn-ea"/>
                <a:cs typeface="Century Gothic"/>
              </a:rPr>
              <a:t>p</a:t>
            </a:r>
            <a:r>
              <a:rPr lang="en-US" dirty="0" err="1" smtClean="0">
                <a:latin typeface="Century Gothic"/>
                <a:ea typeface="+mn-ea"/>
                <a:cs typeface="Century Gothic"/>
              </a:rPr>
              <a:t>s</a:t>
            </a:r>
            <a:r>
              <a:rPr lang="en-US" dirty="0" smtClean="0">
                <a:latin typeface="Century Gothic"/>
                <a:ea typeface="+mn-ea"/>
                <a:cs typeface="Century Gothic"/>
              </a:rPr>
              <a:t> –</a:t>
            </a:r>
            <a:r>
              <a:rPr lang="en-US" dirty="0" err="1" smtClean="0">
                <a:latin typeface="Century Gothic"/>
                <a:ea typeface="+mn-ea"/>
                <a:cs typeface="Century Gothic"/>
              </a:rPr>
              <a:t>ef</a:t>
            </a:r>
            <a:endParaRPr lang="en-US" dirty="0" smtClean="0">
              <a:latin typeface="Century Gothic"/>
              <a:ea typeface="+mn-ea"/>
              <a:cs typeface="Century Gothic"/>
            </a:endParaRPr>
          </a:p>
          <a:p>
            <a:pPr lvl="1" algn="l" eaLnBrk="1" fontAlgn="auto" hangingPunct="1">
              <a:spcAft>
                <a:spcPts val="0"/>
              </a:spcAft>
              <a:defRPr/>
            </a:pPr>
            <a:endParaRPr lang="en-US" sz="2000" dirty="0" smtClean="0">
              <a:latin typeface="Century Gothic"/>
              <a:ea typeface="+mn-ea"/>
              <a:cs typeface="Century Gothic"/>
            </a:endParaRPr>
          </a:p>
          <a:p>
            <a:pPr eaLnBrk="1" fontAlgn="auto" hangingPunct="1">
              <a:spcAft>
                <a:spcPts val="0"/>
              </a:spcAft>
              <a:defRPr/>
            </a:pPr>
            <a:endParaRPr lang="en-US" dirty="0">
              <a:ea typeface="+mn-ea"/>
              <a:cs typeface="+mn-cs"/>
            </a:endParaRPr>
          </a:p>
        </p:txBody>
      </p:sp>
      <p:sp>
        <p:nvSpPr>
          <p:cNvPr id="5" name="Footer Placeholder 4"/>
          <p:cNvSpPr>
            <a:spLocks noGrp="1"/>
          </p:cNvSpPr>
          <p:nvPr>
            <p:ph type="ftr" sz="quarter" idx="11"/>
          </p:nvPr>
        </p:nvSpPr>
        <p:spPr>
          <a:xfrm>
            <a:off x="2659063" y="6291263"/>
            <a:ext cx="4298950" cy="365125"/>
          </a:xfrm>
        </p:spPr>
        <p:txBody>
          <a:bodyPr/>
          <a:lstStyle/>
          <a:p>
            <a:pPr>
              <a:defRPr/>
            </a:pPr>
            <a:r>
              <a:rPr lang="en-US" dirty="0"/>
              <a:t>(c) Copyright </a:t>
            </a:r>
            <a:r>
              <a:rPr lang="en-US" dirty="0" err="1"/>
              <a:t>MindSculptor</a:t>
            </a:r>
            <a:r>
              <a:rPr lang="en-US" dirty="0"/>
              <a:t> Systems Pvt. Ltd.</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813</TotalTime>
  <Words>1386</Words>
  <Application>Microsoft Macintosh PowerPoint</Application>
  <PresentationFormat>On-screen Show (4:3)</PresentationFormat>
  <Paragraphs>240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 Black </vt:lpstr>
      <vt:lpstr>UNIX Internals   </vt:lpstr>
      <vt:lpstr>References</vt:lpstr>
      <vt:lpstr> What is an OPERATING SYSTEM ?  </vt:lpstr>
      <vt:lpstr>Operating System Services</vt:lpstr>
      <vt:lpstr>   What is RTOS ?   </vt:lpstr>
      <vt:lpstr>      Why is OS required ?        </vt:lpstr>
      <vt:lpstr>1.               UNIX - Features          </vt:lpstr>
      <vt:lpstr>1.                 UNIX – System Architecture          </vt:lpstr>
      <vt:lpstr> A Process in UNIX </vt:lpstr>
      <vt:lpstr>UNIX Kernel – Block Diagram </vt:lpstr>
      <vt:lpstr>User Space V/S Kernel Space</vt:lpstr>
      <vt:lpstr> User mode V/S Kernel mode</vt:lpstr>
      <vt:lpstr>  </vt:lpstr>
      <vt:lpstr>Paging</vt:lpstr>
      <vt:lpstr>Before we start… </vt:lpstr>
      <vt:lpstr>System Calls and Library Functions </vt:lpstr>
      <vt:lpstr>How system calls work ? </vt:lpstr>
      <vt:lpstr>Time Values </vt:lpstr>
      <vt:lpstr>Process States </vt:lpstr>
      <vt:lpstr>Limits</vt:lpstr>
      <vt:lpstr>File Types</vt:lpstr>
      <vt:lpstr>UNIX File System </vt:lpstr>
      <vt:lpstr>Pathnames </vt:lpstr>
      <vt:lpstr>File Permissions</vt:lpstr>
      <vt:lpstr>File System blocks</vt:lpstr>
      <vt:lpstr>Inode Table</vt:lpstr>
      <vt:lpstr>Hard links and Soft links</vt:lpstr>
      <vt:lpstr>Difference between Hard links and Soft links</vt:lpstr>
      <vt:lpstr>Kernel Support for files</vt:lpstr>
      <vt:lpstr>Atomic Operations</vt:lpstr>
    </vt:vector>
  </TitlesOfParts>
  <Company>subhash.dgc@gmail.com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warm welcome to  CRACKING THE PROGRAMMING INTERVIEW  2nd Edition  MindSculptor Systems </dc:title>
  <dc:creator>Subhash Koduveli Unnikrishnan</dc:creator>
  <cp:lastModifiedBy>Subhash Koduveli Unnikrishnan</cp:lastModifiedBy>
  <cp:revision>152</cp:revision>
  <dcterms:created xsi:type="dcterms:W3CDTF">2013-04-11T16:14:59Z</dcterms:created>
  <dcterms:modified xsi:type="dcterms:W3CDTF">2013-04-27T16:26:02Z</dcterms:modified>
</cp:coreProperties>
</file>