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66" r:id="rId4"/>
    <p:sldId id="257" r:id="rId5"/>
    <p:sldId id="258" r:id="rId6"/>
    <p:sldId id="259" r:id="rId7"/>
    <p:sldId id="265" r:id="rId8"/>
    <p:sldId id="267" r:id="rId9"/>
    <p:sldId id="268" r:id="rId10"/>
    <p:sldId id="271" r:id="rId11"/>
    <p:sldId id="272" r:id="rId12"/>
    <p:sldId id="273" r:id="rId13"/>
    <p:sldId id="275" r:id="rId14"/>
    <p:sldId id="277" r:id="rId15"/>
    <p:sldId id="280" r:id="rId16"/>
    <p:sldId id="281" r:id="rId17"/>
    <p:sldId id="282" r:id="rId18"/>
    <p:sldId id="278" r:id="rId19"/>
    <p:sldId id="279" r:id="rId20"/>
    <p:sldId id="284" r:id="rId21"/>
    <p:sldId id="283" r:id="rId22"/>
    <p:sldId id="285" r:id="rId23"/>
    <p:sldId id="286"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E9F9-7E2A-546E-4FC7-8D49EDFA11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4F1DD6-2935-109F-871A-AD9AB9B2B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D69C6C-D150-852C-AEA2-6E496BA09065}"/>
              </a:ext>
            </a:extLst>
          </p:cNvPr>
          <p:cNvSpPr>
            <a:spLocks noGrp="1"/>
          </p:cNvSpPr>
          <p:nvPr>
            <p:ph type="dt" sz="half" idx="10"/>
          </p:nvPr>
        </p:nvSpPr>
        <p:spPr/>
        <p:txBody>
          <a:bodyPr/>
          <a:lstStyle/>
          <a:p>
            <a:fld id="{C4BA0E9D-EF14-4EA0-A2D9-3974F90CF129}" type="datetimeFigureOut">
              <a:rPr lang="en-IN" smtClean="0"/>
              <a:t>28-04-2024</a:t>
            </a:fld>
            <a:endParaRPr lang="en-IN"/>
          </a:p>
        </p:txBody>
      </p:sp>
      <p:sp>
        <p:nvSpPr>
          <p:cNvPr id="5" name="Footer Placeholder 4">
            <a:extLst>
              <a:ext uri="{FF2B5EF4-FFF2-40B4-BE49-F238E27FC236}">
                <a16:creationId xmlns:a16="http://schemas.microsoft.com/office/drawing/2014/main" id="{9F8251D7-31AB-F17B-354A-2FEC86DE18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F88C3E-98EC-F2C9-A8D0-90515F492367}"/>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1986592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2D5D-D3A6-00EA-63D6-08DBE1C445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210BBB-95E7-E3E6-1166-38D8FE1DF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D499D1-41B7-F26D-3E99-A5F9810C206F}"/>
              </a:ext>
            </a:extLst>
          </p:cNvPr>
          <p:cNvSpPr>
            <a:spLocks noGrp="1"/>
          </p:cNvSpPr>
          <p:nvPr>
            <p:ph type="dt" sz="half" idx="10"/>
          </p:nvPr>
        </p:nvSpPr>
        <p:spPr/>
        <p:txBody>
          <a:bodyPr/>
          <a:lstStyle/>
          <a:p>
            <a:fld id="{C4BA0E9D-EF14-4EA0-A2D9-3974F90CF129}" type="datetimeFigureOut">
              <a:rPr lang="en-IN" smtClean="0"/>
              <a:t>28-04-2024</a:t>
            </a:fld>
            <a:endParaRPr lang="en-IN"/>
          </a:p>
        </p:txBody>
      </p:sp>
      <p:sp>
        <p:nvSpPr>
          <p:cNvPr id="5" name="Footer Placeholder 4">
            <a:extLst>
              <a:ext uri="{FF2B5EF4-FFF2-40B4-BE49-F238E27FC236}">
                <a16:creationId xmlns:a16="http://schemas.microsoft.com/office/drawing/2014/main" id="{0502340C-7C5A-DB43-0B60-EC228B908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0D6E2-DFB6-F3F1-5FD9-54D4076F82B7}"/>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320998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6804C0-14A0-DE6B-2B67-B4DCADD4D4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B73DD2-8B64-9308-7233-25D96615E5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928598-B2D9-F484-5D40-F88A764D8460}"/>
              </a:ext>
            </a:extLst>
          </p:cNvPr>
          <p:cNvSpPr>
            <a:spLocks noGrp="1"/>
          </p:cNvSpPr>
          <p:nvPr>
            <p:ph type="dt" sz="half" idx="10"/>
          </p:nvPr>
        </p:nvSpPr>
        <p:spPr/>
        <p:txBody>
          <a:bodyPr/>
          <a:lstStyle/>
          <a:p>
            <a:fld id="{C4BA0E9D-EF14-4EA0-A2D9-3974F90CF129}" type="datetimeFigureOut">
              <a:rPr lang="en-IN" smtClean="0"/>
              <a:t>28-04-2024</a:t>
            </a:fld>
            <a:endParaRPr lang="en-IN"/>
          </a:p>
        </p:txBody>
      </p:sp>
      <p:sp>
        <p:nvSpPr>
          <p:cNvPr id="5" name="Footer Placeholder 4">
            <a:extLst>
              <a:ext uri="{FF2B5EF4-FFF2-40B4-BE49-F238E27FC236}">
                <a16:creationId xmlns:a16="http://schemas.microsoft.com/office/drawing/2014/main" id="{CA28AAD6-832A-59D1-D9F4-EFF8874CF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39361-86C3-5AC9-135C-D87D502479AF}"/>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92476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F237-60F2-DC51-7294-08256300E0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0B8BC4-6268-DA47-397B-B8BCEDC57E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58DDC9-58D0-8AB6-4C0D-36EEF095A6B6}"/>
              </a:ext>
            </a:extLst>
          </p:cNvPr>
          <p:cNvSpPr>
            <a:spLocks noGrp="1"/>
          </p:cNvSpPr>
          <p:nvPr>
            <p:ph type="dt" sz="half" idx="10"/>
          </p:nvPr>
        </p:nvSpPr>
        <p:spPr/>
        <p:txBody>
          <a:bodyPr/>
          <a:lstStyle/>
          <a:p>
            <a:fld id="{C4BA0E9D-EF14-4EA0-A2D9-3974F90CF129}" type="datetimeFigureOut">
              <a:rPr lang="en-IN" smtClean="0"/>
              <a:t>28-04-2024</a:t>
            </a:fld>
            <a:endParaRPr lang="en-IN"/>
          </a:p>
        </p:txBody>
      </p:sp>
      <p:sp>
        <p:nvSpPr>
          <p:cNvPr id="5" name="Footer Placeholder 4">
            <a:extLst>
              <a:ext uri="{FF2B5EF4-FFF2-40B4-BE49-F238E27FC236}">
                <a16:creationId xmlns:a16="http://schemas.microsoft.com/office/drawing/2014/main" id="{7DD63FAF-6290-BBBD-0D0B-0410289B4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0A4D1C-3CA4-7BE8-F9FF-84EE7E4B844D}"/>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8225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B127-08DA-600E-2752-E8BFB6F7A0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B7922C-9E1B-FFAB-2F83-976DBC5C4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1E30A4-D45B-5301-4FD1-5CE9BCDC5158}"/>
              </a:ext>
            </a:extLst>
          </p:cNvPr>
          <p:cNvSpPr>
            <a:spLocks noGrp="1"/>
          </p:cNvSpPr>
          <p:nvPr>
            <p:ph type="dt" sz="half" idx="10"/>
          </p:nvPr>
        </p:nvSpPr>
        <p:spPr/>
        <p:txBody>
          <a:bodyPr/>
          <a:lstStyle/>
          <a:p>
            <a:fld id="{C4BA0E9D-EF14-4EA0-A2D9-3974F90CF129}" type="datetimeFigureOut">
              <a:rPr lang="en-IN" smtClean="0"/>
              <a:t>28-04-2024</a:t>
            </a:fld>
            <a:endParaRPr lang="en-IN"/>
          </a:p>
        </p:txBody>
      </p:sp>
      <p:sp>
        <p:nvSpPr>
          <p:cNvPr id="5" name="Footer Placeholder 4">
            <a:extLst>
              <a:ext uri="{FF2B5EF4-FFF2-40B4-BE49-F238E27FC236}">
                <a16:creationId xmlns:a16="http://schemas.microsoft.com/office/drawing/2014/main" id="{7A159ADC-22C4-323B-185E-FEC95DE314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5A223D-786A-CEA5-80A0-3D924C29B27A}"/>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22948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2E93-3378-B14B-3749-7CA312ECF3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6F52C-AC96-3C03-15B9-55960300DA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C68762-62AC-BED9-98CC-DA979B424C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26ABDF-E23C-9AC7-F919-DA129465A05D}"/>
              </a:ext>
            </a:extLst>
          </p:cNvPr>
          <p:cNvSpPr>
            <a:spLocks noGrp="1"/>
          </p:cNvSpPr>
          <p:nvPr>
            <p:ph type="dt" sz="half" idx="10"/>
          </p:nvPr>
        </p:nvSpPr>
        <p:spPr/>
        <p:txBody>
          <a:bodyPr/>
          <a:lstStyle/>
          <a:p>
            <a:fld id="{C4BA0E9D-EF14-4EA0-A2D9-3974F90CF129}" type="datetimeFigureOut">
              <a:rPr lang="en-IN" smtClean="0"/>
              <a:t>28-04-2024</a:t>
            </a:fld>
            <a:endParaRPr lang="en-IN"/>
          </a:p>
        </p:txBody>
      </p:sp>
      <p:sp>
        <p:nvSpPr>
          <p:cNvPr id="6" name="Footer Placeholder 5">
            <a:extLst>
              <a:ext uri="{FF2B5EF4-FFF2-40B4-BE49-F238E27FC236}">
                <a16:creationId xmlns:a16="http://schemas.microsoft.com/office/drawing/2014/main" id="{58737EC4-4C0C-A3F9-8569-007F807733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7572B8-C3A5-CABB-DEB0-5C039984F66C}"/>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217056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EDD6-E1F8-F3CC-A45C-C2A5DFB48A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A84D08-B5F9-F0C3-6D5D-BB7E8FCFE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176288-973C-5F72-FFEB-366F2B9E1F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741FE1-4E61-A65E-2630-960E4783D5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D4EC7C-F650-5023-E38E-42021E71E3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5E11C2-7716-A884-9F50-BBFF56235E50}"/>
              </a:ext>
            </a:extLst>
          </p:cNvPr>
          <p:cNvSpPr>
            <a:spLocks noGrp="1"/>
          </p:cNvSpPr>
          <p:nvPr>
            <p:ph type="dt" sz="half" idx="10"/>
          </p:nvPr>
        </p:nvSpPr>
        <p:spPr/>
        <p:txBody>
          <a:bodyPr/>
          <a:lstStyle/>
          <a:p>
            <a:fld id="{C4BA0E9D-EF14-4EA0-A2D9-3974F90CF129}" type="datetimeFigureOut">
              <a:rPr lang="en-IN" smtClean="0"/>
              <a:t>28-04-2024</a:t>
            </a:fld>
            <a:endParaRPr lang="en-IN"/>
          </a:p>
        </p:txBody>
      </p:sp>
      <p:sp>
        <p:nvSpPr>
          <p:cNvPr id="8" name="Footer Placeholder 7">
            <a:extLst>
              <a:ext uri="{FF2B5EF4-FFF2-40B4-BE49-F238E27FC236}">
                <a16:creationId xmlns:a16="http://schemas.microsoft.com/office/drawing/2014/main" id="{B637DAA5-83E7-8D94-5881-3558B70898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AF1879-EF8D-5F76-0347-0F66F5AF0AD5}"/>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387047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4C97-7574-81B1-4C2D-F16A94DEC0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7FE832-46D5-51D0-B9F1-D139812630D7}"/>
              </a:ext>
            </a:extLst>
          </p:cNvPr>
          <p:cNvSpPr>
            <a:spLocks noGrp="1"/>
          </p:cNvSpPr>
          <p:nvPr>
            <p:ph type="dt" sz="half" idx="10"/>
          </p:nvPr>
        </p:nvSpPr>
        <p:spPr/>
        <p:txBody>
          <a:bodyPr/>
          <a:lstStyle/>
          <a:p>
            <a:fld id="{C4BA0E9D-EF14-4EA0-A2D9-3974F90CF129}" type="datetimeFigureOut">
              <a:rPr lang="en-IN" smtClean="0"/>
              <a:t>28-04-2024</a:t>
            </a:fld>
            <a:endParaRPr lang="en-IN"/>
          </a:p>
        </p:txBody>
      </p:sp>
      <p:sp>
        <p:nvSpPr>
          <p:cNvPr id="4" name="Footer Placeholder 3">
            <a:extLst>
              <a:ext uri="{FF2B5EF4-FFF2-40B4-BE49-F238E27FC236}">
                <a16:creationId xmlns:a16="http://schemas.microsoft.com/office/drawing/2014/main" id="{0D0C42A2-5471-5D56-A03C-33F4364AED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90DFBF-4F6A-7A28-355C-CC210A3C6874}"/>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56701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836DFC-9E44-7D24-DB0D-36FA28C31266}"/>
              </a:ext>
            </a:extLst>
          </p:cNvPr>
          <p:cNvSpPr>
            <a:spLocks noGrp="1"/>
          </p:cNvSpPr>
          <p:nvPr>
            <p:ph type="dt" sz="half" idx="10"/>
          </p:nvPr>
        </p:nvSpPr>
        <p:spPr/>
        <p:txBody>
          <a:bodyPr/>
          <a:lstStyle/>
          <a:p>
            <a:fld id="{C4BA0E9D-EF14-4EA0-A2D9-3974F90CF129}" type="datetimeFigureOut">
              <a:rPr lang="en-IN" smtClean="0"/>
              <a:t>28-04-2024</a:t>
            </a:fld>
            <a:endParaRPr lang="en-IN"/>
          </a:p>
        </p:txBody>
      </p:sp>
      <p:sp>
        <p:nvSpPr>
          <p:cNvPr id="3" name="Footer Placeholder 2">
            <a:extLst>
              <a:ext uri="{FF2B5EF4-FFF2-40B4-BE49-F238E27FC236}">
                <a16:creationId xmlns:a16="http://schemas.microsoft.com/office/drawing/2014/main" id="{20B21F3D-5526-1A7C-ACBF-8A60F377C8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F329C2-CD69-89AD-4BF9-FC070843ADBD}"/>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134080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1DAE-303B-C8A0-843F-3F4507112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DD88A2-232B-A318-4409-D19F93B9FC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23EF99-8B8D-9892-38C7-1BD9D1C8B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6A476-F1B3-3321-EBD7-6220F1DBE99C}"/>
              </a:ext>
            </a:extLst>
          </p:cNvPr>
          <p:cNvSpPr>
            <a:spLocks noGrp="1"/>
          </p:cNvSpPr>
          <p:nvPr>
            <p:ph type="dt" sz="half" idx="10"/>
          </p:nvPr>
        </p:nvSpPr>
        <p:spPr/>
        <p:txBody>
          <a:bodyPr/>
          <a:lstStyle/>
          <a:p>
            <a:fld id="{C4BA0E9D-EF14-4EA0-A2D9-3974F90CF129}" type="datetimeFigureOut">
              <a:rPr lang="en-IN" smtClean="0"/>
              <a:t>28-04-2024</a:t>
            </a:fld>
            <a:endParaRPr lang="en-IN"/>
          </a:p>
        </p:txBody>
      </p:sp>
      <p:sp>
        <p:nvSpPr>
          <p:cNvPr id="6" name="Footer Placeholder 5">
            <a:extLst>
              <a:ext uri="{FF2B5EF4-FFF2-40B4-BE49-F238E27FC236}">
                <a16:creationId xmlns:a16="http://schemas.microsoft.com/office/drawing/2014/main" id="{EB4524DF-6191-F2EE-5BE9-CFA7C08E7C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9FD87D-87E1-5034-49C6-61149EA22222}"/>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198317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BB15-60B4-5279-92CE-CB2D1E884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E803D3-4205-F018-E950-6B05ACFA03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8D219F-9FD5-1A6B-4419-4012354CD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0B1BA-226E-5635-387C-EA7B0C1494E3}"/>
              </a:ext>
            </a:extLst>
          </p:cNvPr>
          <p:cNvSpPr>
            <a:spLocks noGrp="1"/>
          </p:cNvSpPr>
          <p:nvPr>
            <p:ph type="dt" sz="half" idx="10"/>
          </p:nvPr>
        </p:nvSpPr>
        <p:spPr/>
        <p:txBody>
          <a:bodyPr/>
          <a:lstStyle/>
          <a:p>
            <a:fld id="{C4BA0E9D-EF14-4EA0-A2D9-3974F90CF129}" type="datetimeFigureOut">
              <a:rPr lang="en-IN" smtClean="0"/>
              <a:t>28-04-2024</a:t>
            </a:fld>
            <a:endParaRPr lang="en-IN"/>
          </a:p>
        </p:txBody>
      </p:sp>
      <p:sp>
        <p:nvSpPr>
          <p:cNvPr id="6" name="Footer Placeholder 5">
            <a:extLst>
              <a:ext uri="{FF2B5EF4-FFF2-40B4-BE49-F238E27FC236}">
                <a16:creationId xmlns:a16="http://schemas.microsoft.com/office/drawing/2014/main" id="{AD5A62E9-9507-3BD6-D96E-EC3C663CBC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5F4828-7DB9-D27C-C912-7EF36D179768}"/>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3018862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CF674-C483-F130-95E1-01A2835E8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92FA12-EFE0-632F-F684-01C8F9FC2B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662FB6-7C99-3442-8809-D792C50D5E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A0E9D-EF14-4EA0-A2D9-3974F90CF129}" type="datetimeFigureOut">
              <a:rPr lang="en-IN" smtClean="0"/>
              <a:t>28-04-2024</a:t>
            </a:fld>
            <a:endParaRPr lang="en-IN"/>
          </a:p>
        </p:txBody>
      </p:sp>
      <p:sp>
        <p:nvSpPr>
          <p:cNvPr id="5" name="Footer Placeholder 4">
            <a:extLst>
              <a:ext uri="{FF2B5EF4-FFF2-40B4-BE49-F238E27FC236}">
                <a16:creationId xmlns:a16="http://schemas.microsoft.com/office/drawing/2014/main" id="{E4288320-C468-75AE-53D6-9E103C16E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9AFE2F-21A7-A743-7166-CF4EE1FBF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ACA64-2380-4506-947D-029D3024D974}" type="slidenum">
              <a:rPr lang="en-IN" smtClean="0"/>
              <a:t>‹#›</a:t>
            </a:fld>
            <a:endParaRPr lang="en-IN"/>
          </a:p>
        </p:txBody>
      </p:sp>
    </p:spTree>
    <p:extLst>
      <p:ext uri="{BB962C8B-B14F-4D97-AF65-F5344CB8AC3E}">
        <p14:creationId xmlns:p14="http://schemas.microsoft.com/office/powerpoint/2010/main" val="478826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C5D9-BDDA-AFE3-9DB8-A7949502E8F2}"/>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2C16D289-A5FD-2A79-798A-4854F067E8FD}"/>
              </a:ext>
            </a:extLst>
          </p:cNvPr>
          <p:cNvSpPr>
            <a:spLocks noGrp="1"/>
          </p:cNvSpPr>
          <p:nvPr>
            <p:ph idx="1"/>
          </p:nvPr>
        </p:nvSpPr>
        <p:spPr/>
        <p:txBody>
          <a:bodyPr/>
          <a:lstStyle/>
          <a:p>
            <a:r>
              <a:rPr lang="en-IN" dirty="0"/>
              <a:t>Introduction</a:t>
            </a:r>
          </a:p>
          <a:p>
            <a:r>
              <a:rPr lang="en-IN" dirty="0"/>
              <a:t>Problem statement</a:t>
            </a:r>
          </a:p>
          <a:p>
            <a:r>
              <a:rPr lang="en-IN" dirty="0"/>
              <a:t>Solution</a:t>
            </a:r>
          </a:p>
          <a:p>
            <a:r>
              <a:rPr lang="en-IN" dirty="0"/>
              <a:t>Objectives</a:t>
            </a:r>
          </a:p>
          <a:p>
            <a:r>
              <a:rPr lang="en-IN" dirty="0"/>
              <a:t>Literature survey</a:t>
            </a:r>
          </a:p>
          <a:p>
            <a:r>
              <a:rPr lang="en-IN" dirty="0"/>
              <a:t>Application of inventory management</a:t>
            </a:r>
          </a:p>
          <a:p>
            <a:pPr marL="0" indent="0">
              <a:buNone/>
            </a:pPr>
            <a:endParaRPr lang="en-IN" dirty="0"/>
          </a:p>
        </p:txBody>
      </p:sp>
    </p:spTree>
    <p:extLst>
      <p:ext uri="{BB962C8B-B14F-4D97-AF65-F5344CB8AC3E}">
        <p14:creationId xmlns:p14="http://schemas.microsoft.com/office/powerpoint/2010/main" val="1038223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BCD6-48FF-1660-60E6-433E387B6C55}"/>
              </a:ext>
            </a:extLst>
          </p:cNvPr>
          <p:cNvSpPr>
            <a:spLocks noGrp="1"/>
          </p:cNvSpPr>
          <p:nvPr>
            <p:ph type="title"/>
          </p:nvPr>
        </p:nvSpPr>
        <p:spPr>
          <a:xfrm>
            <a:off x="838200" y="74644"/>
            <a:ext cx="10515600" cy="878925"/>
          </a:xfrm>
        </p:spPr>
        <p:txBody>
          <a:bodyPr/>
          <a:lstStyle/>
          <a:p>
            <a:r>
              <a:rPr lang="en-IN" dirty="0"/>
              <a:t>Technology used :</a:t>
            </a:r>
          </a:p>
        </p:txBody>
      </p:sp>
      <p:sp>
        <p:nvSpPr>
          <p:cNvPr id="3" name="Content Placeholder 2">
            <a:extLst>
              <a:ext uri="{FF2B5EF4-FFF2-40B4-BE49-F238E27FC236}">
                <a16:creationId xmlns:a16="http://schemas.microsoft.com/office/drawing/2014/main" id="{8F0B4B51-BDA5-86DD-9B6E-CBF39A94F465}"/>
              </a:ext>
            </a:extLst>
          </p:cNvPr>
          <p:cNvSpPr>
            <a:spLocks noGrp="1"/>
          </p:cNvSpPr>
          <p:nvPr>
            <p:ph idx="1"/>
          </p:nvPr>
        </p:nvSpPr>
        <p:spPr>
          <a:xfrm>
            <a:off x="1006152" y="953569"/>
            <a:ext cx="10515600" cy="5756988"/>
          </a:xfrm>
        </p:spPr>
        <p:txBody>
          <a:bodyPr>
            <a:normAutofit/>
          </a:bodyPr>
          <a:lstStyle/>
          <a:p>
            <a:endParaRPr lang="en-IN" sz="2400" b="1" i="0" dirty="0">
              <a:solidFill>
                <a:srgbClr val="1F1F1F"/>
              </a:solidFill>
              <a:effectLst/>
              <a:highlight>
                <a:srgbClr val="FFFFFF"/>
              </a:highlight>
              <a:latin typeface="Google Sans"/>
            </a:endParaRPr>
          </a:p>
          <a:p>
            <a:r>
              <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rPr>
              <a:t>Programming Language:</a:t>
            </a:r>
          </a:p>
          <a:p>
            <a:pPr lvl="1"/>
            <a:r>
              <a:rPr lang="en-IN" b="1" i="0" dirty="0">
                <a:solidFill>
                  <a:srgbClr val="1F1F1F"/>
                </a:solidFill>
                <a:effectLst/>
                <a:highlight>
                  <a:srgbClr val="FFFFFF"/>
                </a:highlight>
                <a:latin typeface="Times New Roman" panose="02020603050405020304" pitchFamily="18" charset="0"/>
                <a:cs typeface="Times New Roman" panose="02020603050405020304" pitchFamily="18" charset="0"/>
              </a:rPr>
              <a:t>PHP</a:t>
            </a:r>
            <a:endPar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endParaRPr>
          </a:p>
          <a:p>
            <a:r>
              <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rPr>
              <a:t>Database:</a:t>
            </a:r>
          </a:p>
          <a:p>
            <a:pPr lvl="1"/>
            <a:r>
              <a:rPr lang="en-IN" b="1" i="0" dirty="0">
                <a:solidFill>
                  <a:srgbClr val="1F1F1F"/>
                </a:solidFill>
                <a:effectLst/>
                <a:highlight>
                  <a:srgbClr val="FFFFFF"/>
                </a:highlight>
                <a:latin typeface="Times New Roman" panose="02020603050405020304" pitchFamily="18" charset="0"/>
                <a:cs typeface="Times New Roman" panose="02020603050405020304" pitchFamily="18" charset="0"/>
              </a:rPr>
              <a:t>MySQL</a:t>
            </a:r>
          </a:p>
          <a:p>
            <a:r>
              <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rPr>
              <a:t>PHP Frameworks:</a:t>
            </a:r>
          </a:p>
          <a:p>
            <a:pPr lvl="1"/>
            <a:r>
              <a:rPr lang="en-IN" b="1" i="0" dirty="0">
                <a:solidFill>
                  <a:srgbClr val="1F1F1F"/>
                </a:solidFill>
                <a:effectLst/>
                <a:highlight>
                  <a:srgbClr val="FFFFFF"/>
                </a:highlight>
                <a:latin typeface="Times New Roman" panose="02020603050405020304" pitchFamily="18" charset="0"/>
                <a:cs typeface="Times New Roman" panose="02020603050405020304" pitchFamily="18" charset="0"/>
              </a:rPr>
              <a:t>Laravel</a:t>
            </a:r>
            <a:endParaRPr lang="en-IN" b="1" dirty="0">
              <a:solidFill>
                <a:srgbClr val="1F1F1F"/>
              </a:solidFill>
              <a:highlight>
                <a:srgbClr val="FFFFFF"/>
              </a:highlight>
              <a:latin typeface="Times New Roman" panose="02020603050405020304" pitchFamily="18" charset="0"/>
              <a:cs typeface="Times New Roman" panose="02020603050405020304" pitchFamily="18" charset="0"/>
            </a:endParaRPr>
          </a:p>
          <a:p>
            <a:r>
              <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rPr>
              <a:t>Web Server:</a:t>
            </a:r>
          </a:p>
          <a:p>
            <a:pPr lvl="1"/>
            <a:r>
              <a:rPr lang="en-IN" b="1" i="0" dirty="0">
                <a:solidFill>
                  <a:srgbClr val="1F1F1F"/>
                </a:solidFill>
                <a:effectLst/>
                <a:highlight>
                  <a:srgbClr val="FFFFFF"/>
                </a:highlight>
                <a:latin typeface="Times New Roman" panose="02020603050405020304" pitchFamily="18" charset="0"/>
                <a:cs typeface="Times New Roman" panose="02020603050405020304" pitchFamily="18" charset="0"/>
              </a:rPr>
              <a:t>Apache</a:t>
            </a:r>
          </a:p>
          <a:p>
            <a:r>
              <a:rPr lang="en-IN" sz="2400" b="1" dirty="0">
                <a:solidFill>
                  <a:srgbClr val="1F1F1F"/>
                </a:solidFill>
                <a:highlight>
                  <a:srgbClr val="FFFFFF"/>
                </a:highlight>
                <a:latin typeface="Times New Roman" panose="02020603050405020304" pitchFamily="18" charset="0"/>
                <a:cs typeface="Times New Roman" panose="02020603050405020304" pitchFamily="18" charset="0"/>
              </a:rPr>
              <a:t>Additional Technologies:</a:t>
            </a:r>
          </a:p>
          <a:p>
            <a:pPr lvl="1"/>
            <a:r>
              <a:rPr lang="en-IN" b="1" dirty="0">
                <a:solidFill>
                  <a:srgbClr val="1F1F1F"/>
                </a:solidFill>
                <a:highlight>
                  <a:srgbClr val="FFFFFF"/>
                </a:highlight>
                <a:latin typeface="Times New Roman" panose="02020603050405020304" pitchFamily="18" charset="0"/>
                <a:cs typeface="Times New Roman" panose="02020603050405020304" pitchFamily="18" charset="0"/>
              </a:rPr>
              <a:t>HTML/CSS</a:t>
            </a:r>
          </a:p>
          <a:p>
            <a:pPr lvl="1"/>
            <a:r>
              <a:rPr lang="en-IN" b="1" dirty="0">
                <a:solidFill>
                  <a:srgbClr val="1F1F1F"/>
                </a:solidFill>
                <a:highlight>
                  <a:srgbClr val="FFFFFF"/>
                </a:highlight>
                <a:latin typeface="Times New Roman" panose="02020603050405020304" pitchFamily="18" charset="0"/>
                <a:cs typeface="Times New Roman" panose="02020603050405020304" pitchFamily="18" charset="0"/>
              </a:rPr>
              <a:t>JavaScript Libraries</a:t>
            </a:r>
            <a:endPar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28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C161-2D9F-2C9E-D6D4-71279CA46DBD}"/>
              </a:ext>
            </a:extLst>
          </p:cNvPr>
          <p:cNvSpPr>
            <a:spLocks noGrp="1"/>
          </p:cNvSpPr>
          <p:nvPr>
            <p:ph type="title"/>
          </p:nvPr>
        </p:nvSpPr>
        <p:spPr/>
        <p:txBody>
          <a:bodyPr/>
          <a:lstStyle/>
          <a:p>
            <a:r>
              <a:rPr lang="en-IN" dirty="0"/>
              <a:t>Dashboard module</a:t>
            </a:r>
          </a:p>
        </p:txBody>
      </p:sp>
      <p:sp>
        <p:nvSpPr>
          <p:cNvPr id="3" name="Content Placeholder 2">
            <a:extLst>
              <a:ext uri="{FF2B5EF4-FFF2-40B4-BE49-F238E27FC236}">
                <a16:creationId xmlns:a16="http://schemas.microsoft.com/office/drawing/2014/main" id="{29217EF7-3FC7-545B-A667-3A99DC26ECA8}"/>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highlight>
                  <a:srgbClr val="FFFFFF"/>
                </a:highlight>
                <a:latin typeface="Google Sans"/>
              </a:rPr>
              <a:t>The dashboard provides a centralized view of key inventory metrics.</a:t>
            </a:r>
          </a:p>
          <a:p>
            <a:pPr algn="l">
              <a:buFont typeface="Arial" panose="020B0604020202020204" pitchFamily="34" charset="0"/>
              <a:buChar char="•"/>
            </a:pPr>
            <a:r>
              <a:rPr lang="en-US" b="0" i="0" dirty="0">
                <a:solidFill>
                  <a:srgbClr val="1F1F1F"/>
                </a:solidFill>
                <a:effectLst/>
                <a:highlight>
                  <a:srgbClr val="FFFFFF"/>
                </a:highlight>
                <a:latin typeface="Google Sans"/>
              </a:rPr>
              <a:t>Enables real-time monitoring and data-driven decision-making.</a:t>
            </a:r>
          </a:p>
          <a:p>
            <a:pPr algn="l">
              <a:buFont typeface="Arial" panose="020B0604020202020204" pitchFamily="34" charset="0"/>
              <a:buChar char="•"/>
            </a:pPr>
            <a:r>
              <a:rPr lang="en-US" b="0" i="0" dirty="0">
                <a:solidFill>
                  <a:srgbClr val="1F1F1F"/>
                </a:solidFill>
                <a:effectLst/>
                <a:highlight>
                  <a:srgbClr val="FFFFFF"/>
                </a:highlight>
                <a:latin typeface="Google Sans"/>
              </a:rPr>
              <a:t>Helps optimize inventory management processes and improve efficiency.</a:t>
            </a:r>
          </a:p>
          <a:p>
            <a:endParaRPr lang="en-IN" dirty="0"/>
          </a:p>
        </p:txBody>
      </p:sp>
    </p:spTree>
    <p:extLst>
      <p:ext uri="{BB962C8B-B14F-4D97-AF65-F5344CB8AC3E}">
        <p14:creationId xmlns:p14="http://schemas.microsoft.com/office/powerpoint/2010/main" val="125351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E7CE-C8AC-5EB0-0857-5F928634C225}"/>
              </a:ext>
            </a:extLst>
          </p:cNvPr>
          <p:cNvSpPr>
            <a:spLocks noGrp="1"/>
          </p:cNvSpPr>
          <p:nvPr>
            <p:ph type="title"/>
          </p:nvPr>
        </p:nvSpPr>
        <p:spPr/>
        <p:txBody>
          <a:bodyPr/>
          <a:lstStyle/>
          <a:p>
            <a:r>
              <a:rPr lang="en-IN" b="1" i="0" dirty="0">
                <a:solidFill>
                  <a:srgbClr val="1F1F1F"/>
                </a:solidFill>
                <a:effectLst/>
                <a:highlight>
                  <a:srgbClr val="FFFFFF"/>
                </a:highlight>
                <a:latin typeface="Google Sans"/>
              </a:rPr>
              <a:t>Point-of-Sale (POS) Module</a:t>
            </a:r>
            <a:endParaRPr lang="en-IN" dirty="0"/>
          </a:p>
        </p:txBody>
      </p:sp>
      <p:sp>
        <p:nvSpPr>
          <p:cNvPr id="3" name="Content Placeholder 2">
            <a:extLst>
              <a:ext uri="{FF2B5EF4-FFF2-40B4-BE49-F238E27FC236}">
                <a16:creationId xmlns:a16="http://schemas.microsoft.com/office/drawing/2014/main" id="{95F26A61-D330-1514-8890-BA53269FE4CD}"/>
              </a:ext>
            </a:extLst>
          </p:cNvPr>
          <p:cNvSpPr>
            <a:spLocks noGrp="1"/>
          </p:cNvSpPr>
          <p:nvPr>
            <p:ph idx="1"/>
          </p:nvPr>
        </p:nvSpPr>
        <p:spPr/>
        <p:txBody>
          <a:bodyPr/>
          <a:lstStyle/>
          <a:p>
            <a:r>
              <a:rPr lang="en-IN" b="1" i="0" dirty="0">
                <a:solidFill>
                  <a:srgbClr val="1F1F1F"/>
                </a:solidFill>
                <a:effectLst/>
                <a:highlight>
                  <a:srgbClr val="FFFFFF"/>
                </a:highlight>
                <a:latin typeface="Google Sans"/>
              </a:rPr>
              <a:t>Product Search and Selection:</a:t>
            </a:r>
            <a:r>
              <a:rPr lang="en-IN" b="0" i="0" dirty="0">
                <a:solidFill>
                  <a:srgbClr val="1F1F1F"/>
                </a:solidFill>
                <a:effectLst/>
                <a:highlight>
                  <a:srgbClr val="FFFFFF"/>
                </a:highlight>
                <a:latin typeface="Google Sans"/>
              </a:rPr>
              <a:t> </a:t>
            </a:r>
          </a:p>
          <a:p>
            <a:r>
              <a:rPr lang="en-IN" b="1" i="0" dirty="0">
                <a:solidFill>
                  <a:srgbClr val="1F1F1F"/>
                </a:solidFill>
                <a:effectLst/>
                <a:highlight>
                  <a:srgbClr val="FFFFFF"/>
                </a:highlight>
                <a:latin typeface="Google Sans"/>
              </a:rPr>
              <a:t>Shopping Cart Management:</a:t>
            </a:r>
            <a:endParaRPr lang="en-IN" dirty="0">
              <a:solidFill>
                <a:srgbClr val="1F1F1F"/>
              </a:solidFill>
              <a:highlight>
                <a:srgbClr val="FFFFFF"/>
              </a:highlight>
              <a:latin typeface="Google Sans"/>
            </a:endParaRPr>
          </a:p>
          <a:p>
            <a:r>
              <a:rPr lang="en-IN" b="1" i="0" dirty="0">
                <a:solidFill>
                  <a:srgbClr val="1F1F1F"/>
                </a:solidFill>
                <a:effectLst/>
                <a:highlight>
                  <a:srgbClr val="FFFFFF"/>
                </a:highlight>
                <a:latin typeface="Google Sans"/>
              </a:rPr>
              <a:t>Receipt Generation:</a:t>
            </a:r>
          </a:p>
          <a:p>
            <a:r>
              <a:rPr lang="en-IN" b="1" i="0" dirty="0">
                <a:solidFill>
                  <a:srgbClr val="1F1F1F"/>
                </a:solidFill>
                <a:effectLst/>
                <a:highlight>
                  <a:srgbClr val="FFFFFF"/>
                </a:highlight>
                <a:latin typeface="Google Sans"/>
              </a:rPr>
              <a:t>Order Creation:</a:t>
            </a:r>
          </a:p>
          <a:p>
            <a:r>
              <a:rPr lang="en-IN" b="1" i="0" dirty="0">
                <a:solidFill>
                  <a:srgbClr val="1F1F1F"/>
                </a:solidFill>
                <a:effectLst/>
                <a:highlight>
                  <a:srgbClr val="FFFFFF"/>
                </a:highlight>
                <a:latin typeface="Google Sans"/>
              </a:rPr>
              <a:t>Order Management:</a:t>
            </a:r>
            <a:endParaRPr lang="en-IN" b="1" dirty="0">
              <a:solidFill>
                <a:srgbClr val="1F1F1F"/>
              </a:solidFill>
              <a:highlight>
                <a:srgbClr val="FFFFFF"/>
              </a:highlight>
              <a:latin typeface="Google Sans"/>
            </a:endParaRPr>
          </a:p>
          <a:p>
            <a:r>
              <a:rPr lang="en-IN" b="1" i="0" dirty="0">
                <a:solidFill>
                  <a:srgbClr val="1F1F1F"/>
                </a:solidFill>
                <a:effectLst/>
                <a:highlight>
                  <a:srgbClr val="FFFFFF"/>
                </a:highlight>
                <a:latin typeface="Google Sans"/>
              </a:rPr>
              <a:t>Order Reports:</a:t>
            </a:r>
          </a:p>
          <a:p>
            <a:endParaRPr lang="en-IN" dirty="0"/>
          </a:p>
        </p:txBody>
      </p:sp>
    </p:spTree>
    <p:extLst>
      <p:ext uri="{BB962C8B-B14F-4D97-AF65-F5344CB8AC3E}">
        <p14:creationId xmlns:p14="http://schemas.microsoft.com/office/powerpoint/2010/main" val="3271162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E696-CE34-5C29-1899-D2ED288B37AA}"/>
              </a:ext>
            </a:extLst>
          </p:cNvPr>
          <p:cNvSpPr>
            <a:spLocks noGrp="1"/>
          </p:cNvSpPr>
          <p:nvPr>
            <p:ph type="title"/>
          </p:nvPr>
        </p:nvSpPr>
        <p:spPr/>
        <p:txBody>
          <a:bodyPr/>
          <a:lstStyle/>
          <a:p>
            <a:r>
              <a:rPr lang="en-US" dirty="0"/>
              <a:t>Purchase module</a:t>
            </a:r>
            <a:endParaRPr lang="en-IN" dirty="0"/>
          </a:p>
        </p:txBody>
      </p:sp>
      <p:sp>
        <p:nvSpPr>
          <p:cNvPr id="3" name="Content Placeholder 2">
            <a:extLst>
              <a:ext uri="{FF2B5EF4-FFF2-40B4-BE49-F238E27FC236}">
                <a16:creationId xmlns:a16="http://schemas.microsoft.com/office/drawing/2014/main" id="{9463C85D-B65B-DDC5-FD3A-7C4606DFFDE1}"/>
              </a:ext>
            </a:extLst>
          </p:cNvPr>
          <p:cNvSpPr>
            <a:spLocks noGrp="1"/>
          </p:cNvSpPr>
          <p:nvPr>
            <p:ph idx="1"/>
          </p:nvPr>
        </p:nvSpPr>
        <p:spPr/>
        <p:txBody>
          <a:bodyPr/>
          <a:lstStyle/>
          <a:p>
            <a:r>
              <a:rPr lang="en-US" dirty="0"/>
              <a:t>Create and Manage Purchase Orders:</a:t>
            </a:r>
          </a:p>
          <a:p>
            <a:r>
              <a:rPr lang="en-IN" dirty="0"/>
              <a:t>Product Selection:</a:t>
            </a:r>
            <a:endParaRPr lang="en-US" dirty="0"/>
          </a:p>
          <a:p>
            <a:r>
              <a:rPr lang="en-IN" dirty="0"/>
              <a:t>Supplier Management:</a:t>
            </a:r>
          </a:p>
          <a:p>
            <a:r>
              <a:rPr lang="en-IN" dirty="0"/>
              <a:t>Purchase Reports:</a:t>
            </a:r>
          </a:p>
          <a:p>
            <a:r>
              <a:rPr lang="en-IN" dirty="0"/>
              <a:t>Approval Workflow</a:t>
            </a:r>
          </a:p>
          <a:p>
            <a:r>
              <a:rPr lang="en-IN" dirty="0"/>
              <a:t>Categorization and Classification:</a:t>
            </a:r>
            <a:endParaRPr lang="en-IN" b="0"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2548462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8023-7E95-1449-C173-CC108FED2384}"/>
              </a:ext>
            </a:extLst>
          </p:cNvPr>
          <p:cNvSpPr>
            <a:spLocks noGrp="1"/>
          </p:cNvSpPr>
          <p:nvPr>
            <p:ph type="title"/>
          </p:nvPr>
        </p:nvSpPr>
        <p:spPr/>
        <p:txBody>
          <a:bodyPr/>
          <a:lstStyle/>
          <a:p>
            <a:r>
              <a:rPr lang="en-IN" b="1" i="0" dirty="0">
                <a:solidFill>
                  <a:srgbClr val="0D0D0D"/>
                </a:solidFill>
                <a:effectLst/>
                <a:highlight>
                  <a:srgbClr val="FFFFFF"/>
                </a:highlight>
                <a:latin typeface="Söhne"/>
              </a:rPr>
              <a:t>Supplier MODULE</a:t>
            </a:r>
            <a:r>
              <a:rPr lang="en-IN" b="0" i="0" dirty="0">
                <a:solidFill>
                  <a:srgbClr val="0D0D0D"/>
                </a:solidFill>
                <a:effectLst/>
                <a:highlight>
                  <a:srgbClr val="FFFFFF"/>
                </a:highlight>
                <a:latin typeface="Söhne"/>
              </a:rPr>
              <a:t>:</a:t>
            </a:r>
            <a:endParaRPr lang="en-IN" dirty="0"/>
          </a:p>
        </p:txBody>
      </p:sp>
      <p:sp>
        <p:nvSpPr>
          <p:cNvPr id="3" name="Content Placeholder 2">
            <a:extLst>
              <a:ext uri="{FF2B5EF4-FFF2-40B4-BE49-F238E27FC236}">
                <a16:creationId xmlns:a16="http://schemas.microsoft.com/office/drawing/2014/main" id="{2ED57120-A84D-EF1E-0874-014DB89E9A39}"/>
              </a:ext>
            </a:extLst>
          </p:cNvPr>
          <p:cNvSpPr>
            <a:spLocks noGrp="1"/>
          </p:cNvSpPr>
          <p:nvPr>
            <p:ph idx="1"/>
          </p:nvPr>
        </p:nvSpPr>
        <p:spPr/>
        <p:txBody>
          <a:bodyPr/>
          <a:lstStyle/>
          <a:p>
            <a:r>
              <a:rPr lang="en-IN" b="1" dirty="0"/>
              <a:t>Supplier Management:</a:t>
            </a:r>
          </a:p>
          <a:p>
            <a:pPr lvl="1"/>
            <a:r>
              <a:rPr lang="en-IN" b="1" dirty="0"/>
              <a:t>Add customer</a:t>
            </a:r>
          </a:p>
          <a:p>
            <a:pPr lvl="1"/>
            <a:r>
              <a:rPr lang="en-IN" b="1" dirty="0"/>
              <a:t>Update customer</a:t>
            </a:r>
          </a:p>
          <a:p>
            <a:pPr lvl="1"/>
            <a:r>
              <a:rPr lang="en-IN" b="1" dirty="0"/>
              <a:t>Delete customer</a:t>
            </a:r>
          </a:p>
          <a:p>
            <a:r>
              <a:rPr lang="en-IN" b="1" i="0" dirty="0">
                <a:solidFill>
                  <a:srgbClr val="0D0D0D"/>
                </a:solidFill>
                <a:effectLst/>
                <a:highlight>
                  <a:srgbClr val="FFFFFF"/>
                </a:highlight>
                <a:latin typeface="Söhne"/>
              </a:rPr>
              <a:t>Supplier Database</a:t>
            </a:r>
          </a:p>
          <a:p>
            <a:r>
              <a:rPr lang="en-IN" b="1" i="0" dirty="0">
                <a:solidFill>
                  <a:srgbClr val="0D0D0D"/>
                </a:solidFill>
                <a:effectLst/>
                <a:highlight>
                  <a:srgbClr val="FFFFFF"/>
                </a:highlight>
                <a:latin typeface="Söhne"/>
              </a:rPr>
              <a:t>Supplier Performance Monitoring</a:t>
            </a:r>
            <a:endParaRPr lang="en-IN" dirty="0"/>
          </a:p>
        </p:txBody>
      </p:sp>
    </p:spTree>
    <p:extLst>
      <p:ext uri="{BB962C8B-B14F-4D97-AF65-F5344CB8AC3E}">
        <p14:creationId xmlns:p14="http://schemas.microsoft.com/office/powerpoint/2010/main" val="69624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0D1D-B0B9-5249-1DAF-44EC26AB72E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Authentication module</a:t>
            </a:r>
          </a:p>
        </p:txBody>
      </p:sp>
      <p:sp>
        <p:nvSpPr>
          <p:cNvPr id="3" name="Content Placeholder 2">
            <a:extLst>
              <a:ext uri="{FF2B5EF4-FFF2-40B4-BE49-F238E27FC236}">
                <a16:creationId xmlns:a16="http://schemas.microsoft.com/office/drawing/2014/main" id="{6AC742EE-2A3C-FD3F-6442-6B3987E930B9}"/>
              </a:ext>
            </a:extLst>
          </p:cNvPr>
          <p:cNvSpPr>
            <a:spLocks noGrp="1"/>
          </p:cNvSpPr>
          <p:nvPr>
            <p:ph idx="1"/>
          </p:nvPr>
        </p:nvSpPr>
        <p:spPr/>
        <p:txBody>
          <a:bodyPr>
            <a:normAutofit/>
          </a:bodyPr>
          <a:lstStyle/>
          <a:p>
            <a:r>
              <a:rPr lang="en-IN" dirty="0"/>
              <a:t>Login Process</a:t>
            </a:r>
          </a:p>
          <a:p>
            <a:r>
              <a:rPr lang="en-IN" dirty="0"/>
              <a:t>Secure Data Storage</a:t>
            </a:r>
          </a:p>
          <a:p>
            <a:r>
              <a:rPr lang="en-IN" dirty="0"/>
              <a:t>Access Control</a:t>
            </a:r>
          </a:p>
          <a:p>
            <a:pPr algn="l"/>
            <a:r>
              <a:rPr lang="en-IN" b="0" i="0" dirty="0">
                <a:solidFill>
                  <a:srgbClr val="0D0D0D"/>
                </a:solidFill>
                <a:effectLst/>
                <a:highlight>
                  <a:srgbClr val="FFFFFF"/>
                </a:highlight>
                <a:latin typeface="Söhne"/>
              </a:rPr>
              <a:t>Authentication Mechanisms</a:t>
            </a:r>
          </a:p>
          <a:p>
            <a:r>
              <a:rPr lang="en-IN" dirty="0"/>
              <a:t>User Management</a:t>
            </a:r>
            <a:br>
              <a:rPr lang="en-IN" b="0" i="0" dirty="0">
                <a:solidFill>
                  <a:srgbClr val="0D0D0D"/>
                </a:solidFill>
                <a:effectLst/>
                <a:highlight>
                  <a:srgbClr val="FFFFFF"/>
                </a:highlight>
                <a:latin typeface="Söhne"/>
              </a:rPr>
            </a:br>
            <a:br>
              <a:rPr lang="en-IN" b="0" i="0" dirty="0">
                <a:solidFill>
                  <a:srgbClr val="0D0D0D"/>
                </a:solidFill>
                <a:effectLst/>
                <a:highlight>
                  <a:srgbClr val="FFFFFF"/>
                </a:highlight>
                <a:latin typeface="Söhne"/>
              </a:rPr>
            </a:br>
            <a:br>
              <a:rPr lang="en-IN" b="0" i="0" dirty="0">
                <a:solidFill>
                  <a:srgbClr val="0D0D0D"/>
                </a:solidFill>
                <a:effectLst/>
                <a:highlight>
                  <a:srgbClr val="FFFFFF"/>
                </a:highlight>
                <a:latin typeface="Söhne"/>
              </a:rPr>
            </a:br>
            <a:endParaRPr lang="en-IN" dirty="0"/>
          </a:p>
        </p:txBody>
      </p:sp>
    </p:spTree>
    <p:extLst>
      <p:ext uri="{BB962C8B-B14F-4D97-AF65-F5344CB8AC3E}">
        <p14:creationId xmlns:p14="http://schemas.microsoft.com/office/powerpoint/2010/main" val="339242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1E03-DC5D-377B-2ECC-F31899249459}"/>
              </a:ext>
            </a:extLst>
          </p:cNvPr>
          <p:cNvSpPr>
            <a:spLocks noGrp="1"/>
          </p:cNvSpPr>
          <p:nvPr>
            <p:ph type="title"/>
          </p:nvPr>
        </p:nvSpPr>
        <p:spPr/>
        <p:txBody>
          <a:bodyPr/>
          <a:lstStyle/>
          <a:p>
            <a:r>
              <a:rPr lang="en-IN" dirty="0"/>
              <a:t>categories module </a:t>
            </a:r>
          </a:p>
        </p:txBody>
      </p:sp>
      <p:sp>
        <p:nvSpPr>
          <p:cNvPr id="3" name="Content Placeholder 2">
            <a:extLst>
              <a:ext uri="{FF2B5EF4-FFF2-40B4-BE49-F238E27FC236}">
                <a16:creationId xmlns:a16="http://schemas.microsoft.com/office/drawing/2014/main" id="{14E1C4A9-4772-832C-6ABF-B51C799637F8}"/>
              </a:ext>
            </a:extLst>
          </p:cNvPr>
          <p:cNvSpPr>
            <a:spLocks noGrp="1"/>
          </p:cNvSpPr>
          <p:nvPr>
            <p:ph idx="1"/>
          </p:nvPr>
        </p:nvSpPr>
        <p:spPr/>
        <p:txBody>
          <a:bodyPr/>
          <a:lstStyle/>
          <a:p>
            <a:r>
              <a:rPr lang="en-IN" b="0" i="0" dirty="0">
                <a:solidFill>
                  <a:srgbClr val="0D0D0D"/>
                </a:solidFill>
                <a:effectLst/>
                <a:highlight>
                  <a:srgbClr val="FFFFFF"/>
                </a:highlight>
                <a:latin typeface="Söhne"/>
              </a:rPr>
              <a:t>Categorization Methods</a:t>
            </a:r>
          </a:p>
          <a:p>
            <a:r>
              <a:rPr lang="en-IN" dirty="0"/>
              <a:t>Create Custom Categories:</a:t>
            </a:r>
            <a:endParaRPr lang="en-IN" dirty="0">
              <a:solidFill>
                <a:srgbClr val="0D0D0D"/>
              </a:solidFill>
              <a:highlight>
                <a:srgbClr val="FFFFFF"/>
              </a:highlight>
              <a:latin typeface="Söhne"/>
            </a:endParaRPr>
          </a:p>
          <a:p>
            <a:r>
              <a:rPr lang="en-IN" dirty="0"/>
              <a:t>Make Data-Driven Decisions</a:t>
            </a:r>
            <a:endParaRPr lang="en-IN" dirty="0">
              <a:solidFill>
                <a:srgbClr val="0D0D0D"/>
              </a:solidFill>
              <a:highlight>
                <a:srgbClr val="FFFFFF"/>
              </a:highlight>
              <a:latin typeface="Söhne"/>
            </a:endParaRPr>
          </a:p>
          <a:p>
            <a:r>
              <a:rPr lang="en-IN" dirty="0"/>
              <a:t>increased Efficiency</a:t>
            </a:r>
            <a:endParaRPr lang="en-IN" dirty="0">
              <a:solidFill>
                <a:srgbClr val="0D0D0D"/>
              </a:solidFill>
              <a:highlight>
                <a:srgbClr val="FFFFFF"/>
              </a:highlight>
              <a:latin typeface="Söhne"/>
            </a:endParaRPr>
          </a:p>
          <a:p>
            <a:r>
              <a:rPr lang="en-IN" dirty="0"/>
              <a:t>Assign Products to Categories</a:t>
            </a:r>
          </a:p>
        </p:txBody>
      </p:sp>
    </p:spTree>
    <p:extLst>
      <p:ext uri="{BB962C8B-B14F-4D97-AF65-F5344CB8AC3E}">
        <p14:creationId xmlns:p14="http://schemas.microsoft.com/office/powerpoint/2010/main" val="1621347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94F1-3F5C-7B42-5C79-A286A64ACA15}"/>
              </a:ext>
            </a:extLst>
          </p:cNvPr>
          <p:cNvSpPr>
            <a:spLocks noGrp="1"/>
          </p:cNvSpPr>
          <p:nvPr>
            <p:ph type="title"/>
          </p:nvPr>
        </p:nvSpPr>
        <p:spPr/>
        <p:txBody>
          <a:bodyPr/>
          <a:lstStyle/>
          <a:p>
            <a:r>
              <a:rPr lang="en-IN" dirty="0"/>
              <a:t>Customer module</a:t>
            </a:r>
          </a:p>
        </p:txBody>
      </p:sp>
      <p:sp>
        <p:nvSpPr>
          <p:cNvPr id="3" name="Content Placeholder 2">
            <a:extLst>
              <a:ext uri="{FF2B5EF4-FFF2-40B4-BE49-F238E27FC236}">
                <a16:creationId xmlns:a16="http://schemas.microsoft.com/office/drawing/2014/main" id="{605550C8-FEF9-0A36-D375-A480C90B2160}"/>
              </a:ext>
            </a:extLst>
          </p:cNvPr>
          <p:cNvSpPr>
            <a:spLocks noGrp="1"/>
          </p:cNvSpPr>
          <p:nvPr>
            <p:ph idx="1"/>
          </p:nvPr>
        </p:nvSpPr>
        <p:spPr/>
        <p:txBody>
          <a:bodyPr>
            <a:normAutofit/>
          </a:bodyPr>
          <a:lstStyle/>
          <a:p>
            <a:r>
              <a:rPr lang="en-IN" dirty="0"/>
              <a:t>Point-of-Sale (POS) Integration </a:t>
            </a:r>
          </a:p>
          <a:p>
            <a:r>
              <a:rPr lang="en-IN" dirty="0"/>
              <a:t>Sales Order Processing:</a:t>
            </a:r>
          </a:p>
          <a:p>
            <a:r>
              <a:rPr lang="en-IN" dirty="0"/>
              <a:t>Customer Management:</a:t>
            </a:r>
          </a:p>
          <a:p>
            <a:pPr lvl="1"/>
            <a:r>
              <a:rPr lang="en-IN" dirty="0"/>
              <a:t>Add customer</a:t>
            </a:r>
          </a:p>
          <a:p>
            <a:pPr lvl="1"/>
            <a:r>
              <a:rPr lang="en-IN" dirty="0"/>
              <a:t>Update customer</a:t>
            </a:r>
          </a:p>
          <a:p>
            <a:pPr lvl="1"/>
            <a:r>
              <a:rPr lang="en-IN" dirty="0"/>
              <a:t>Delete customer</a:t>
            </a:r>
          </a:p>
          <a:p>
            <a:r>
              <a:rPr lang="en-IN" dirty="0"/>
              <a:t>Order Tracking</a:t>
            </a:r>
          </a:p>
          <a:p>
            <a:r>
              <a:rPr lang="en-IN" dirty="0"/>
              <a:t>Wish lists and Back-in-Stock Alerts</a:t>
            </a:r>
          </a:p>
          <a:p>
            <a:r>
              <a:rPr lang="en-IN" dirty="0"/>
              <a:t>Reorder Management:</a:t>
            </a:r>
          </a:p>
        </p:txBody>
      </p:sp>
    </p:spTree>
    <p:extLst>
      <p:ext uri="{BB962C8B-B14F-4D97-AF65-F5344CB8AC3E}">
        <p14:creationId xmlns:p14="http://schemas.microsoft.com/office/powerpoint/2010/main" val="146966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70504-A4E0-EDC9-F598-B800408D1B6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4DF6885B-082A-4F0A-5DF5-56DC05A25CA0}"/>
              </a:ext>
            </a:extLst>
          </p:cNvPr>
          <p:cNvSpPr>
            <a:spLocks noGrp="1"/>
          </p:cNvSpPr>
          <p:nvPr>
            <p:ph idx="1"/>
          </p:nvPr>
        </p:nvSpPr>
        <p:spPr/>
        <p:txBody>
          <a:bodyPr>
            <a:normAutofit fontScale="85000" lnSpcReduction="20000"/>
          </a:bodyPr>
          <a:lstStyle/>
          <a:p>
            <a:r>
              <a:rPr lang="en-IN" dirty="0"/>
              <a:t>Development Methodology:</a:t>
            </a:r>
          </a:p>
          <a:p>
            <a:pPr lvl="1"/>
            <a:r>
              <a:rPr lang="en-US" dirty="0"/>
              <a:t>Implement version control using Git for code management and  	collaboration.</a:t>
            </a:r>
          </a:p>
          <a:p>
            <a:pPr lvl="1"/>
            <a:r>
              <a:rPr lang="en-US" dirty="0"/>
              <a:t>Agile development methodology (e.g., Scrum) is recommended for iterative development and continuous improvement.</a:t>
            </a:r>
            <a:endParaRPr lang="en-IN" dirty="0"/>
          </a:p>
          <a:p>
            <a:r>
              <a:rPr lang="en-IN" dirty="0"/>
              <a:t>Technology Stack:</a:t>
            </a:r>
          </a:p>
          <a:p>
            <a:pPr marL="0" indent="0">
              <a:buNone/>
            </a:pPr>
            <a:endParaRPr lang="en-IN" dirty="0"/>
          </a:p>
          <a:p>
            <a:r>
              <a:rPr lang="en-IN" dirty="0"/>
              <a:t>System Architecture:</a:t>
            </a:r>
          </a:p>
          <a:p>
            <a:pPr marL="0" indent="0">
              <a:buNone/>
            </a:pPr>
            <a:endParaRPr lang="en-IN" dirty="0"/>
          </a:p>
          <a:p>
            <a:r>
              <a:rPr lang="en-IN" dirty="0"/>
              <a:t>Data Model:</a:t>
            </a:r>
          </a:p>
          <a:p>
            <a:pPr marL="0" indent="0">
              <a:buNone/>
            </a:pPr>
            <a:endParaRPr lang="en-IN" dirty="0"/>
          </a:p>
          <a:p>
            <a:r>
              <a:rPr lang="en-IN" dirty="0"/>
              <a:t>Testing methodology:</a:t>
            </a:r>
          </a:p>
          <a:p>
            <a:pPr lvl="1"/>
            <a:r>
              <a:rPr lang="en-IN" b="1" i="0" dirty="0">
                <a:solidFill>
                  <a:srgbClr val="1F1F1F"/>
                </a:solidFill>
                <a:effectLst/>
                <a:highlight>
                  <a:srgbClr val="FFFFFF"/>
                </a:highlight>
                <a:latin typeface="Google Sans"/>
              </a:rPr>
              <a:t>Testing Techniques</a:t>
            </a:r>
          </a:p>
          <a:p>
            <a:pPr lvl="1"/>
            <a:r>
              <a:rPr lang="en-IN" b="1" i="0" dirty="0">
                <a:solidFill>
                  <a:srgbClr val="1F1F1F"/>
                </a:solidFill>
                <a:effectLst/>
                <a:highlight>
                  <a:srgbClr val="FFFFFF"/>
                </a:highlight>
                <a:latin typeface="Google Sans"/>
              </a:rPr>
              <a:t>Testing Tools</a:t>
            </a:r>
            <a:endParaRPr lang="en-IN" dirty="0"/>
          </a:p>
          <a:p>
            <a:pPr marL="0" indent="0">
              <a:buNone/>
            </a:pPr>
            <a:endParaRPr lang="en-IN" dirty="0"/>
          </a:p>
        </p:txBody>
      </p:sp>
    </p:spTree>
    <p:extLst>
      <p:ext uri="{BB962C8B-B14F-4D97-AF65-F5344CB8AC3E}">
        <p14:creationId xmlns:p14="http://schemas.microsoft.com/office/powerpoint/2010/main" val="42478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2E92-960C-7000-C342-226123324B53}"/>
              </a:ext>
            </a:extLst>
          </p:cNvPr>
          <p:cNvSpPr>
            <a:spLocks noGrp="1"/>
          </p:cNvSpPr>
          <p:nvPr>
            <p:ph type="title"/>
          </p:nvPr>
        </p:nvSpPr>
        <p:spPr/>
        <p:txBody>
          <a:bodyPr/>
          <a:lstStyle/>
          <a:p>
            <a:r>
              <a:rPr lang="en-IN" dirty="0"/>
              <a:t>Hardware requirements:</a:t>
            </a:r>
          </a:p>
        </p:txBody>
      </p:sp>
      <p:sp>
        <p:nvSpPr>
          <p:cNvPr id="3" name="Content Placeholder 2">
            <a:extLst>
              <a:ext uri="{FF2B5EF4-FFF2-40B4-BE49-F238E27FC236}">
                <a16:creationId xmlns:a16="http://schemas.microsoft.com/office/drawing/2014/main" id="{83CA49EB-A3CA-F948-E7EA-1D8EA2C02541}"/>
              </a:ext>
            </a:extLst>
          </p:cNvPr>
          <p:cNvSpPr>
            <a:spLocks noGrp="1"/>
          </p:cNvSpPr>
          <p:nvPr>
            <p:ph idx="1"/>
          </p:nvPr>
        </p:nvSpPr>
        <p:spPr/>
        <p:txBody>
          <a:bodyPr/>
          <a:lstStyle/>
          <a:p>
            <a:pPr marL="457200" indent="457200" algn="just">
              <a:spcAft>
                <a:spcPts val="1625"/>
              </a:spcAft>
            </a:pPr>
            <a:r>
              <a:rPr lang="en-IN" sz="1800" dirty="0">
                <a:solidFill>
                  <a:srgbClr val="000000"/>
                </a:solidFill>
                <a:effectLst/>
                <a:latin typeface="Times New Roman" panose="02020603050405020304" pitchFamily="18" charset="0"/>
                <a:ea typeface="Calibri" panose="020F0502020204030204" pitchFamily="34" charset="0"/>
              </a:rPr>
              <a:t>Operating System: Windows, Mac, or Linux </a:t>
            </a:r>
          </a:p>
          <a:p>
            <a:pPr marL="457200" indent="457200" algn="just">
              <a:spcAft>
                <a:spcPts val="1625"/>
              </a:spcAft>
            </a:pPr>
            <a:r>
              <a:rPr lang="en-IN" sz="1800" dirty="0">
                <a:solidFill>
                  <a:srgbClr val="000000"/>
                </a:solidFill>
                <a:effectLst/>
                <a:latin typeface="Times New Roman" panose="02020603050405020304" pitchFamily="18" charset="0"/>
                <a:ea typeface="Calibri" panose="020F0502020204030204" pitchFamily="34" charset="0"/>
              </a:rPr>
              <a:t>Processor: Intel Core i5 or equivalent </a:t>
            </a:r>
          </a:p>
          <a:p>
            <a:pPr marL="457200" indent="457200" algn="just">
              <a:spcAft>
                <a:spcPts val="1625"/>
              </a:spcAft>
            </a:pPr>
            <a:r>
              <a:rPr lang="en-IN" sz="1800" dirty="0">
                <a:solidFill>
                  <a:srgbClr val="000000"/>
                </a:solidFill>
                <a:effectLst/>
                <a:latin typeface="Times New Roman" panose="02020603050405020304" pitchFamily="18" charset="0"/>
                <a:ea typeface="Calibri" panose="020F0502020204030204" pitchFamily="34" charset="0"/>
              </a:rPr>
              <a:t>RAM: 8 GB or more 	</a:t>
            </a:r>
          </a:p>
          <a:p>
            <a:pPr marL="457200" indent="457200" algn="just"/>
            <a:r>
              <a:rPr lang="en-IN" sz="1800" dirty="0">
                <a:solidFill>
                  <a:srgbClr val="000000"/>
                </a:solidFill>
                <a:effectLst/>
                <a:latin typeface="Times New Roman" panose="02020603050405020304" pitchFamily="18" charset="0"/>
                <a:ea typeface="Calibri" panose="020F0502020204030204" pitchFamily="34" charset="0"/>
              </a:rPr>
              <a:t>Hard Disk Space: At least 256 GB </a:t>
            </a:r>
          </a:p>
          <a:p>
            <a:pPr marL="457200" indent="457200" algn="just"/>
            <a:r>
              <a:rPr lang="en-IN" sz="1800" dirty="0">
                <a:solidFill>
                  <a:srgbClr val="000000"/>
                </a:solidFill>
                <a:latin typeface="Times New Roman" panose="02020603050405020304" pitchFamily="18" charset="0"/>
                <a:ea typeface="Calibri" panose="020F0502020204030204" pitchFamily="34" charset="0"/>
              </a:rPr>
              <a:t>Internet Connection: </a:t>
            </a:r>
          </a:p>
          <a:p>
            <a:pPr algn="just"/>
            <a:endParaRPr lang="en-IN"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3304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B4A19-A7EA-1FC9-5858-92287D2D2E47}"/>
              </a:ext>
            </a:extLst>
          </p:cNvPr>
          <p:cNvSpPr txBox="1"/>
          <p:nvPr/>
        </p:nvSpPr>
        <p:spPr>
          <a:xfrm>
            <a:off x="1350607" y="725068"/>
            <a:ext cx="3945293" cy="369332"/>
          </a:xfrm>
          <a:prstGeom prst="rect">
            <a:avLst/>
          </a:prstGeom>
          <a:noFill/>
        </p:spPr>
        <p:txBody>
          <a:bodyPr wrap="square">
            <a:spAutoFit/>
          </a:bodyPr>
          <a:lstStyle/>
          <a:p>
            <a:r>
              <a:rPr lang="en-IN" sz="1800" b="1" dirty="0"/>
              <a:t>Introduction:</a:t>
            </a:r>
          </a:p>
        </p:txBody>
      </p:sp>
      <p:sp>
        <p:nvSpPr>
          <p:cNvPr id="7" name="TextBox 6">
            <a:extLst>
              <a:ext uri="{FF2B5EF4-FFF2-40B4-BE49-F238E27FC236}">
                <a16:creationId xmlns:a16="http://schemas.microsoft.com/office/drawing/2014/main" id="{4BE428A6-83DF-2907-CA05-8422811DF377}"/>
              </a:ext>
            </a:extLst>
          </p:cNvPr>
          <p:cNvSpPr txBox="1"/>
          <p:nvPr/>
        </p:nvSpPr>
        <p:spPr>
          <a:xfrm>
            <a:off x="1350607" y="1241000"/>
            <a:ext cx="9500895" cy="646331"/>
          </a:xfrm>
          <a:prstGeom prst="rect">
            <a:avLst/>
          </a:prstGeom>
          <a:noFill/>
        </p:spPr>
        <p:txBody>
          <a:bodyPr wrap="square">
            <a:spAutoFit/>
          </a:bodyPr>
          <a:lstStyle/>
          <a:p>
            <a:r>
              <a:rPr lang="en-US" b="0" i="0" dirty="0">
                <a:solidFill>
                  <a:srgbClr val="000000"/>
                </a:solidFill>
                <a:effectLst/>
                <a:latin typeface="ff0"/>
              </a:rPr>
              <a:t>Inventory is a physical resource that a firm holds in stock with the intent of selling it or transforming it into a more valuable state.</a:t>
            </a:r>
            <a:endParaRPr lang="en-IN" dirty="0"/>
          </a:p>
        </p:txBody>
      </p:sp>
      <p:sp>
        <p:nvSpPr>
          <p:cNvPr id="9" name="TextBox 8">
            <a:extLst>
              <a:ext uri="{FF2B5EF4-FFF2-40B4-BE49-F238E27FC236}">
                <a16:creationId xmlns:a16="http://schemas.microsoft.com/office/drawing/2014/main" id="{9CDF4E4B-87D2-7B48-8C8C-B5055C30CCDF}"/>
              </a:ext>
            </a:extLst>
          </p:cNvPr>
          <p:cNvSpPr txBox="1"/>
          <p:nvPr/>
        </p:nvSpPr>
        <p:spPr>
          <a:xfrm>
            <a:off x="1350607" y="2270543"/>
            <a:ext cx="9248969" cy="646331"/>
          </a:xfrm>
          <a:prstGeom prst="rect">
            <a:avLst/>
          </a:prstGeom>
          <a:noFill/>
        </p:spPr>
        <p:txBody>
          <a:bodyPr wrap="square">
            <a:spAutoFit/>
          </a:bodyPr>
          <a:lstStyle/>
          <a:p>
            <a:r>
              <a:rPr lang="en-IN" dirty="0"/>
              <a:t>Inventory management is a step in the supply chain where inventory and stock quantities are tracked in and out of your warehouse.</a:t>
            </a:r>
          </a:p>
        </p:txBody>
      </p:sp>
      <p:sp>
        <p:nvSpPr>
          <p:cNvPr id="11" name="TextBox 10">
            <a:extLst>
              <a:ext uri="{FF2B5EF4-FFF2-40B4-BE49-F238E27FC236}">
                <a16:creationId xmlns:a16="http://schemas.microsoft.com/office/drawing/2014/main" id="{3CE1669C-FDE5-0DBA-3D04-6770A18AB063}"/>
              </a:ext>
            </a:extLst>
          </p:cNvPr>
          <p:cNvSpPr txBox="1"/>
          <p:nvPr/>
        </p:nvSpPr>
        <p:spPr>
          <a:xfrm>
            <a:off x="1350606" y="3429000"/>
            <a:ext cx="9500895" cy="923330"/>
          </a:xfrm>
          <a:prstGeom prst="rect">
            <a:avLst/>
          </a:prstGeom>
          <a:noFill/>
        </p:spPr>
        <p:txBody>
          <a:bodyPr wrap="square">
            <a:spAutoFit/>
          </a:bodyPr>
          <a:lstStyle/>
          <a:p>
            <a:r>
              <a:rPr lang="en-IN" dirty="0"/>
              <a:t>An inventory management system is a tool that allows you to track goods across your business's supply chain. It optimizes the entire spectrum spanning from order placement with your vendor to order delivery to your customer, mapping the complete journey of a product.</a:t>
            </a:r>
          </a:p>
        </p:txBody>
      </p:sp>
      <p:sp>
        <p:nvSpPr>
          <p:cNvPr id="13" name="TextBox 12">
            <a:extLst>
              <a:ext uri="{FF2B5EF4-FFF2-40B4-BE49-F238E27FC236}">
                <a16:creationId xmlns:a16="http://schemas.microsoft.com/office/drawing/2014/main" id="{925B6D37-D993-53C0-FFE9-CF0F225E6E16}"/>
              </a:ext>
            </a:extLst>
          </p:cNvPr>
          <p:cNvSpPr txBox="1"/>
          <p:nvPr/>
        </p:nvSpPr>
        <p:spPr>
          <a:xfrm>
            <a:off x="1350605" y="5057794"/>
            <a:ext cx="9500895" cy="646331"/>
          </a:xfrm>
          <a:prstGeom prst="rect">
            <a:avLst/>
          </a:prstGeom>
          <a:noFill/>
        </p:spPr>
        <p:txBody>
          <a:bodyPr wrap="square">
            <a:spAutoFit/>
          </a:bodyPr>
          <a:lstStyle/>
          <a:p>
            <a:r>
              <a:rPr lang="en-US" dirty="0"/>
              <a:t>Smart Inventory Management System is an online software application which fulfills the requirement of a typical Stock Analysis in various go downs.</a:t>
            </a:r>
            <a:endParaRPr lang="en-IN" dirty="0"/>
          </a:p>
        </p:txBody>
      </p:sp>
    </p:spTree>
    <p:extLst>
      <p:ext uri="{BB962C8B-B14F-4D97-AF65-F5344CB8AC3E}">
        <p14:creationId xmlns:p14="http://schemas.microsoft.com/office/powerpoint/2010/main" val="3127482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8EF9-A6A2-81A0-E639-E016881C231E}"/>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EB1B2275-9AFD-0041-33D7-1DC61D82CB3A}"/>
              </a:ext>
            </a:extLst>
          </p:cNvPr>
          <p:cNvSpPr>
            <a:spLocks noGrp="1"/>
          </p:cNvSpPr>
          <p:nvPr>
            <p:ph idx="1"/>
          </p:nvPr>
        </p:nvSpPr>
        <p:spPr/>
        <p:txBody>
          <a:bodyPr/>
          <a:lstStyle/>
          <a:p>
            <a:r>
              <a:rPr lang="en-IN" dirty="0"/>
              <a:t>Manual Inventory Management:</a:t>
            </a:r>
          </a:p>
          <a:p>
            <a:r>
              <a:rPr lang="en-IN" dirty="0"/>
              <a:t>Spreadsheet-Based Inventory Management:</a:t>
            </a:r>
          </a:p>
          <a:p>
            <a:r>
              <a:rPr lang="en-IN" dirty="0"/>
              <a:t>Dedicated Inventory Management Software:</a:t>
            </a:r>
          </a:p>
        </p:txBody>
      </p:sp>
    </p:spTree>
    <p:extLst>
      <p:ext uri="{BB962C8B-B14F-4D97-AF65-F5344CB8AC3E}">
        <p14:creationId xmlns:p14="http://schemas.microsoft.com/office/powerpoint/2010/main" val="1875221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58FE-1F3F-64F3-4745-77676B8BA122}"/>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A10AC8F5-6159-4C57-6D2A-063685C053B1}"/>
              </a:ext>
            </a:extLst>
          </p:cNvPr>
          <p:cNvSpPr>
            <a:spLocks noGrp="1"/>
          </p:cNvSpPr>
          <p:nvPr>
            <p:ph idx="1"/>
          </p:nvPr>
        </p:nvSpPr>
        <p:spPr/>
        <p:txBody>
          <a:bodyPr>
            <a:normAutofit fontScale="92500" lnSpcReduction="10000"/>
          </a:bodyPr>
          <a:lstStyle/>
          <a:p>
            <a:r>
              <a:rPr lang="en-IN" dirty="0"/>
              <a:t>System Functionalities</a:t>
            </a:r>
          </a:p>
          <a:p>
            <a:pPr lvl="1"/>
            <a:r>
              <a:rPr lang="en-IN" dirty="0"/>
              <a:t>Product Management:</a:t>
            </a:r>
          </a:p>
          <a:p>
            <a:pPr lvl="1"/>
            <a:r>
              <a:rPr lang="en-IN" dirty="0"/>
              <a:t>Inventory Tracking:</a:t>
            </a:r>
          </a:p>
          <a:p>
            <a:pPr lvl="1"/>
            <a:r>
              <a:rPr lang="en-IN" dirty="0"/>
              <a:t>Purchase Order Management:</a:t>
            </a:r>
          </a:p>
          <a:p>
            <a:pPr lvl="1"/>
            <a:r>
              <a:rPr lang="en-IN" dirty="0"/>
              <a:t>Supplier Management</a:t>
            </a:r>
          </a:p>
          <a:p>
            <a:pPr lvl="1"/>
            <a:r>
              <a:rPr lang="en-IN" dirty="0"/>
              <a:t>Reporting and Analytics:</a:t>
            </a:r>
          </a:p>
          <a:p>
            <a:pPr lvl="1"/>
            <a:r>
              <a:rPr lang="en-IN" dirty="0"/>
              <a:t>User Management</a:t>
            </a:r>
          </a:p>
          <a:p>
            <a:r>
              <a:rPr lang="en-IN" dirty="0"/>
              <a:t>System Goals</a:t>
            </a:r>
          </a:p>
          <a:p>
            <a:pPr lvl="1"/>
            <a:r>
              <a:rPr lang="en-IN" dirty="0"/>
              <a:t>Web based application</a:t>
            </a:r>
          </a:p>
          <a:p>
            <a:pPr lvl="1"/>
            <a:r>
              <a:rPr lang="en-IN" dirty="0"/>
              <a:t>Increased Customer Satisfaction</a:t>
            </a:r>
          </a:p>
          <a:p>
            <a:pPr lvl="1"/>
            <a:r>
              <a:rPr lang="en-IN" dirty="0"/>
              <a:t>To reduce the manual work</a:t>
            </a:r>
          </a:p>
          <a:p>
            <a:pPr lvl="1"/>
            <a:r>
              <a:rPr lang="en-IN" dirty="0"/>
              <a:t>To save the time </a:t>
            </a:r>
          </a:p>
        </p:txBody>
      </p:sp>
    </p:spTree>
    <p:extLst>
      <p:ext uri="{BB962C8B-B14F-4D97-AF65-F5344CB8AC3E}">
        <p14:creationId xmlns:p14="http://schemas.microsoft.com/office/powerpoint/2010/main" val="161502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94F1FED2-127A-9BAB-3C85-D4BEA3BB06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78113" y="34477"/>
            <a:ext cx="4402197" cy="6793660"/>
          </a:xfrm>
          <a:prstGeom prst="rect">
            <a:avLst/>
          </a:prstGeom>
        </p:spPr>
      </p:pic>
      <p:sp>
        <p:nvSpPr>
          <p:cNvPr id="6" name="TextBox 5">
            <a:extLst>
              <a:ext uri="{FF2B5EF4-FFF2-40B4-BE49-F238E27FC236}">
                <a16:creationId xmlns:a16="http://schemas.microsoft.com/office/drawing/2014/main" id="{A1380285-D3C8-1F78-2EED-12B2E3F9FD67}"/>
              </a:ext>
            </a:extLst>
          </p:cNvPr>
          <p:cNvSpPr txBox="1"/>
          <p:nvPr/>
        </p:nvSpPr>
        <p:spPr>
          <a:xfrm>
            <a:off x="629336" y="193224"/>
            <a:ext cx="6097554" cy="369332"/>
          </a:xfrm>
          <a:prstGeom prst="rect">
            <a:avLst/>
          </a:prstGeom>
          <a:noFill/>
        </p:spPr>
        <p:txBody>
          <a:bodyPr wrap="square">
            <a:spAutoFit/>
          </a:bodyPr>
          <a:lstStyle/>
          <a:p>
            <a:r>
              <a:rPr lang="en-IN" dirty="0"/>
              <a:t>Data Model:</a:t>
            </a:r>
          </a:p>
        </p:txBody>
      </p:sp>
    </p:spTree>
    <p:extLst>
      <p:ext uri="{BB962C8B-B14F-4D97-AF65-F5344CB8AC3E}">
        <p14:creationId xmlns:p14="http://schemas.microsoft.com/office/powerpoint/2010/main" val="2333959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EE63-73D2-787B-8F62-02EDFA30B5D8}"/>
              </a:ext>
            </a:extLst>
          </p:cNvPr>
          <p:cNvSpPr>
            <a:spLocks noGrp="1"/>
          </p:cNvSpPr>
          <p:nvPr>
            <p:ph type="title"/>
          </p:nvPr>
        </p:nvSpPr>
        <p:spPr/>
        <p:txBody>
          <a:bodyPr/>
          <a:lstStyle/>
          <a:p>
            <a:r>
              <a:rPr lang="en-IN" dirty="0"/>
              <a:t>ER model</a:t>
            </a:r>
          </a:p>
        </p:txBody>
      </p:sp>
      <p:pic>
        <p:nvPicPr>
          <p:cNvPr id="5" name="Content Placeholder 4">
            <a:extLst>
              <a:ext uri="{FF2B5EF4-FFF2-40B4-BE49-F238E27FC236}">
                <a16:creationId xmlns:a16="http://schemas.microsoft.com/office/drawing/2014/main" id="{590A3B78-53AD-549A-8E2E-1CB4CD3D7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8697" y="522514"/>
            <a:ext cx="9005604" cy="6120882"/>
          </a:xfrm>
        </p:spPr>
      </p:pic>
    </p:spTree>
    <p:extLst>
      <p:ext uri="{BB962C8B-B14F-4D97-AF65-F5344CB8AC3E}">
        <p14:creationId xmlns:p14="http://schemas.microsoft.com/office/powerpoint/2010/main" val="3578455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C45F8C-F3F7-9A8A-BF49-AD6EC09AFCE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5743" y="103305"/>
            <a:ext cx="6987943" cy="6673670"/>
          </a:xfrm>
        </p:spPr>
      </p:pic>
      <p:sp>
        <p:nvSpPr>
          <p:cNvPr id="7" name="TextBox 6">
            <a:extLst>
              <a:ext uri="{FF2B5EF4-FFF2-40B4-BE49-F238E27FC236}">
                <a16:creationId xmlns:a16="http://schemas.microsoft.com/office/drawing/2014/main" id="{4022E773-7304-2C60-B0A5-9968F2F472DB}"/>
              </a:ext>
            </a:extLst>
          </p:cNvPr>
          <p:cNvSpPr txBox="1"/>
          <p:nvPr/>
        </p:nvSpPr>
        <p:spPr>
          <a:xfrm>
            <a:off x="176514" y="214660"/>
            <a:ext cx="2492041" cy="369332"/>
          </a:xfrm>
          <a:prstGeom prst="rect">
            <a:avLst/>
          </a:prstGeom>
          <a:noFill/>
        </p:spPr>
        <p:txBody>
          <a:bodyPr wrap="square">
            <a:spAutoFit/>
          </a:bodyPr>
          <a:lstStyle/>
          <a:p>
            <a:r>
              <a:rPr lang="en-IN" dirty="0"/>
              <a:t>System architecture:</a:t>
            </a:r>
          </a:p>
        </p:txBody>
      </p:sp>
    </p:spTree>
    <p:extLst>
      <p:ext uri="{BB962C8B-B14F-4D97-AF65-F5344CB8AC3E}">
        <p14:creationId xmlns:p14="http://schemas.microsoft.com/office/powerpoint/2010/main" val="143079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7415-4AC9-D0DD-F3CE-1ADBC4BD7167}"/>
              </a:ext>
            </a:extLst>
          </p:cNvPr>
          <p:cNvSpPr>
            <a:spLocks noGrp="1"/>
          </p:cNvSpPr>
          <p:nvPr>
            <p:ph type="title"/>
          </p:nvPr>
        </p:nvSpPr>
        <p:spPr/>
        <p:txBody>
          <a:bodyPr/>
          <a:lstStyle/>
          <a:p>
            <a:r>
              <a:rPr lang="en-IN" dirty="0"/>
              <a:t>Applications of Inventory Management </a:t>
            </a:r>
          </a:p>
        </p:txBody>
      </p:sp>
      <p:pic>
        <p:nvPicPr>
          <p:cNvPr id="5" name="Content Placeholder 4">
            <a:extLst>
              <a:ext uri="{FF2B5EF4-FFF2-40B4-BE49-F238E27FC236}">
                <a16:creationId xmlns:a16="http://schemas.microsoft.com/office/drawing/2014/main" id="{99356D77-C771-EDB5-B5B2-63A88A0FE243}"/>
              </a:ext>
            </a:extLst>
          </p:cNvPr>
          <p:cNvPicPr>
            <a:picLocks noGrp="1" noChangeAspect="1"/>
          </p:cNvPicPr>
          <p:nvPr>
            <p:ph idx="1"/>
          </p:nvPr>
        </p:nvPicPr>
        <p:blipFill>
          <a:blip r:embed="rId2"/>
          <a:stretch>
            <a:fillRect/>
          </a:stretch>
        </p:blipFill>
        <p:spPr>
          <a:xfrm>
            <a:off x="3562920" y="1825625"/>
            <a:ext cx="5066159" cy="4351338"/>
          </a:xfrm>
        </p:spPr>
      </p:pic>
    </p:spTree>
    <p:extLst>
      <p:ext uri="{BB962C8B-B14F-4D97-AF65-F5344CB8AC3E}">
        <p14:creationId xmlns:p14="http://schemas.microsoft.com/office/powerpoint/2010/main" val="370113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09BBA8-4672-C925-768C-BE4512D01D55}"/>
              </a:ext>
            </a:extLst>
          </p:cNvPr>
          <p:cNvSpPr txBox="1"/>
          <p:nvPr/>
        </p:nvSpPr>
        <p:spPr>
          <a:xfrm>
            <a:off x="772108" y="389166"/>
            <a:ext cx="6097554" cy="369332"/>
          </a:xfrm>
          <a:prstGeom prst="rect">
            <a:avLst/>
          </a:prstGeom>
          <a:noFill/>
        </p:spPr>
        <p:txBody>
          <a:bodyPr wrap="square">
            <a:spAutoFit/>
          </a:bodyPr>
          <a:lstStyle/>
          <a:p>
            <a:r>
              <a:rPr lang="en-US" b="1" dirty="0"/>
              <a:t>Problem statement:</a:t>
            </a:r>
            <a:endParaRPr lang="en-IN" dirty="0"/>
          </a:p>
        </p:txBody>
      </p:sp>
      <p:sp>
        <p:nvSpPr>
          <p:cNvPr id="7" name="TextBox 6">
            <a:extLst>
              <a:ext uri="{FF2B5EF4-FFF2-40B4-BE49-F238E27FC236}">
                <a16:creationId xmlns:a16="http://schemas.microsoft.com/office/drawing/2014/main" id="{24C1D99C-9ADC-F693-5833-370A0A532FD7}"/>
              </a:ext>
            </a:extLst>
          </p:cNvPr>
          <p:cNvSpPr txBox="1"/>
          <p:nvPr/>
        </p:nvSpPr>
        <p:spPr>
          <a:xfrm>
            <a:off x="1275962" y="1283274"/>
            <a:ext cx="9426250" cy="646331"/>
          </a:xfrm>
          <a:prstGeom prst="rect">
            <a:avLst/>
          </a:prstGeom>
          <a:noFill/>
        </p:spPr>
        <p:txBody>
          <a:bodyPr wrap="square">
            <a:spAutoFit/>
          </a:bodyPr>
          <a:lstStyle/>
          <a:p>
            <a:r>
              <a:rPr lang="en-US" dirty="0"/>
              <a:t>Inventory management is one of the basic problems for a company .it may cause a lot of paperwork , if there is no automated system available.</a:t>
            </a:r>
            <a:endParaRPr lang="en-IN" dirty="0"/>
          </a:p>
        </p:txBody>
      </p:sp>
      <p:sp>
        <p:nvSpPr>
          <p:cNvPr id="9" name="TextBox 8">
            <a:extLst>
              <a:ext uri="{FF2B5EF4-FFF2-40B4-BE49-F238E27FC236}">
                <a16:creationId xmlns:a16="http://schemas.microsoft.com/office/drawing/2014/main" id="{0544C78D-37B7-AFF6-7F5C-33218512573E}"/>
              </a:ext>
            </a:extLst>
          </p:cNvPr>
          <p:cNvSpPr txBox="1"/>
          <p:nvPr/>
        </p:nvSpPr>
        <p:spPr>
          <a:xfrm>
            <a:off x="1275961" y="2413337"/>
            <a:ext cx="9566209" cy="1200329"/>
          </a:xfrm>
          <a:prstGeom prst="rect">
            <a:avLst/>
          </a:prstGeom>
          <a:noFill/>
        </p:spPr>
        <p:txBody>
          <a:bodyPr wrap="square">
            <a:spAutoFit/>
          </a:bodyPr>
          <a:lstStyle/>
          <a:p>
            <a:r>
              <a:rPr lang="en-US" b="0" i="0" dirty="0">
                <a:solidFill>
                  <a:srgbClr val="000000"/>
                </a:solidFill>
                <a:effectLst/>
                <a:latin typeface="ff8"/>
              </a:rPr>
              <a:t>The process of manually looking for the inventory available in stock is really time consuming and cumbersome that includes the person responsible to see how many materials are in the inventory , how many materials have been ordered and received and keep the record of the time that will take for the suppliers to process orders and other various tasks included in inventory .</a:t>
            </a:r>
            <a:endParaRPr lang="en-IN" dirty="0"/>
          </a:p>
        </p:txBody>
      </p:sp>
    </p:spTree>
    <p:extLst>
      <p:ext uri="{BB962C8B-B14F-4D97-AF65-F5344CB8AC3E}">
        <p14:creationId xmlns:p14="http://schemas.microsoft.com/office/powerpoint/2010/main" val="179295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1BBC-07DB-7321-845C-C081B6C9AF1E}"/>
              </a:ext>
            </a:extLst>
          </p:cNvPr>
          <p:cNvSpPr>
            <a:spLocks noGrp="1"/>
          </p:cNvSpPr>
          <p:nvPr>
            <p:ph type="title"/>
          </p:nvPr>
        </p:nvSpPr>
        <p:spPr/>
        <p:txBody>
          <a:bodyPr/>
          <a:lstStyle/>
          <a:p>
            <a:r>
              <a:rPr lang="en-IN" dirty="0"/>
              <a:t>Solutions </a:t>
            </a:r>
          </a:p>
        </p:txBody>
      </p:sp>
      <p:sp>
        <p:nvSpPr>
          <p:cNvPr id="5" name="TextBox 4">
            <a:extLst>
              <a:ext uri="{FF2B5EF4-FFF2-40B4-BE49-F238E27FC236}">
                <a16:creationId xmlns:a16="http://schemas.microsoft.com/office/drawing/2014/main" id="{E7DEA3DA-3C96-5E68-EB46-85BC579B845E}"/>
              </a:ext>
            </a:extLst>
          </p:cNvPr>
          <p:cNvSpPr txBox="1"/>
          <p:nvPr/>
        </p:nvSpPr>
        <p:spPr>
          <a:xfrm>
            <a:off x="1257300" y="2003362"/>
            <a:ext cx="6097554" cy="369332"/>
          </a:xfrm>
          <a:prstGeom prst="rect">
            <a:avLst/>
          </a:prstGeom>
          <a:noFill/>
        </p:spPr>
        <p:txBody>
          <a:bodyPr wrap="square">
            <a:spAutoFit/>
          </a:bodyPr>
          <a:lstStyle/>
          <a:p>
            <a:r>
              <a:rPr lang="en-US" b="1" i="0" dirty="0">
                <a:solidFill>
                  <a:srgbClr val="1F1F1F"/>
                </a:solidFill>
                <a:effectLst/>
                <a:latin typeface="Google Sans"/>
              </a:rPr>
              <a:t>Inventory management software</a:t>
            </a:r>
            <a:endParaRPr lang="en-IN" dirty="0"/>
          </a:p>
        </p:txBody>
      </p:sp>
      <p:sp>
        <p:nvSpPr>
          <p:cNvPr id="7" name="TextBox 6">
            <a:extLst>
              <a:ext uri="{FF2B5EF4-FFF2-40B4-BE49-F238E27FC236}">
                <a16:creationId xmlns:a16="http://schemas.microsoft.com/office/drawing/2014/main" id="{CFE78248-305F-6405-14C4-A06B2F983FB7}"/>
              </a:ext>
            </a:extLst>
          </p:cNvPr>
          <p:cNvSpPr txBox="1"/>
          <p:nvPr/>
        </p:nvSpPr>
        <p:spPr>
          <a:xfrm>
            <a:off x="1257300" y="2500702"/>
            <a:ext cx="6097554" cy="369332"/>
          </a:xfrm>
          <a:prstGeom prst="rect">
            <a:avLst/>
          </a:prstGeom>
          <a:noFill/>
        </p:spPr>
        <p:txBody>
          <a:bodyPr wrap="square">
            <a:spAutoFit/>
          </a:bodyPr>
          <a:lstStyle/>
          <a:p>
            <a:r>
              <a:rPr lang="en-US" b="1" i="0" dirty="0">
                <a:solidFill>
                  <a:srgbClr val="1F1F1F"/>
                </a:solidFill>
                <a:effectLst/>
                <a:latin typeface="Google Sans"/>
              </a:rPr>
              <a:t>Standardize inventory processes</a:t>
            </a:r>
            <a:endParaRPr lang="en-IN" dirty="0"/>
          </a:p>
        </p:txBody>
      </p:sp>
      <p:sp>
        <p:nvSpPr>
          <p:cNvPr id="9" name="TextBox 8">
            <a:extLst>
              <a:ext uri="{FF2B5EF4-FFF2-40B4-BE49-F238E27FC236}">
                <a16:creationId xmlns:a16="http://schemas.microsoft.com/office/drawing/2014/main" id="{B112D935-39EE-220B-8CB8-0F3B7EF61F1A}"/>
              </a:ext>
            </a:extLst>
          </p:cNvPr>
          <p:cNvSpPr txBox="1"/>
          <p:nvPr/>
        </p:nvSpPr>
        <p:spPr>
          <a:xfrm>
            <a:off x="1257300" y="2998042"/>
            <a:ext cx="6097554" cy="369332"/>
          </a:xfrm>
          <a:prstGeom prst="rect">
            <a:avLst/>
          </a:prstGeom>
          <a:noFill/>
        </p:spPr>
        <p:txBody>
          <a:bodyPr wrap="square">
            <a:spAutoFit/>
          </a:bodyPr>
          <a:lstStyle/>
          <a:p>
            <a:r>
              <a:rPr lang="en-US" b="1" i="0" dirty="0">
                <a:solidFill>
                  <a:srgbClr val="1F1F1F"/>
                </a:solidFill>
                <a:effectLst/>
                <a:latin typeface="Google Sans"/>
              </a:rPr>
              <a:t>Regular inventory audits:</a:t>
            </a:r>
            <a:r>
              <a:rPr lang="en-US" b="0" i="0" dirty="0">
                <a:solidFill>
                  <a:srgbClr val="1F1F1F"/>
                </a:solidFill>
                <a:effectLst/>
                <a:latin typeface="Google Sans"/>
              </a:rPr>
              <a:t> </a:t>
            </a:r>
            <a:endParaRPr lang="en-IN" dirty="0"/>
          </a:p>
        </p:txBody>
      </p:sp>
      <p:sp>
        <p:nvSpPr>
          <p:cNvPr id="11" name="TextBox 10">
            <a:extLst>
              <a:ext uri="{FF2B5EF4-FFF2-40B4-BE49-F238E27FC236}">
                <a16:creationId xmlns:a16="http://schemas.microsoft.com/office/drawing/2014/main" id="{46767A5C-8FA1-8755-A53F-22233AE16B14}"/>
              </a:ext>
            </a:extLst>
          </p:cNvPr>
          <p:cNvSpPr txBox="1"/>
          <p:nvPr/>
        </p:nvSpPr>
        <p:spPr>
          <a:xfrm>
            <a:off x="1257300" y="3490627"/>
            <a:ext cx="6097554" cy="369332"/>
          </a:xfrm>
          <a:prstGeom prst="rect">
            <a:avLst/>
          </a:prstGeom>
          <a:noFill/>
        </p:spPr>
        <p:txBody>
          <a:bodyPr wrap="square">
            <a:spAutoFit/>
          </a:bodyPr>
          <a:lstStyle/>
          <a:p>
            <a:r>
              <a:rPr lang="en-IN" b="1" i="0" dirty="0">
                <a:solidFill>
                  <a:srgbClr val="1F1F1F"/>
                </a:solidFill>
                <a:effectLst/>
                <a:latin typeface="Google Sans"/>
              </a:rPr>
              <a:t>Mobile Inventory Management Apps</a:t>
            </a:r>
            <a:endParaRPr lang="en-IN" dirty="0"/>
          </a:p>
        </p:txBody>
      </p:sp>
      <p:sp>
        <p:nvSpPr>
          <p:cNvPr id="13" name="TextBox 12">
            <a:extLst>
              <a:ext uri="{FF2B5EF4-FFF2-40B4-BE49-F238E27FC236}">
                <a16:creationId xmlns:a16="http://schemas.microsoft.com/office/drawing/2014/main" id="{E8FB00B7-D34A-0186-8F98-298CD8DAD5EA}"/>
              </a:ext>
            </a:extLst>
          </p:cNvPr>
          <p:cNvSpPr txBox="1"/>
          <p:nvPr/>
        </p:nvSpPr>
        <p:spPr>
          <a:xfrm>
            <a:off x="1257300" y="3956189"/>
            <a:ext cx="6097554" cy="369332"/>
          </a:xfrm>
          <a:prstGeom prst="rect">
            <a:avLst/>
          </a:prstGeom>
          <a:noFill/>
        </p:spPr>
        <p:txBody>
          <a:bodyPr wrap="square">
            <a:spAutoFit/>
          </a:bodyPr>
          <a:lstStyle/>
          <a:p>
            <a:r>
              <a:rPr lang="en-US" b="1" i="0" dirty="0">
                <a:solidFill>
                  <a:srgbClr val="1F1F1F"/>
                </a:solidFill>
                <a:effectLst/>
                <a:latin typeface="Google Sans"/>
              </a:rPr>
              <a:t>Barcode Scanners and Inventory Management Software:</a:t>
            </a:r>
            <a:endParaRPr lang="en-IN" dirty="0"/>
          </a:p>
        </p:txBody>
      </p:sp>
    </p:spTree>
    <p:extLst>
      <p:ext uri="{BB962C8B-B14F-4D97-AF65-F5344CB8AC3E}">
        <p14:creationId xmlns:p14="http://schemas.microsoft.com/office/powerpoint/2010/main" val="124982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7E2832-4ADE-EDD3-CFBE-1AC3E6344E80}"/>
              </a:ext>
            </a:extLst>
          </p:cNvPr>
          <p:cNvSpPr txBox="1"/>
          <p:nvPr/>
        </p:nvSpPr>
        <p:spPr>
          <a:xfrm>
            <a:off x="324716" y="211549"/>
            <a:ext cx="6094268" cy="369332"/>
          </a:xfrm>
          <a:prstGeom prst="rect">
            <a:avLst/>
          </a:prstGeom>
          <a:noFill/>
        </p:spPr>
        <p:txBody>
          <a:bodyPr wrap="square">
            <a:spAutoFit/>
          </a:bodyPr>
          <a:lstStyle/>
          <a:p>
            <a:r>
              <a:rPr lang="en-IN" sz="1800" b="1" i="0" u="none" strike="noStrike" baseline="0" dirty="0">
                <a:solidFill>
                  <a:srgbClr val="000000"/>
                </a:solidFill>
                <a:latin typeface="Times New Roman" panose="02020603050405020304" pitchFamily="18" charset="0"/>
              </a:rPr>
              <a:t>OBJECTIVES </a:t>
            </a:r>
            <a:endParaRPr lang="en-IN" dirty="0"/>
          </a:p>
        </p:txBody>
      </p:sp>
      <p:sp>
        <p:nvSpPr>
          <p:cNvPr id="5" name="TextBox 4">
            <a:extLst>
              <a:ext uri="{FF2B5EF4-FFF2-40B4-BE49-F238E27FC236}">
                <a16:creationId xmlns:a16="http://schemas.microsoft.com/office/drawing/2014/main" id="{A92D0619-8D8F-71A5-00A8-9336FAFCC066}"/>
              </a:ext>
            </a:extLst>
          </p:cNvPr>
          <p:cNvSpPr txBox="1"/>
          <p:nvPr/>
        </p:nvSpPr>
        <p:spPr>
          <a:xfrm>
            <a:off x="906607" y="4778304"/>
            <a:ext cx="6094268" cy="369332"/>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F1112"/>
                </a:solidFill>
                <a:latin typeface="Times New Roman" panose="02020603050405020304" pitchFamily="18" charset="0"/>
                <a:cs typeface="Times New Roman" panose="02020603050405020304" pitchFamily="18" charset="0"/>
              </a:rPr>
              <a:t>To avoid both overstocking and under-stocking of inventory.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928996A-C6E5-6C36-9E7C-5FF1ED4EF67E}"/>
              </a:ext>
            </a:extLst>
          </p:cNvPr>
          <p:cNvSpPr txBox="1"/>
          <p:nvPr/>
        </p:nvSpPr>
        <p:spPr>
          <a:xfrm>
            <a:off x="906607" y="4108620"/>
            <a:ext cx="6094268" cy="646331"/>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F1112"/>
                </a:solidFill>
                <a:latin typeface="Times New Roman" panose="02020603050405020304" pitchFamily="18" charset="0"/>
                <a:cs typeface="Times New Roman" panose="02020603050405020304" pitchFamily="18" charset="0"/>
              </a:rPr>
              <a:t>To maintain the availability of materials whenever and wherever required in enough quantity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88A9AD7-DF5B-8862-F894-58508E43F77D}"/>
              </a:ext>
            </a:extLst>
          </p:cNvPr>
          <p:cNvSpPr txBox="1"/>
          <p:nvPr/>
        </p:nvSpPr>
        <p:spPr>
          <a:xfrm>
            <a:off x="906607" y="2482971"/>
            <a:ext cx="6094268" cy="646331"/>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F1112"/>
                </a:solidFill>
                <a:latin typeface="Times New Roman" panose="02020603050405020304" pitchFamily="18" charset="0"/>
                <a:cs typeface="Times New Roman" panose="02020603050405020304" pitchFamily="18" charset="0"/>
              </a:rPr>
              <a:t>To keep material cost under control as they contribute to reducing the cost of production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11F1E44-65AA-0BB1-834B-129F51E020D9}"/>
              </a:ext>
            </a:extLst>
          </p:cNvPr>
          <p:cNvSpPr txBox="1"/>
          <p:nvPr/>
        </p:nvSpPr>
        <p:spPr>
          <a:xfrm>
            <a:off x="906607" y="3209115"/>
            <a:ext cx="6094268" cy="369332"/>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To eliminate duplication in ordering stocks. </a:t>
            </a:r>
          </a:p>
        </p:txBody>
      </p:sp>
      <p:sp>
        <p:nvSpPr>
          <p:cNvPr id="9" name="TextBox 8">
            <a:extLst>
              <a:ext uri="{FF2B5EF4-FFF2-40B4-BE49-F238E27FC236}">
                <a16:creationId xmlns:a16="http://schemas.microsoft.com/office/drawing/2014/main" id="{EFCC3482-B0F3-75DB-3C09-34C15691D1E2}"/>
              </a:ext>
            </a:extLst>
          </p:cNvPr>
          <p:cNvSpPr txBox="1"/>
          <p:nvPr/>
        </p:nvSpPr>
        <p:spPr>
          <a:xfrm>
            <a:off x="906607" y="3555633"/>
            <a:ext cx="6094268" cy="369332"/>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To supply the required material continuously </a:t>
            </a:r>
          </a:p>
        </p:txBody>
      </p:sp>
      <p:sp>
        <p:nvSpPr>
          <p:cNvPr id="10" name="TextBox 9">
            <a:extLst>
              <a:ext uri="{FF2B5EF4-FFF2-40B4-BE49-F238E27FC236}">
                <a16:creationId xmlns:a16="http://schemas.microsoft.com/office/drawing/2014/main" id="{8051DC86-08CC-0ED4-1EFD-760BB9806964}"/>
              </a:ext>
            </a:extLst>
          </p:cNvPr>
          <p:cNvSpPr txBox="1"/>
          <p:nvPr/>
        </p:nvSpPr>
        <p:spPr>
          <a:xfrm>
            <a:off x="833871" y="1564449"/>
            <a:ext cx="6094268" cy="923330"/>
          </a:xfrm>
          <a:prstGeom prst="rect">
            <a:avLst/>
          </a:prstGeom>
          <a:noFill/>
        </p:spPr>
        <p:txBody>
          <a:bodyPr wrap="square">
            <a:spAutoFit/>
          </a:bodyPr>
          <a:lstStyle/>
          <a:p>
            <a:pPr marL="285750" lvl="0" indent="-285750" algn="just">
              <a:spcAft>
                <a:spcPts val="750"/>
              </a:spcAft>
              <a:buSzPts val="1000"/>
              <a:buFont typeface="Arial" panose="020B0604020202020204" pitchFamily="34" charset="0"/>
              <a:buChar char="•"/>
              <a:tabLst>
                <a:tab pos="457200" algn="l"/>
              </a:tabLst>
            </a:pPr>
            <a:r>
              <a:rPr lang="en-US" sz="180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Automate manual inventory processes like receiving, picking, and shipping to enhance accuracy and speed.</a:t>
            </a:r>
            <a:endParaRPr lang="en-IN" sz="1600" dirty="0">
              <a:solidFill>
                <a:srgbClr val="1F1F1F"/>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4660361-B7C3-4B0F-9D7D-B80D1C0E8E7A}"/>
              </a:ext>
            </a:extLst>
          </p:cNvPr>
          <p:cNvSpPr txBox="1"/>
          <p:nvPr/>
        </p:nvSpPr>
        <p:spPr>
          <a:xfrm>
            <a:off x="906607" y="943350"/>
            <a:ext cx="6094268" cy="646331"/>
          </a:xfrm>
          <a:prstGeom prst="rect">
            <a:avLst/>
          </a:prstGeom>
          <a:noFill/>
        </p:spPr>
        <p:txBody>
          <a:bodyPr wrap="square">
            <a:spAutoFit/>
          </a:bodyPr>
          <a:lstStyle/>
          <a:p>
            <a:pPr marL="285750" lvl="0" indent="-285750" algn="just">
              <a:spcAft>
                <a:spcPts val="750"/>
              </a:spcAft>
              <a:buSzPts val="1000"/>
              <a:buFont typeface="Arial" panose="020B0604020202020204" pitchFamily="34" charset="0"/>
              <a:buChar char="•"/>
              <a:tabLst>
                <a:tab pos="457200" algn="l"/>
              </a:tabLst>
            </a:pPr>
            <a:r>
              <a:rPr lang="en-US" sz="180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Implement real-time inventory tracking to ensure precise data on stock levels across all locations.</a:t>
            </a:r>
            <a:endParaRPr lang="en-IN" sz="1600" dirty="0">
              <a:solidFill>
                <a:srgbClr val="1F1F1F"/>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22132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A4CD-64A3-5E40-5919-DBA27322D371}"/>
              </a:ext>
            </a:extLst>
          </p:cNvPr>
          <p:cNvSpPr>
            <a:spLocks noGrp="1"/>
          </p:cNvSpPr>
          <p:nvPr>
            <p:ph type="title"/>
          </p:nvPr>
        </p:nvSpPr>
        <p:spPr/>
        <p:txBody>
          <a:bodyPr/>
          <a:lstStyle/>
          <a:p>
            <a:r>
              <a:rPr lang="en-US" sz="4400" b="1" dirty="0">
                <a:latin typeface="Times New Roman" pitchFamily="18" charset="0"/>
                <a:cs typeface="Times New Roman" pitchFamily="18" charset="0"/>
              </a:rPr>
              <a:t>Literature Survey</a:t>
            </a:r>
            <a:endParaRPr lang="en-IN" dirty="0"/>
          </a:p>
        </p:txBody>
      </p:sp>
      <p:sp>
        <p:nvSpPr>
          <p:cNvPr id="4" name="TextBox 3">
            <a:extLst>
              <a:ext uri="{FF2B5EF4-FFF2-40B4-BE49-F238E27FC236}">
                <a16:creationId xmlns:a16="http://schemas.microsoft.com/office/drawing/2014/main" id="{315032F9-2CD4-E640-92FF-FDF740F60CB4}"/>
              </a:ext>
            </a:extLst>
          </p:cNvPr>
          <p:cNvSpPr txBox="1"/>
          <p:nvPr/>
        </p:nvSpPr>
        <p:spPr>
          <a:xfrm>
            <a:off x="629266" y="1913502"/>
            <a:ext cx="10515600" cy="353943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Title of the work:  </a:t>
            </a:r>
            <a:r>
              <a:rPr lang="en-US" sz="2800"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Inventory Management System”</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Authors: </a:t>
            </a:r>
            <a:r>
              <a:rPr lang="en-IN" sz="2800" dirty="0">
                <a:latin typeface="Times New Roman" panose="02020603050405020304" pitchFamily="18" charset="0"/>
                <a:cs typeface="Times New Roman" panose="02020603050405020304" pitchFamily="18" charset="0"/>
              </a:rPr>
              <a:t>Shreyas </a:t>
            </a:r>
            <a:r>
              <a:rPr lang="en-IN" sz="2800" dirty="0" err="1">
                <a:latin typeface="Times New Roman" panose="02020603050405020304" pitchFamily="18" charset="0"/>
                <a:cs typeface="Times New Roman" panose="02020603050405020304" pitchFamily="18" charset="0"/>
              </a:rPr>
              <a:t>Borwankar</a:t>
            </a:r>
            <a:r>
              <a:rPr lang="en-IN" sz="2800" dirty="0">
                <a:latin typeface="Times New Roman" panose="02020603050405020304" pitchFamily="18" charset="0"/>
                <a:cs typeface="Times New Roman" panose="02020603050405020304" pitchFamily="18" charset="0"/>
              </a:rPr>
              <a:t> *1</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Description:</a:t>
            </a:r>
            <a:r>
              <a:rPr lang="en-IN" sz="2800" dirty="0">
                <a:latin typeface="Times New Roman" panose="02020603050405020304" pitchFamily="18" charset="0"/>
                <a:cs typeface="Times New Roman" panose="02020603050405020304" pitchFamily="18" charset="0"/>
              </a:rPr>
              <a:t>This </a:t>
            </a:r>
            <a:r>
              <a:rPr lang="az-Cyrl-AZ" sz="2800" dirty="0">
                <a:latin typeface="Times New Roman" panose="02020603050405020304" pitchFamily="18" charset="0"/>
                <a:cs typeface="Times New Roman" panose="02020603050405020304" pitchFamily="18" charset="0"/>
              </a:rPr>
              <a:t>рар</a:t>
            </a:r>
            <a:r>
              <a:rPr lang="en-IN" sz="2800" dirty="0">
                <a:latin typeface="Times New Roman" panose="02020603050405020304" pitchFamily="18" charset="0"/>
                <a:cs typeface="Times New Roman" panose="02020603050405020304" pitchFamily="18" charset="0"/>
              </a:rPr>
              <a:t>er h</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s </a:t>
            </a:r>
            <a:r>
              <a:rPr lang="az-Cyrl-AZ" sz="2800" dirty="0">
                <a:latin typeface="Times New Roman" panose="02020603050405020304" pitchFamily="18" charset="0"/>
                <a:cs typeface="Times New Roman" panose="02020603050405020304" pitchFamily="18" charset="0"/>
              </a:rPr>
              <a:t>р</a:t>
            </a:r>
            <a:r>
              <a:rPr lang="en-IN" sz="2800" dirty="0">
                <a:latin typeface="Times New Roman" panose="02020603050405020304" pitchFamily="18" charset="0"/>
                <a:cs typeface="Times New Roman" panose="02020603050405020304" pitchFamily="18" charset="0"/>
              </a:rPr>
              <a:t>resented </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n invent</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ry</a:t>
            </a:r>
            <a:r>
              <a:rPr lang="en-IN" sz="2800" dirty="0">
                <a:latin typeface="Times New Roman" panose="02020603050405020304" pitchFamily="18" charset="0"/>
                <a:cs typeface="Times New Roman" panose="02020603050405020304" pitchFamily="18" charset="0"/>
              </a:rPr>
              <a:t> m</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n</a:t>
            </a:r>
            <a:r>
              <a:rPr lang="az-Cyrl-AZ" sz="2800" dirty="0">
                <a:latin typeface="Times New Roman" panose="02020603050405020304" pitchFamily="18" charset="0"/>
                <a:cs typeface="Times New Roman" panose="02020603050405020304" pitchFamily="18" charset="0"/>
              </a:rPr>
              <a:t>а</a:t>
            </a:r>
            <a:r>
              <a:rPr lang="en-IN" sz="2800" dirty="0" err="1">
                <a:latin typeface="Times New Roman" panose="02020603050405020304" pitchFamily="18" charset="0"/>
                <a:cs typeface="Times New Roman" panose="02020603050405020304" pitchFamily="18" charset="0"/>
              </a:rPr>
              <a:t>gement</a:t>
            </a:r>
            <a:r>
              <a:rPr lang="en-IN" sz="2800" dirty="0">
                <a:latin typeface="Times New Roman" panose="02020603050405020304" pitchFamily="18" charset="0"/>
                <a:cs typeface="Times New Roman" panose="02020603050405020304" pitchFamily="18" charset="0"/>
              </a:rPr>
              <a:t> system, the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b</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se needs t</a:t>
            </a:r>
            <a:r>
              <a:rPr lang="az-Cyrl-AZ" sz="2800" dirty="0">
                <a:latin typeface="Times New Roman" panose="02020603050405020304" pitchFamily="18" charset="0"/>
                <a:cs typeface="Times New Roman" panose="02020603050405020304" pitchFamily="18" charset="0"/>
              </a:rPr>
              <a:t>о </a:t>
            </a:r>
            <a:r>
              <a:rPr lang="en-IN" sz="2800" dirty="0">
                <a:latin typeface="Times New Roman" panose="02020603050405020304" pitchFamily="18" charset="0"/>
                <a:cs typeface="Times New Roman" panose="02020603050405020304" pitchFamily="18" charset="0"/>
              </a:rPr>
              <a:t>be u</a:t>
            </a:r>
            <a:r>
              <a:rPr lang="az-Cyrl-AZ" sz="2800" dirty="0">
                <a:latin typeface="Times New Roman" panose="02020603050405020304" pitchFamily="18" charset="0"/>
                <a:cs typeface="Times New Roman" panose="02020603050405020304" pitchFamily="18" charset="0"/>
              </a:rPr>
              <a:t>р</a:t>
            </a:r>
            <a:r>
              <a:rPr lang="en-IN" sz="2800" dirty="0">
                <a:latin typeface="Times New Roman" panose="02020603050405020304" pitchFamily="18" charset="0"/>
                <a:cs typeface="Times New Roman" panose="02020603050405020304" pitchFamily="18" charset="0"/>
              </a:rPr>
              <a:t>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ted every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y </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r </a:t>
            </a:r>
            <a:r>
              <a:rPr lang="en-IN" sz="2800" dirty="0" err="1">
                <a:latin typeface="Times New Roman" panose="02020603050405020304" pitchFamily="18" charset="0"/>
                <a:cs typeface="Times New Roman" panose="02020603050405020304" pitchFamily="18" charset="0"/>
              </a:rPr>
              <a:t>bef</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re invent</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ries</a:t>
            </a:r>
            <a:r>
              <a:rPr lang="en-IN" sz="2800" dirty="0">
                <a:latin typeface="Times New Roman" panose="02020603050405020304" pitchFamily="18" charset="0"/>
                <a:cs typeface="Times New Roman" panose="02020603050405020304" pitchFamily="18" charset="0"/>
              </a:rPr>
              <a:t> s</a:t>
            </a:r>
            <a:r>
              <a:rPr lang="az-Cyrl-AZ" sz="2800" dirty="0">
                <a:latin typeface="Times New Roman" panose="02020603050405020304" pitchFamily="18" charset="0"/>
                <a:cs typeface="Times New Roman" panose="02020603050405020304" pitchFamily="18" charset="0"/>
              </a:rPr>
              <a:t>о </a:t>
            </a:r>
            <a:r>
              <a:rPr lang="en-IN" sz="2800" dirty="0" err="1">
                <a:latin typeface="Times New Roman" panose="02020603050405020304" pitchFamily="18" charset="0"/>
                <a:cs typeface="Times New Roman" panose="02020603050405020304" pitchFamily="18" charset="0"/>
              </a:rPr>
              <a:t>th</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 new eligible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a:t>
            </a:r>
            <a:r>
              <a:rPr lang="az-Cyrl-AZ" sz="2800" dirty="0">
                <a:latin typeface="Times New Roman" panose="02020603050405020304" pitchFamily="18" charset="0"/>
                <a:cs typeface="Times New Roman" panose="02020603050405020304" pitchFamily="18" charset="0"/>
              </a:rPr>
              <a:t>а </a:t>
            </a:r>
            <a:r>
              <a:rPr lang="en-IN" sz="2800" dirty="0">
                <a:latin typeface="Times New Roman" panose="02020603050405020304" pitchFamily="18" charset="0"/>
                <a:cs typeface="Times New Roman" panose="02020603050405020304" pitchFamily="18" charset="0"/>
              </a:rPr>
              <a:t>m</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y be </a:t>
            </a:r>
            <a:r>
              <a:rPr lang="en-IN" sz="2800" dirty="0" err="1">
                <a:latin typeface="Times New Roman" panose="02020603050405020304" pitchFamily="18" charset="0"/>
                <a:cs typeface="Times New Roman" panose="02020603050405020304" pitchFamily="18" charset="0"/>
              </a:rPr>
              <a:t>enr</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lled</a:t>
            </a:r>
            <a:r>
              <a:rPr lang="en-IN" sz="2800" dirty="0">
                <a:latin typeface="Times New Roman" panose="02020603050405020304" pitchFamily="18" charset="0"/>
                <a:cs typeface="Times New Roman" panose="02020603050405020304" pitchFamily="18" charset="0"/>
              </a:rPr>
              <a:t> </a:t>
            </a:r>
            <a:r>
              <a:rPr lang="az-Cyrl-AZ" sz="2800" dirty="0">
                <a:latin typeface="Times New Roman" panose="02020603050405020304" pitchFamily="18" charset="0"/>
                <a:cs typeface="Times New Roman" panose="02020603050405020304" pitchFamily="18" charset="0"/>
              </a:rPr>
              <a:t>а</a:t>
            </a:r>
            <a:r>
              <a:rPr lang="en-IN" sz="2800" dirty="0" err="1">
                <a:latin typeface="Times New Roman" panose="02020603050405020304" pitchFamily="18" charset="0"/>
                <a:cs typeface="Times New Roman" panose="02020603050405020304" pitchFamily="18" charset="0"/>
              </a:rPr>
              <a:t>nd</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th</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se </a:t>
            </a:r>
            <a:r>
              <a:rPr lang="en-IN" sz="2800" dirty="0" err="1">
                <a:latin typeface="Times New Roman" panose="02020603050405020304" pitchFamily="18" charset="0"/>
                <a:cs typeface="Times New Roman" panose="02020603050405020304" pitchFamily="18" charset="0"/>
              </a:rPr>
              <a:t>wh</a:t>
            </a:r>
            <a:r>
              <a:rPr lang="az-Cyrl-AZ" sz="2800" dirty="0">
                <a:latin typeface="Times New Roman" panose="02020603050405020304" pitchFamily="18" charset="0"/>
                <a:cs typeface="Times New Roman" panose="02020603050405020304" pitchFamily="18" charset="0"/>
              </a:rPr>
              <a:t>о а</a:t>
            </a:r>
            <a:r>
              <a:rPr lang="en-IN" sz="2800" dirty="0">
                <a:latin typeface="Times New Roman" panose="02020603050405020304" pitchFamily="18" charset="0"/>
                <a:cs typeface="Times New Roman" panose="02020603050405020304" pitchFamily="18" charset="0"/>
              </a:rPr>
              <a:t>re useless </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re rem</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ved</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fr</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m the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b</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se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20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3CFC-5261-EE4E-57F2-5A8393778356}"/>
              </a:ext>
            </a:extLst>
          </p:cNvPr>
          <p:cNvSpPr>
            <a:spLocks noGrp="1"/>
          </p:cNvSpPr>
          <p:nvPr>
            <p:ph type="title"/>
          </p:nvPr>
        </p:nvSpPr>
        <p:spPr>
          <a:xfrm>
            <a:off x="838200" y="296299"/>
            <a:ext cx="10515600" cy="1325563"/>
          </a:xfrm>
        </p:spPr>
        <p:txBody>
          <a:bodyPr/>
          <a:lstStyle/>
          <a:p>
            <a:r>
              <a:rPr lang="en-US" sz="4400" b="1" dirty="0">
                <a:latin typeface="Times New Roman" pitchFamily="18" charset="0"/>
                <a:cs typeface="Times New Roman" pitchFamily="18" charset="0"/>
              </a:rPr>
              <a:t>Literature Survey</a:t>
            </a:r>
            <a:endParaRPr lang="en-IN" dirty="0"/>
          </a:p>
        </p:txBody>
      </p:sp>
      <p:sp>
        <p:nvSpPr>
          <p:cNvPr id="3" name="Content Placeholder 2">
            <a:extLst>
              <a:ext uri="{FF2B5EF4-FFF2-40B4-BE49-F238E27FC236}">
                <a16:creationId xmlns:a16="http://schemas.microsoft.com/office/drawing/2014/main" id="{F1A8A6BD-15A2-1523-C6C5-A981A423E435}"/>
              </a:ext>
            </a:extLst>
          </p:cNvPr>
          <p:cNvSpPr>
            <a:spLocks noGrp="1"/>
          </p:cNvSpPr>
          <p:nvPr>
            <p:ph idx="1"/>
          </p:nvPr>
        </p:nvSpPr>
        <p:spPr/>
        <p:txBody>
          <a:bodyPr/>
          <a:lstStyle/>
          <a:p>
            <a:pPr algn="just"/>
            <a:r>
              <a:rPr lang="en-US" sz="2800" b="1" dirty="0">
                <a:latin typeface="Times New Roman" panose="02020603050405020304" pitchFamily="18" charset="0"/>
                <a:cs typeface="Times New Roman" pitchFamily="18" charset="0"/>
              </a:rPr>
              <a:t>Title of the work:</a:t>
            </a:r>
            <a:r>
              <a:rPr lang="en-US" sz="2800" dirty="0">
                <a:latin typeface="Times New Roman" panose="02020603050405020304" pitchFamily="18" charset="0"/>
                <a:cs typeface="Times New Roman" pitchFamily="18" charset="0"/>
              </a:rPr>
              <a:t>  “</a:t>
            </a:r>
            <a:r>
              <a:rPr lang="en-US" dirty="0">
                <a:latin typeface="Times New Roman" panose="02020603050405020304" pitchFamily="18" charset="0"/>
                <a:cs typeface="Times New Roman" panose="02020603050405020304" pitchFamily="18" charset="0"/>
              </a:rPr>
              <a:t>Design and Implementation of Inventory Management System for University</a:t>
            </a:r>
            <a:r>
              <a:rPr lang="en-US" sz="2800" dirty="0">
                <a:latin typeface="Times New Roman" pitchFamily="18" charset="0"/>
                <a:cs typeface="Times New Roman" pitchFamily="18" charset="0"/>
              </a:rPr>
              <a:t>”</a:t>
            </a:r>
          </a:p>
          <a:p>
            <a:pPr algn="just"/>
            <a:endParaRPr lang="en-US" sz="2800" dirty="0">
              <a:latin typeface="Times New Roman" pitchFamily="18" charset="0"/>
              <a:cs typeface="Times New Roman" pitchFamily="18" charset="0"/>
            </a:endParaRPr>
          </a:p>
          <a:p>
            <a:pPr algn="just"/>
            <a:r>
              <a:rPr lang="en-US" sz="2800" b="1" dirty="0">
                <a:latin typeface="Times New Roman" panose="02020603050405020304" pitchFamily="18" charset="0"/>
                <a:cs typeface="Times New Roman" pitchFamily="18" charset="0"/>
              </a:rPr>
              <a:t>Authors:</a:t>
            </a:r>
            <a:r>
              <a:rPr lang="en-US" sz="2800" dirty="0">
                <a:latin typeface="Times New Roman" panose="02020603050405020304" pitchFamily="18" charset="0"/>
                <a:cs typeface="Times New Roman" pitchFamily="18" charset="0"/>
              </a:rPr>
              <a:t>  </a:t>
            </a:r>
            <a:r>
              <a:rPr lang="en-IN" dirty="0">
                <a:latin typeface="Times New Roman" panose="02020603050405020304" pitchFamily="18" charset="0"/>
                <a:cs typeface="Times New Roman" panose="02020603050405020304" pitchFamily="18" charset="0"/>
              </a:rPr>
              <a:t>Santosh Soni, Pankaj Chandra, Akanksha Gupta, Deepak Kant </a:t>
            </a:r>
            <a:r>
              <a:rPr lang="en-IN" dirty="0" err="1">
                <a:latin typeface="Times New Roman" panose="02020603050405020304" pitchFamily="18" charset="0"/>
                <a:cs typeface="Times New Roman" panose="02020603050405020304" pitchFamily="18" charset="0"/>
              </a:rPr>
              <a:t>Netam</a:t>
            </a:r>
            <a:r>
              <a:rPr lang="en-IN" dirty="0">
                <a:latin typeface="Times New Roman" panose="02020603050405020304" pitchFamily="18" charset="0"/>
                <a:cs typeface="Times New Roman" panose="02020603050405020304" pitchFamily="18" charset="0"/>
              </a:rPr>
              <a:t>, Sushant Kumar, Kaushik Tiwary</a:t>
            </a:r>
            <a:endParaRPr lang="en-US" sz="2800" dirty="0">
              <a:latin typeface="Times New Roman" panose="02020603050405020304" pitchFamily="18" charset="0"/>
              <a:cs typeface="Times New Roman" pitchFamily="18" charset="0"/>
            </a:endParaRPr>
          </a:p>
          <a:p>
            <a:pPr algn="just"/>
            <a:r>
              <a:rPr lang="en-US" sz="2800" b="1" dirty="0">
                <a:latin typeface="Times New Roman" panose="02020603050405020304" pitchFamily="18" charset="0"/>
                <a:cs typeface="Times New Roman" pitchFamily="18" charset="0"/>
              </a:rPr>
              <a:t>Description: </a:t>
            </a:r>
            <a:r>
              <a:rPr lang="en-US" dirty="0">
                <a:latin typeface="Times New Roman" panose="02020603050405020304" pitchFamily="18" charset="0"/>
                <a:cs typeface="Times New Roman" panose="02020603050405020304" pitchFamily="18" charset="0"/>
              </a:rPr>
              <a:t>This paper aims to develop a web-based application project for the finance department of a college using HTML, Bootstrap, CSS, JavaScript, PHP, Ajax, and SQL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83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01DC43-1A77-E507-28D2-1E327D8C9A13}"/>
              </a:ext>
            </a:extLst>
          </p:cNvPr>
          <p:cNvSpPr txBox="1">
            <a:spLocks/>
          </p:cNvSpPr>
          <p:nvPr/>
        </p:nvSpPr>
        <p:spPr>
          <a:xfrm>
            <a:off x="990600" y="4486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Times New Roman" pitchFamily="18" charset="0"/>
                <a:cs typeface="Times New Roman" pitchFamily="18" charset="0"/>
              </a:rPr>
              <a:t>Literature Survey</a:t>
            </a:r>
            <a:endParaRPr lang="en-IN" dirty="0"/>
          </a:p>
        </p:txBody>
      </p:sp>
      <p:sp>
        <p:nvSpPr>
          <p:cNvPr id="5" name="Content Placeholder 2">
            <a:extLst>
              <a:ext uri="{FF2B5EF4-FFF2-40B4-BE49-F238E27FC236}">
                <a16:creationId xmlns:a16="http://schemas.microsoft.com/office/drawing/2014/main" id="{026CC1CF-0C9E-5584-F70E-B38097BA566A}"/>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a:latin typeface="Times New Roman" pitchFamily="18" charset="0"/>
                <a:cs typeface="Times New Roman" pitchFamily="18" charset="0"/>
              </a:rPr>
              <a:t>Title of the work:</a:t>
            </a:r>
            <a:r>
              <a:rPr lang="en-US" dirty="0">
                <a:latin typeface="Times New Roman" pitchFamily="18" charset="0"/>
                <a:cs typeface="Times New Roman" pitchFamily="18" charset="0"/>
              </a:rPr>
              <a:t>  “</a:t>
            </a:r>
            <a:r>
              <a:rPr lang="en-US" dirty="0"/>
              <a:t>Inventory Management System</a:t>
            </a:r>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Authors:</a:t>
            </a:r>
            <a:r>
              <a:rPr lang="en-US" dirty="0">
                <a:latin typeface="Times New Roman" pitchFamily="18" charset="0"/>
                <a:cs typeface="Times New Roman" pitchFamily="18" charset="0"/>
              </a:rPr>
              <a:t>  </a:t>
            </a:r>
            <a:r>
              <a:rPr lang="fi-FI" dirty="0"/>
              <a:t>Ankitha Venkatesh1 , Kiran Kumar M N2 </a:t>
            </a:r>
          </a:p>
          <a:p>
            <a:pPr marL="0" indent="0"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Description: </a:t>
            </a:r>
            <a:r>
              <a:rPr lang="en-US" dirty="0"/>
              <a:t>an inventory management system is a crucial tool for businesses to track, organize, and control their inventory effectively</a:t>
            </a:r>
            <a:endParaRPr lang="en-IN" dirty="0"/>
          </a:p>
        </p:txBody>
      </p:sp>
    </p:spTree>
    <p:extLst>
      <p:ext uri="{BB962C8B-B14F-4D97-AF65-F5344CB8AC3E}">
        <p14:creationId xmlns:p14="http://schemas.microsoft.com/office/powerpoint/2010/main" val="506480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3659</TotalTime>
  <Words>899</Words>
  <Application>Microsoft Office PowerPoint</Application>
  <PresentationFormat>Widescreen</PresentationFormat>
  <Paragraphs>146</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ff0</vt:lpstr>
      <vt:lpstr>ff8</vt:lpstr>
      <vt:lpstr>Google Sans</vt:lpstr>
      <vt:lpstr>Söhne</vt:lpstr>
      <vt:lpstr>Times New Roman</vt:lpstr>
      <vt:lpstr>Office Theme</vt:lpstr>
      <vt:lpstr>Contents:</vt:lpstr>
      <vt:lpstr>PowerPoint Presentation</vt:lpstr>
      <vt:lpstr>Applications of Inventory Management </vt:lpstr>
      <vt:lpstr>PowerPoint Presentation</vt:lpstr>
      <vt:lpstr>Solutions </vt:lpstr>
      <vt:lpstr>PowerPoint Presentation</vt:lpstr>
      <vt:lpstr>Literature Survey</vt:lpstr>
      <vt:lpstr>Literature Survey</vt:lpstr>
      <vt:lpstr>PowerPoint Presentation</vt:lpstr>
      <vt:lpstr>Technology used :</vt:lpstr>
      <vt:lpstr>Dashboard module</vt:lpstr>
      <vt:lpstr>Point-of-Sale (POS) Module</vt:lpstr>
      <vt:lpstr>Purchase module</vt:lpstr>
      <vt:lpstr>Supplier MODULE:</vt:lpstr>
      <vt:lpstr>Authentication module</vt:lpstr>
      <vt:lpstr>categories module </vt:lpstr>
      <vt:lpstr>Customer module</vt:lpstr>
      <vt:lpstr>METHODOLOGY</vt:lpstr>
      <vt:lpstr>Hardware requirements:</vt:lpstr>
      <vt:lpstr>Existing system</vt:lpstr>
      <vt:lpstr>Proposed system:</vt:lpstr>
      <vt:lpstr>PowerPoint Presentation</vt:lpstr>
      <vt:lpstr>ER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SHESHAGIRI S</dc:creator>
  <cp:lastModifiedBy>SHESHAGIRI S</cp:lastModifiedBy>
  <cp:revision>47</cp:revision>
  <dcterms:created xsi:type="dcterms:W3CDTF">2024-03-16T19:06:22Z</dcterms:created>
  <dcterms:modified xsi:type="dcterms:W3CDTF">2024-04-28T20:22:21Z</dcterms:modified>
</cp:coreProperties>
</file>