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6" r:id="rId4"/>
    <p:sldId id="257" r:id="rId5"/>
    <p:sldId id="258" r:id="rId6"/>
    <p:sldId id="259" r:id="rId7"/>
    <p:sldId id="265" r:id="rId8"/>
    <p:sldId id="267" r:id="rId9"/>
    <p:sldId id="268"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E9F9-7E2A-546E-4FC7-8D49EDFA1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4F1DD6-2935-109F-871A-AD9AB9B2B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69C6C-D150-852C-AEA2-6E496BA09065}"/>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5" name="Footer Placeholder 4">
            <a:extLst>
              <a:ext uri="{FF2B5EF4-FFF2-40B4-BE49-F238E27FC236}">
                <a16:creationId xmlns:a16="http://schemas.microsoft.com/office/drawing/2014/main" id="{9F8251D7-31AB-F17B-354A-2FEC86DE1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88C3E-98EC-F2C9-A8D0-90515F492367}"/>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98659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2D5D-D3A6-00EA-63D6-08DBE1C445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10BBB-95E7-E3E6-1166-38D8FE1DF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499D1-41B7-F26D-3E99-A5F9810C206F}"/>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5" name="Footer Placeholder 4">
            <a:extLst>
              <a:ext uri="{FF2B5EF4-FFF2-40B4-BE49-F238E27FC236}">
                <a16:creationId xmlns:a16="http://schemas.microsoft.com/office/drawing/2014/main" id="{0502340C-7C5A-DB43-0B60-EC228B908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0D6E2-DFB6-F3F1-5FD9-54D4076F82B7}"/>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20998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804C0-14A0-DE6B-2B67-B4DCADD4D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B73DD2-8B64-9308-7233-25D96615E5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28598-B2D9-F484-5D40-F88A764D8460}"/>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5" name="Footer Placeholder 4">
            <a:extLst>
              <a:ext uri="{FF2B5EF4-FFF2-40B4-BE49-F238E27FC236}">
                <a16:creationId xmlns:a16="http://schemas.microsoft.com/office/drawing/2014/main" id="{CA28AAD6-832A-59D1-D9F4-EFF8874CF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39361-86C3-5AC9-135C-D87D502479AF}"/>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9247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F237-60F2-DC51-7294-08256300E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B8BC4-6268-DA47-397B-B8BCEDC57E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8DDC9-58D0-8AB6-4C0D-36EEF095A6B6}"/>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5" name="Footer Placeholder 4">
            <a:extLst>
              <a:ext uri="{FF2B5EF4-FFF2-40B4-BE49-F238E27FC236}">
                <a16:creationId xmlns:a16="http://schemas.microsoft.com/office/drawing/2014/main" id="{7DD63FAF-6290-BBBD-0D0B-0410289B4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A4D1C-3CA4-7BE8-F9FF-84EE7E4B844D}"/>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822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127-08DA-600E-2752-E8BFB6F7A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B7922C-9E1B-FFAB-2F83-976DBC5C4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E30A4-D45B-5301-4FD1-5CE9BCDC5158}"/>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5" name="Footer Placeholder 4">
            <a:extLst>
              <a:ext uri="{FF2B5EF4-FFF2-40B4-BE49-F238E27FC236}">
                <a16:creationId xmlns:a16="http://schemas.microsoft.com/office/drawing/2014/main" id="{7A159ADC-22C4-323B-185E-FEC95DE31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5A223D-786A-CEA5-80A0-3D924C29B27A}"/>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22948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2E93-3378-B14B-3749-7CA312ECF3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6F52C-AC96-3C03-15B9-55960300D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C68762-62AC-BED9-98CC-DA979B424C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26ABDF-E23C-9AC7-F919-DA129465A05D}"/>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6" name="Footer Placeholder 5">
            <a:extLst>
              <a:ext uri="{FF2B5EF4-FFF2-40B4-BE49-F238E27FC236}">
                <a16:creationId xmlns:a16="http://schemas.microsoft.com/office/drawing/2014/main" id="{58737EC4-4C0C-A3F9-8569-007F807733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7572B8-C3A5-CABB-DEB0-5C039984F66C}"/>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217056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EDD6-E1F8-F3CC-A45C-C2A5DFB48A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84D08-B5F9-F0C3-6D5D-BB7E8FCFE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176288-973C-5F72-FFEB-366F2B9E1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741FE1-4E61-A65E-2630-960E4783D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4EC7C-F650-5023-E38E-42021E71E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5E11C2-7716-A884-9F50-BBFF56235E50}"/>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8" name="Footer Placeholder 7">
            <a:extLst>
              <a:ext uri="{FF2B5EF4-FFF2-40B4-BE49-F238E27FC236}">
                <a16:creationId xmlns:a16="http://schemas.microsoft.com/office/drawing/2014/main" id="{B637DAA5-83E7-8D94-5881-3558B70898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AF1879-EF8D-5F76-0347-0F66F5AF0AD5}"/>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87047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4C97-7574-81B1-4C2D-F16A94DEC0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7FE832-46D5-51D0-B9F1-D139812630D7}"/>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4" name="Footer Placeholder 3">
            <a:extLst>
              <a:ext uri="{FF2B5EF4-FFF2-40B4-BE49-F238E27FC236}">
                <a16:creationId xmlns:a16="http://schemas.microsoft.com/office/drawing/2014/main" id="{0D0C42A2-5471-5D56-A03C-33F4364AED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90DFBF-4F6A-7A28-355C-CC210A3C6874}"/>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56701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36DFC-9E44-7D24-DB0D-36FA28C31266}"/>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3" name="Footer Placeholder 2">
            <a:extLst>
              <a:ext uri="{FF2B5EF4-FFF2-40B4-BE49-F238E27FC236}">
                <a16:creationId xmlns:a16="http://schemas.microsoft.com/office/drawing/2014/main" id="{20B21F3D-5526-1A7C-ACBF-8A60F377C8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F329C2-CD69-89AD-4BF9-FC070843ADBD}"/>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34080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1DAE-303B-C8A0-843F-3F4507112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DD88A2-232B-A318-4409-D19F93B9FC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23EF99-8B8D-9892-38C7-1BD9D1C8B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6A476-F1B3-3321-EBD7-6220F1DBE99C}"/>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6" name="Footer Placeholder 5">
            <a:extLst>
              <a:ext uri="{FF2B5EF4-FFF2-40B4-BE49-F238E27FC236}">
                <a16:creationId xmlns:a16="http://schemas.microsoft.com/office/drawing/2014/main" id="{EB4524DF-6191-F2EE-5BE9-CFA7C08E7C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FD87D-87E1-5034-49C6-61149EA22222}"/>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98317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BB15-60B4-5279-92CE-CB2D1E884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E803D3-4205-F018-E950-6B05ACFA03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8D219F-9FD5-1A6B-4419-4012354CD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0B1BA-226E-5635-387C-EA7B0C1494E3}"/>
              </a:ext>
            </a:extLst>
          </p:cNvPr>
          <p:cNvSpPr>
            <a:spLocks noGrp="1"/>
          </p:cNvSpPr>
          <p:nvPr>
            <p:ph type="dt" sz="half" idx="10"/>
          </p:nvPr>
        </p:nvSpPr>
        <p:spPr/>
        <p:txBody>
          <a:bodyPr/>
          <a:lstStyle/>
          <a:p>
            <a:fld id="{C4BA0E9D-EF14-4EA0-A2D9-3974F90CF129}" type="datetimeFigureOut">
              <a:rPr lang="en-IN" smtClean="0"/>
              <a:t>14-04-2024</a:t>
            </a:fld>
            <a:endParaRPr lang="en-IN"/>
          </a:p>
        </p:txBody>
      </p:sp>
      <p:sp>
        <p:nvSpPr>
          <p:cNvPr id="6" name="Footer Placeholder 5">
            <a:extLst>
              <a:ext uri="{FF2B5EF4-FFF2-40B4-BE49-F238E27FC236}">
                <a16:creationId xmlns:a16="http://schemas.microsoft.com/office/drawing/2014/main" id="{AD5A62E9-9507-3BD6-D96E-EC3C663CBC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F4828-7DB9-D27C-C912-7EF36D179768}"/>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01886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CF674-C483-F130-95E1-01A2835E8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2FA12-EFE0-632F-F684-01C8F9FC2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62FB6-7C99-3442-8809-D792C50D5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0E9D-EF14-4EA0-A2D9-3974F90CF129}" type="datetimeFigureOut">
              <a:rPr lang="en-IN" smtClean="0"/>
              <a:t>14-04-2024</a:t>
            </a:fld>
            <a:endParaRPr lang="en-IN"/>
          </a:p>
        </p:txBody>
      </p:sp>
      <p:sp>
        <p:nvSpPr>
          <p:cNvPr id="5" name="Footer Placeholder 4">
            <a:extLst>
              <a:ext uri="{FF2B5EF4-FFF2-40B4-BE49-F238E27FC236}">
                <a16:creationId xmlns:a16="http://schemas.microsoft.com/office/drawing/2014/main" id="{E4288320-C468-75AE-53D6-9E103C16E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9AFE2F-21A7-A743-7166-CF4EE1FBF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ACA64-2380-4506-947D-029D3024D974}" type="slidenum">
              <a:rPr lang="en-IN" smtClean="0"/>
              <a:t>‹#›</a:t>
            </a:fld>
            <a:endParaRPr lang="en-IN"/>
          </a:p>
        </p:txBody>
      </p:sp>
    </p:spTree>
    <p:extLst>
      <p:ext uri="{BB962C8B-B14F-4D97-AF65-F5344CB8AC3E}">
        <p14:creationId xmlns:p14="http://schemas.microsoft.com/office/powerpoint/2010/main" val="478826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C5D9-BDDA-AFE3-9DB8-A7949502E8F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C16D289-A5FD-2A79-798A-4854F067E8FD}"/>
              </a:ext>
            </a:extLst>
          </p:cNvPr>
          <p:cNvSpPr>
            <a:spLocks noGrp="1"/>
          </p:cNvSpPr>
          <p:nvPr>
            <p:ph idx="1"/>
          </p:nvPr>
        </p:nvSpPr>
        <p:spPr/>
        <p:txBody>
          <a:bodyPr/>
          <a:lstStyle/>
          <a:p>
            <a:r>
              <a:rPr lang="en-IN" dirty="0"/>
              <a:t>Introduction</a:t>
            </a:r>
          </a:p>
          <a:p>
            <a:r>
              <a:rPr lang="en-IN" dirty="0"/>
              <a:t>Problem statement</a:t>
            </a:r>
          </a:p>
          <a:p>
            <a:r>
              <a:rPr lang="en-IN" dirty="0"/>
              <a:t>Solution</a:t>
            </a:r>
          </a:p>
          <a:p>
            <a:r>
              <a:rPr lang="en-IN" dirty="0"/>
              <a:t>Objectives</a:t>
            </a:r>
          </a:p>
          <a:p>
            <a:r>
              <a:rPr lang="en-IN" dirty="0"/>
              <a:t>Literature survey</a:t>
            </a:r>
          </a:p>
          <a:p>
            <a:r>
              <a:rPr lang="en-IN" dirty="0"/>
              <a:t>Application of </a:t>
            </a:r>
            <a:r>
              <a:rPr lang="en-IN"/>
              <a:t>inventory management</a:t>
            </a:r>
            <a:endParaRPr lang="en-IN" dirty="0"/>
          </a:p>
          <a:p>
            <a:pPr marL="0" indent="0">
              <a:buNone/>
            </a:pPr>
            <a:endParaRPr lang="en-IN"/>
          </a:p>
        </p:txBody>
      </p:sp>
    </p:spTree>
    <p:extLst>
      <p:ext uri="{BB962C8B-B14F-4D97-AF65-F5344CB8AC3E}">
        <p14:creationId xmlns:p14="http://schemas.microsoft.com/office/powerpoint/2010/main" val="103822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BCD6-48FF-1660-60E6-433E387B6C55}"/>
              </a:ext>
            </a:extLst>
          </p:cNvPr>
          <p:cNvSpPr>
            <a:spLocks noGrp="1"/>
          </p:cNvSpPr>
          <p:nvPr>
            <p:ph type="title"/>
          </p:nvPr>
        </p:nvSpPr>
        <p:spPr>
          <a:xfrm>
            <a:off x="838200" y="74644"/>
            <a:ext cx="10515600" cy="878925"/>
          </a:xfrm>
        </p:spPr>
        <p:txBody>
          <a:bodyPr/>
          <a:lstStyle/>
          <a:p>
            <a:r>
              <a:rPr lang="en-IN" dirty="0"/>
              <a:t>Technology used :</a:t>
            </a:r>
          </a:p>
        </p:txBody>
      </p:sp>
      <p:sp>
        <p:nvSpPr>
          <p:cNvPr id="3" name="Content Placeholder 2">
            <a:extLst>
              <a:ext uri="{FF2B5EF4-FFF2-40B4-BE49-F238E27FC236}">
                <a16:creationId xmlns:a16="http://schemas.microsoft.com/office/drawing/2014/main" id="{8F0B4B51-BDA5-86DD-9B6E-CBF39A94F465}"/>
              </a:ext>
            </a:extLst>
          </p:cNvPr>
          <p:cNvSpPr>
            <a:spLocks noGrp="1"/>
          </p:cNvSpPr>
          <p:nvPr>
            <p:ph idx="1"/>
          </p:nvPr>
        </p:nvSpPr>
        <p:spPr>
          <a:xfrm>
            <a:off x="1006152" y="953569"/>
            <a:ext cx="10515600" cy="5756988"/>
          </a:xfrm>
        </p:spPr>
        <p:txBody>
          <a:bodyPr>
            <a:normAutofit/>
          </a:bodyPr>
          <a:lstStyle/>
          <a:p>
            <a:endParaRPr lang="en-IN" sz="2400" b="1" i="0" dirty="0">
              <a:solidFill>
                <a:srgbClr val="1F1F1F"/>
              </a:solidFill>
              <a:effectLst/>
              <a:highlight>
                <a:srgbClr val="FFFFFF"/>
              </a:highlight>
              <a:latin typeface="Google Sans"/>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Programming Language:</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PHP</a:t>
            </a:r>
            <a:endPar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Database:</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MySQL</a:t>
            </a: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PHP Frameworks:</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Laravel</a:t>
            </a:r>
            <a:endParaRPr lang="en-IN" b="1" dirty="0">
              <a:solidFill>
                <a:srgbClr val="1F1F1F"/>
              </a:solidFill>
              <a:highlight>
                <a:srgbClr val="FFFFFF"/>
              </a:highlight>
              <a:latin typeface="Times New Roman" panose="02020603050405020304" pitchFamily="18" charset="0"/>
              <a:cs typeface="Times New Roman" panose="02020603050405020304" pitchFamily="18" charset="0"/>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Web Server:</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Apache</a:t>
            </a:r>
          </a:p>
          <a:p>
            <a:r>
              <a:rPr lang="en-IN" sz="2400" b="1" dirty="0">
                <a:solidFill>
                  <a:srgbClr val="1F1F1F"/>
                </a:solidFill>
                <a:highlight>
                  <a:srgbClr val="FFFFFF"/>
                </a:highlight>
                <a:latin typeface="Times New Roman" panose="02020603050405020304" pitchFamily="18" charset="0"/>
                <a:cs typeface="Times New Roman" panose="02020603050405020304" pitchFamily="18" charset="0"/>
              </a:rPr>
              <a:t>Additional Technologies:</a:t>
            </a:r>
          </a:p>
          <a:p>
            <a:pPr lvl="1"/>
            <a:r>
              <a:rPr lang="en-IN" b="1" dirty="0">
                <a:solidFill>
                  <a:srgbClr val="1F1F1F"/>
                </a:solidFill>
                <a:highlight>
                  <a:srgbClr val="FFFFFF"/>
                </a:highlight>
                <a:latin typeface="Times New Roman" panose="02020603050405020304" pitchFamily="18" charset="0"/>
                <a:cs typeface="Times New Roman" panose="02020603050405020304" pitchFamily="18" charset="0"/>
              </a:rPr>
              <a:t>HTML/CSS</a:t>
            </a:r>
          </a:p>
          <a:p>
            <a:pPr lvl="1"/>
            <a:r>
              <a:rPr lang="en-IN" b="1" dirty="0">
                <a:solidFill>
                  <a:srgbClr val="1F1F1F"/>
                </a:solidFill>
                <a:highlight>
                  <a:srgbClr val="FFFFFF"/>
                </a:highlight>
                <a:latin typeface="Times New Roman" panose="02020603050405020304" pitchFamily="18" charset="0"/>
                <a:cs typeface="Times New Roman" panose="02020603050405020304" pitchFamily="18" charset="0"/>
              </a:rPr>
              <a:t>JavaScript Libraries</a:t>
            </a:r>
            <a:endPar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8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C161-2D9F-2C9E-D6D4-71279CA46DB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9217EF7-3FC7-545B-A667-3A99DC26ECA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5351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B4A19-A7EA-1FC9-5858-92287D2D2E47}"/>
              </a:ext>
            </a:extLst>
          </p:cNvPr>
          <p:cNvSpPr txBox="1"/>
          <p:nvPr/>
        </p:nvSpPr>
        <p:spPr>
          <a:xfrm>
            <a:off x="1350607" y="725068"/>
            <a:ext cx="6097554" cy="369332"/>
          </a:xfrm>
          <a:prstGeom prst="rect">
            <a:avLst/>
          </a:prstGeom>
          <a:noFill/>
        </p:spPr>
        <p:txBody>
          <a:bodyPr wrap="square">
            <a:spAutoFit/>
          </a:bodyPr>
          <a:lstStyle/>
          <a:p>
            <a:r>
              <a:rPr lang="en-IN" sz="1800" b="1" dirty="0"/>
              <a:t>Introduction:</a:t>
            </a:r>
          </a:p>
        </p:txBody>
      </p:sp>
      <p:sp>
        <p:nvSpPr>
          <p:cNvPr id="7" name="TextBox 6">
            <a:extLst>
              <a:ext uri="{FF2B5EF4-FFF2-40B4-BE49-F238E27FC236}">
                <a16:creationId xmlns:a16="http://schemas.microsoft.com/office/drawing/2014/main" id="{4BE428A6-83DF-2907-CA05-8422811DF377}"/>
              </a:ext>
            </a:extLst>
          </p:cNvPr>
          <p:cNvSpPr txBox="1"/>
          <p:nvPr/>
        </p:nvSpPr>
        <p:spPr>
          <a:xfrm>
            <a:off x="1350607" y="1241000"/>
            <a:ext cx="9500895" cy="646331"/>
          </a:xfrm>
          <a:prstGeom prst="rect">
            <a:avLst/>
          </a:prstGeom>
          <a:noFill/>
        </p:spPr>
        <p:txBody>
          <a:bodyPr wrap="square">
            <a:spAutoFit/>
          </a:bodyPr>
          <a:lstStyle/>
          <a:p>
            <a:r>
              <a:rPr lang="en-US" b="0" i="0" dirty="0">
                <a:solidFill>
                  <a:srgbClr val="000000"/>
                </a:solidFill>
                <a:effectLst/>
                <a:latin typeface="ff0"/>
              </a:rPr>
              <a:t>Inventory is a physical resource that a firm holds in stock with the intent of selling it or transforming it into a more valuable state.</a:t>
            </a:r>
            <a:endParaRPr lang="en-IN" dirty="0"/>
          </a:p>
        </p:txBody>
      </p:sp>
      <p:sp>
        <p:nvSpPr>
          <p:cNvPr id="9" name="TextBox 8">
            <a:extLst>
              <a:ext uri="{FF2B5EF4-FFF2-40B4-BE49-F238E27FC236}">
                <a16:creationId xmlns:a16="http://schemas.microsoft.com/office/drawing/2014/main" id="{9CDF4E4B-87D2-7B48-8C8C-B5055C30CCDF}"/>
              </a:ext>
            </a:extLst>
          </p:cNvPr>
          <p:cNvSpPr txBox="1"/>
          <p:nvPr/>
        </p:nvSpPr>
        <p:spPr>
          <a:xfrm>
            <a:off x="1350607" y="2270543"/>
            <a:ext cx="9248969" cy="646331"/>
          </a:xfrm>
          <a:prstGeom prst="rect">
            <a:avLst/>
          </a:prstGeom>
          <a:noFill/>
        </p:spPr>
        <p:txBody>
          <a:bodyPr wrap="square">
            <a:spAutoFit/>
          </a:bodyPr>
          <a:lstStyle/>
          <a:p>
            <a:r>
              <a:rPr lang="en-IN" dirty="0"/>
              <a:t>Inventory management is a step in the supply chain where inventory and stock quantities are tracked in and out of your warehouse.</a:t>
            </a:r>
          </a:p>
        </p:txBody>
      </p:sp>
      <p:sp>
        <p:nvSpPr>
          <p:cNvPr id="11" name="TextBox 10">
            <a:extLst>
              <a:ext uri="{FF2B5EF4-FFF2-40B4-BE49-F238E27FC236}">
                <a16:creationId xmlns:a16="http://schemas.microsoft.com/office/drawing/2014/main" id="{3CE1669C-FDE5-0DBA-3D04-6770A18AB063}"/>
              </a:ext>
            </a:extLst>
          </p:cNvPr>
          <p:cNvSpPr txBox="1"/>
          <p:nvPr/>
        </p:nvSpPr>
        <p:spPr>
          <a:xfrm>
            <a:off x="1350606" y="3429000"/>
            <a:ext cx="9500895" cy="923330"/>
          </a:xfrm>
          <a:prstGeom prst="rect">
            <a:avLst/>
          </a:prstGeom>
          <a:noFill/>
        </p:spPr>
        <p:txBody>
          <a:bodyPr wrap="square">
            <a:spAutoFit/>
          </a:bodyPr>
          <a:lstStyle/>
          <a:p>
            <a:r>
              <a:rPr lang="en-IN" dirty="0"/>
              <a:t>An inventory management system is a tool that allows you to track goods across your business's supply chain. It optimizes the entire spectrum spanning from order placement with your vendor to order delivery to your customer, mapping the complete journey of a product.</a:t>
            </a:r>
          </a:p>
        </p:txBody>
      </p:sp>
      <p:sp>
        <p:nvSpPr>
          <p:cNvPr id="13" name="TextBox 12">
            <a:extLst>
              <a:ext uri="{FF2B5EF4-FFF2-40B4-BE49-F238E27FC236}">
                <a16:creationId xmlns:a16="http://schemas.microsoft.com/office/drawing/2014/main" id="{925B6D37-D993-53C0-FFE9-CF0F225E6E16}"/>
              </a:ext>
            </a:extLst>
          </p:cNvPr>
          <p:cNvSpPr txBox="1"/>
          <p:nvPr/>
        </p:nvSpPr>
        <p:spPr>
          <a:xfrm>
            <a:off x="1350605" y="5057794"/>
            <a:ext cx="9500895" cy="646331"/>
          </a:xfrm>
          <a:prstGeom prst="rect">
            <a:avLst/>
          </a:prstGeom>
          <a:noFill/>
        </p:spPr>
        <p:txBody>
          <a:bodyPr wrap="square">
            <a:spAutoFit/>
          </a:bodyPr>
          <a:lstStyle/>
          <a:p>
            <a:r>
              <a:rPr lang="en-US" dirty="0"/>
              <a:t>Smart Inventory Management System is an online software application which fulfills the requirement of a typical Stock Analysis in various go downs.</a:t>
            </a:r>
            <a:endParaRPr lang="en-IN" dirty="0"/>
          </a:p>
        </p:txBody>
      </p:sp>
    </p:spTree>
    <p:extLst>
      <p:ext uri="{BB962C8B-B14F-4D97-AF65-F5344CB8AC3E}">
        <p14:creationId xmlns:p14="http://schemas.microsoft.com/office/powerpoint/2010/main" val="312748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415-4AC9-D0DD-F3CE-1ADBC4BD7167}"/>
              </a:ext>
            </a:extLst>
          </p:cNvPr>
          <p:cNvSpPr>
            <a:spLocks noGrp="1"/>
          </p:cNvSpPr>
          <p:nvPr>
            <p:ph type="title"/>
          </p:nvPr>
        </p:nvSpPr>
        <p:spPr/>
        <p:txBody>
          <a:bodyPr/>
          <a:lstStyle/>
          <a:p>
            <a:r>
              <a:rPr lang="en-IN" dirty="0"/>
              <a:t>Applications of Inventory Management </a:t>
            </a:r>
          </a:p>
        </p:txBody>
      </p:sp>
      <p:pic>
        <p:nvPicPr>
          <p:cNvPr id="5" name="Content Placeholder 4">
            <a:extLst>
              <a:ext uri="{FF2B5EF4-FFF2-40B4-BE49-F238E27FC236}">
                <a16:creationId xmlns:a16="http://schemas.microsoft.com/office/drawing/2014/main" id="{99356D77-C771-EDB5-B5B2-63A88A0FE243}"/>
              </a:ext>
            </a:extLst>
          </p:cNvPr>
          <p:cNvPicPr>
            <a:picLocks noGrp="1" noChangeAspect="1"/>
          </p:cNvPicPr>
          <p:nvPr>
            <p:ph idx="1"/>
          </p:nvPr>
        </p:nvPicPr>
        <p:blipFill>
          <a:blip r:embed="rId2"/>
          <a:stretch>
            <a:fillRect/>
          </a:stretch>
        </p:blipFill>
        <p:spPr>
          <a:xfrm>
            <a:off x="3562920" y="1825625"/>
            <a:ext cx="5066159" cy="4351338"/>
          </a:xfrm>
        </p:spPr>
      </p:pic>
    </p:spTree>
    <p:extLst>
      <p:ext uri="{BB962C8B-B14F-4D97-AF65-F5344CB8AC3E}">
        <p14:creationId xmlns:p14="http://schemas.microsoft.com/office/powerpoint/2010/main" val="370113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09BBA8-4672-C925-768C-BE4512D01D55}"/>
              </a:ext>
            </a:extLst>
          </p:cNvPr>
          <p:cNvSpPr txBox="1"/>
          <p:nvPr/>
        </p:nvSpPr>
        <p:spPr>
          <a:xfrm>
            <a:off x="772108" y="389166"/>
            <a:ext cx="6097554" cy="369332"/>
          </a:xfrm>
          <a:prstGeom prst="rect">
            <a:avLst/>
          </a:prstGeom>
          <a:noFill/>
        </p:spPr>
        <p:txBody>
          <a:bodyPr wrap="square">
            <a:spAutoFit/>
          </a:bodyPr>
          <a:lstStyle/>
          <a:p>
            <a:r>
              <a:rPr lang="en-US" b="1" dirty="0"/>
              <a:t>Problem statement:</a:t>
            </a:r>
            <a:endParaRPr lang="en-IN" dirty="0"/>
          </a:p>
        </p:txBody>
      </p:sp>
      <p:sp>
        <p:nvSpPr>
          <p:cNvPr id="7" name="TextBox 6">
            <a:extLst>
              <a:ext uri="{FF2B5EF4-FFF2-40B4-BE49-F238E27FC236}">
                <a16:creationId xmlns:a16="http://schemas.microsoft.com/office/drawing/2014/main" id="{24C1D99C-9ADC-F693-5833-370A0A532FD7}"/>
              </a:ext>
            </a:extLst>
          </p:cNvPr>
          <p:cNvSpPr txBox="1"/>
          <p:nvPr/>
        </p:nvSpPr>
        <p:spPr>
          <a:xfrm>
            <a:off x="1275962" y="1283274"/>
            <a:ext cx="9426250" cy="646331"/>
          </a:xfrm>
          <a:prstGeom prst="rect">
            <a:avLst/>
          </a:prstGeom>
          <a:noFill/>
        </p:spPr>
        <p:txBody>
          <a:bodyPr wrap="square">
            <a:spAutoFit/>
          </a:bodyPr>
          <a:lstStyle/>
          <a:p>
            <a:r>
              <a:rPr lang="en-US" dirty="0"/>
              <a:t>Inventory management is one of the basic problems for a company .it may cause a lot of paperwork , if there is no automated system available.</a:t>
            </a:r>
            <a:endParaRPr lang="en-IN" dirty="0"/>
          </a:p>
        </p:txBody>
      </p:sp>
      <p:sp>
        <p:nvSpPr>
          <p:cNvPr id="9" name="TextBox 8">
            <a:extLst>
              <a:ext uri="{FF2B5EF4-FFF2-40B4-BE49-F238E27FC236}">
                <a16:creationId xmlns:a16="http://schemas.microsoft.com/office/drawing/2014/main" id="{0544C78D-37B7-AFF6-7F5C-33218512573E}"/>
              </a:ext>
            </a:extLst>
          </p:cNvPr>
          <p:cNvSpPr txBox="1"/>
          <p:nvPr/>
        </p:nvSpPr>
        <p:spPr>
          <a:xfrm>
            <a:off x="1275961" y="2413337"/>
            <a:ext cx="9566209" cy="1200329"/>
          </a:xfrm>
          <a:prstGeom prst="rect">
            <a:avLst/>
          </a:prstGeom>
          <a:noFill/>
        </p:spPr>
        <p:txBody>
          <a:bodyPr wrap="square">
            <a:spAutoFit/>
          </a:bodyPr>
          <a:lstStyle/>
          <a:p>
            <a:r>
              <a:rPr lang="en-US" b="0" i="0" dirty="0">
                <a:solidFill>
                  <a:srgbClr val="000000"/>
                </a:solidFill>
                <a:effectLst/>
                <a:latin typeface="ff8"/>
              </a:rPr>
              <a:t>The process of manually looking for the inventory available in stock is really time consuming and cumbersome that includes the person responsible to see how many materials are in the inventory , how many materials have been ordered and received and keep the record of the time that will take for the suppliers to process orders and other various tasks included in inventory .</a:t>
            </a:r>
            <a:endParaRPr lang="en-IN" dirty="0"/>
          </a:p>
        </p:txBody>
      </p:sp>
    </p:spTree>
    <p:extLst>
      <p:ext uri="{BB962C8B-B14F-4D97-AF65-F5344CB8AC3E}">
        <p14:creationId xmlns:p14="http://schemas.microsoft.com/office/powerpoint/2010/main" val="179295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1BBC-07DB-7321-845C-C081B6C9AF1E}"/>
              </a:ext>
            </a:extLst>
          </p:cNvPr>
          <p:cNvSpPr>
            <a:spLocks noGrp="1"/>
          </p:cNvSpPr>
          <p:nvPr>
            <p:ph type="title"/>
          </p:nvPr>
        </p:nvSpPr>
        <p:spPr/>
        <p:txBody>
          <a:bodyPr/>
          <a:lstStyle/>
          <a:p>
            <a:r>
              <a:rPr lang="en-IN" dirty="0"/>
              <a:t>Solutions </a:t>
            </a:r>
          </a:p>
        </p:txBody>
      </p:sp>
      <p:sp>
        <p:nvSpPr>
          <p:cNvPr id="5" name="TextBox 4">
            <a:extLst>
              <a:ext uri="{FF2B5EF4-FFF2-40B4-BE49-F238E27FC236}">
                <a16:creationId xmlns:a16="http://schemas.microsoft.com/office/drawing/2014/main" id="{E7DEA3DA-3C96-5E68-EB46-85BC579B845E}"/>
              </a:ext>
            </a:extLst>
          </p:cNvPr>
          <p:cNvSpPr txBox="1"/>
          <p:nvPr/>
        </p:nvSpPr>
        <p:spPr>
          <a:xfrm>
            <a:off x="1257300" y="2003362"/>
            <a:ext cx="6097554" cy="369332"/>
          </a:xfrm>
          <a:prstGeom prst="rect">
            <a:avLst/>
          </a:prstGeom>
          <a:noFill/>
        </p:spPr>
        <p:txBody>
          <a:bodyPr wrap="square">
            <a:spAutoFit/>
          </a:bodyPr>
          <a:lstStyle/>
          <a:p>
            <a:r>
              <a:rPr lang="en-US" b="1" i="0" dirty="0">
                <a:solidFill>
                  <a:srgbClr val="1F1F1F"/>
                </a:solidFill>
                <a:effectLst/>
                <a:latin typeface="Google Sans"/>
              </a:rPr>
              <a:t>Inventory management software</a:t>
            </a:r>
            <a:endParaRPr lang="en-IN" dirty="0"/>
          </a:p>
        </p:txBody>
      </p:sp>
      <p:sp>
        <p:nvSpPr>
          <p:cNvPr id="7" name="TextBox 6">
            <a:extLst>
              <a:ext uri="{FF2B5EF4-FFF2-40B4-BE49-F238E27FC236}">
                <a16:creationId xmlns:a16="http://schemas.microsoft.com/office/drawing/2014/main" id="{CFE78248-305F-6405-14C4-A06B2F983FB7}"/>
              </a:ext>
            </a:extLst>
          </p:cNvPr>
          <p:cNvSpPr txBox="1"/>
          <p:nvPr/>
        </p:nvSpPr>
        <p:spPr>
          <a:xfrm>
            <a:off x="1257300" y="2500702"/>
            <a:ext cx="6097554" cy="369332"/>
          </a:xfrm>
          <a:prstGeom prst="rect">
            <a:avLst/>
          </a:prstGeom>
          <a:noFill/>
        </p:spPr>
        <p:txBody>
          <a:bodyPr wrap="square">
            <a:spAutoFit/>
          </a:bodyPr>
          <a:lstStyle/>
          <a:p>
            <a:r>
              <a:rPr lang="en-US" b="1" i="0" dirty="0">
                <a:solidFill>
                  <a:srgbClr val="1F1F1F"/>
                </a:solidFill>
                <a:effectLst/>
                <a:latin typeface="Google Sans"/>
              </a:rPr>
              <a:t>Standardize inventory processes</a:t>
            </a:r>
            <a:endParaRPr lang="en-IN" dirty="0"/>
          </a:p>
        </p:txBody>
      </p:sp>
      <p:sp>
        <p:nvSpPr>
          <p:cNvPr id="9" name="TextBox 8">
            <a:extLst>
              <a:ext uri="{FF2B5EF4-FFF2-40B4-BE49-F238E27FC236}">
                <a16:creationId xmlns:a16="http://schemas.microsoft.com/office/drawing/2014/main" id="{B112D935-39EE-220B-8CB8-0F3B7EF61F1A}"/>
              </a:ext>
            </a:extLst>
          </p:cNvPr>
          <p:cNvSpPr txBox="1"/>
          <p:nvPr/>
        </p:nvSpPr>
        <p:spPr>
          <a:xfrm>
            <a:off x="1257300" y="2998042"/>
            <a:ext cx="6097554" cy="369332"/>
          </a:xfrm>
          <a:prstGeom prst="rect">
            <a:avLst/>
          </a:prstGeom>
          <a:noFill/>
        </p:spPr>
        <p:txBody>
          <a:bodyPr wrap="square">
            <a:spAutoFit/>
          </a:bodyPr>
          <a:lstStyle/>
          <a:p>
            <a:r>
              <a:rPr lang="en-US" b="1" i="0" dirty="0">
                <a:solidFill>
                  <a:srgbClr val="1F1F1F"/>
                </a:solidFill>
                <a:effectLst/>
                <a:latin typeface="Google Sans"/>
              </a:rPr>
              <a:t>Regular inventory audits:</a:t>
            </a:r>
            <a:r>
              <a:rPr lang="en-US" b="0" i="0" dirty="0">
                <a:solidFill>
                  <a:srgbClr val="1F1F1F"/>
                </a:solidFill>
                <a:effectLst/>
                <a:latin typeface="Google Sans"/>
              </a:rPr>
              <a:t> </a:t>
            </a:r>
            <a:endParaRPr lang="en-IN" dirty="0"/>
          </a:p>
        </p:txBody>
      </p:sp>
      <p:sp>
        <p:nvSpPr>
          <p:cNvPr id="11" name="TextBox 10">
            <a:extLst>
              <a:ext uri="{FF2B5EF4-FFF2-40B4-BE49-F238E27FC236}">
                <a16:creationId xmlns:a16="http://schemas.microsoft.com/office/drawing/2014/main" id="{46767A5C-8FA1-8755-A53F-22233AE16B14}"/>
              </a:ext>
            </a:extLst>
          </p:cNvPr>
          <p:cNvSpPr txBox="1"/>
          <p:nvPr/>
        </p:nvSpPr>
        <p:spPr>
          <a:xfrm>
            <a:off x="1257300" y="3490627"/>
            <a:ext cx="6097554" cy="369332"/>
          </a:xfrm>
          <a:prstGeom prst="rect">
            <a:avLst/>
          </a:prstGeom>
          <a:noFill/>
        </p:spPr>
        <p:txBody>
          <a:bodyPr wrap="square">
            <a:spAutoFit/>
          </a:bodyPr>
          <a:lstStyle/>
          <a:p>
            <a:r>
              <a:rPr lang="en-IN" b="1" i="0" dirty="0">
                <a:solidFill>
                  <a:srgbClr val="1F1F1F"/>
                </a:solidFill>
                <a:effectLst/>
                <a:latin typeface="Google Sans"/>
              </a:rPr>
              <a:t>Mobile Inventory Management Apps</a:t>
            </a:r>
            <a:endParaRPr lang="en-IN" dirty="0"/>
          </a:p>
        </p:txBody>
      </p:sp>
      <p:sp>
        <p:nvSpPr>
          <p:cNvPr id="13" name="TextBox 12">
            <a:extLst>
              <a:ext uri="{FF2B5EF4-FFF2-40B4-BE49-F238E27FC236}">
                <a16:creationId xmlns:a16="http://schemas.microsoft.com/office/drawing/2014/main" id="{E8FB00B7-D34A-0186-8F98-298CD8DAD5EA}"/>
              </a:ext>
            </a:extLst>
          </p:cNvPr>
          <p:cNvSpPr txBox="1"/>
          <p:nvPr/>
        </p:nvSpPr>
        <p:spPr>
          <a:xfrm>
            <a:off x="1257300" y="3956189"/>
            <a:ext cx="6097554" cy="369332"/>
          </a:xfrm>
          <a:prstGeom prst="rect">
            <a:avLst/>
          </a:prstGeom>
          <a:noFill/>
        </p:spPr>
        <p:txBody>
          <a:bodyPr wrap="square">
            <a:spAutoFit/>
          </a:bodyPr>
          <a:lstStyle/>
          <a:p>
            <a:r>
              <a:rPr lang="en-US" b="1" i="0" dirty="0">
                <a:solidFill>
                  <a:srgbClr val="1F1F1F"/>
                </a:solidFill>
                <a:effectLst/>
                <a:latin typeface="Google Sans"/>
              </a:rPr>
              <a:t>Barcode Scanners and Inventory Management Software:</a:t>
            </a:r>
            <a:endParaRPr lang="en-IN" dirty="0"/>
          </a:p>
        </p:txBody>
      </p:sp>
    </p:spTree>
    <p:extLst>
      <p:ext uri="{BB962C8B-B14F-4D97-AF65-F5344CB8AC3E}">
        <p14:creationId xmlns:p14="http://schemas.microsoft.com/office/powerpoint/2010/main" val="124982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E2832-4ADE-EDD3-CFBE-1AC3E6344E80}"/>
              </a:ext>
            </a:extLst>
          </p:cNvPr>
          <p:cNvSpPr txBox="1"/>
          <p:nvPr/>
        </p:nvSpPr>
        <p:spPr>
          <a:xfrm>
            <a:off x="324716" y="211549"/>
            <a:ext cx="6094268" cy="369332"/>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OBJECTIVES </a:t>
            </a:r>
            <a:endParaRPr lang="en-IN" dirty="0"/>
          </a:p>
        </p:txBody>
      </p:sp>
      <p:sp>
        <p:nvSpPr>
          <p:cNvPr id="5" name="TextBox 4">
            <a:extLst>
              <a:ext uri="{FF2B5EF4-FFF2-40B4-BE49-F238E27FC236}">
                <a16:creationId xmlns:a16="http://schemas.microsoft.com/office/drawing/2014/main" id="{A92D0619-8D8F-71A5-00A8-9336FAFCC066}"/>
              </a:ext>
            </a:extLst>
          </p:cNvPr>
          <p:cNvSpPr txBox="1"/>
          <p:nvPr/>
        </p:nvSpPr>
        <p:spPr>
          <a:xfrm>
            <a:off x="906607" y="4778304"/>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avoid both overstocking and under-stocking of inventory.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28996A-C6E5-6C36-9E7C-5FF1ED4EF67E}"/>
              </a:ext>
            </a:extLst>
          </p:cNvPr>
          <p:cNvSpPr txBox="1"/>
          <p:nvPr/>
        </p:nvSpPr>
        <p:spPr>
          <a:xfrm>
            <a:off x="906607" y="4108620"/>
            <a:ext cx="6094268" cy="646331"/>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maintain the availability of materials whenever and wherever required in enough quantity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88A9AD7-DF5B-8862-F894-58508E43F77D}"/>
              </a:ext>
            </a:extLst>
          </p:cNvPr>
          <p:cNvSpPr txBox="1"/>
          <p:nvPr/>
        </p:nvSpPr>
        <p:spPr>
          <a:xfrm>
            <a:off x="906607" y="2482971"/>
            <a:ext cx="6094268" cy="646331"/>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keep material cost under control as they contribute to reducing the cost of production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1F1E44-65AA-0BB1-834B-129F51E020D9}"/>
              </a:ext>
            </a:extLst>
          </p:cNvPr>
          <p:cNvSpPr txBox="1"/>
          <p:nvPr/>
        </p:nvSpPr>
        <p:spPr>
          <a:xfrm>
            <a:off x="906607" y="3209115"/>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eliminate duplication in ordering stocks. </a:t>
            </a:r>
          </a:p>
        </p:txBody>
      </p:sp>
      <p:sp>
        <p:nvSpPr>
          <p:cNvPr id="9" name="TextBox 8">
            <a:extLst>
              <a:ext uri="{FF2B5EF4-FFF2-40B4-BE49-F238E27FC236}">
                <a16:creationId xmlns:a16="http://schemas.microsoft.com/office/drawing/2014/main" id="{EFCC3482-B0F3-75DB-3C09-34C15691D1E2}"/>
              </a:ext>
            </a:extLst>
          </p:cNvPr>
          <p:cNvSpPr txBox="1"/>
          <p:nvPr/>
        </p:nvSpPr>
        <p:spPr>
          <a:xfrm>
            <a:off x="906607" y="3555633"/>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supply the required material continuously </a:t>
            </a:r>
          </a:p>
        </p:txBody>
      </p:sp>
      <p:sp>
        <p:nvSpPr>
          <p:cNvPr id="10" name="TextBox 9">
            <a:extLst>
              <a:ext uri="{FF2B5EF4-FFF2-40B4-BE49-F238E27FC236}">
                <a16:creationId xmlns:a16="http://schemas.microsoft.com/office/drawing/2014/main" id="{8051DC86-08CC-0ED4-1EFD-760BB9806964}"/>
              </a:ext>
            </a:extLst>
          </p:cNvPr>
          <p:cNvSpPr txBox="1"/>
          <p:nvPr/>
        </p:nvSpPr>
        <p:spPr>
          <a:xfrm>
            <a:off x="833871" y="1564449"/>
            <a:ext cx="6094268" cy="923330"/>
          </a:xfrm>
          <a:prstGeom prst="rect">
            <a:avLst/>
          </a:prstGeom>
          <a:noFill/>
        </p:spPr>
        <p:txBody>
          <a:bodyPr wrap="square">
            <a:spAutoFit/>
          </a:bodyPr>
          <a:lstStyle/>
          <a:p>
            <a:pPr marL="285750" lvl="0" indent="-285750" algn="just">
              <a:spcAft>
                <a:spcPts val="750"/>
              </a:spcAft>
              <a:buSzPts val="1000"/>
              <a:buFont typeface="Arial" panose="020B0604020202020204" pitchFamily="34" charset="0"/>
              <a:buChar char="•"/>
              <a:tabLst>
                <a:tab pos="457200" algn="l"/>
              </a:tabLst>
            </a:pP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Automate manual inventory processes like receiving, picking, and shipping to enhance accuracy and speed.</a:t>
            </a:r>
            <a:endParaRPr lang="en-IN" sz="1600" dirty="0">
              <a:solidFill>
                <a:srgbClr val="1F1F1F"/>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660361-B7C3-4B0F-9D7D-B80D1C0E8E7A}"/>
              </a:ext>
            </a:extLst>
          </p:cNvPr>
          <p:cNvSpPr txBox="1"/>
          <p:nvPr/>
        </p:nvSpPr>
        <p:spPr>
          <a:xfrm>
            <a:off x="906607" y="943350"/>
            <a:ext cx="6094268" cy="646331"/>
          </a:xfrm>
          <a:prstGeom prst="rect">
            <a:avLst/>
          </a:prstGeom>
          <a:noFill/>
        </p:spPr>
        <p:txBody>
          <a:bodyPr wrap="square">
            <a:spAutoFit/>
          </a:bodyPr>
          <a:lstStyle/>
          <a:p>
            <a:pPr marL="285750" lvl="0" indent="-285750" algn="just">
              <a:spcAft>
                <a:spcPts val="750"/>
              </a:spcAft>
              <a:buSzPts val="1000"/>
              <a:buFont typeface="Arial" panose="020B0604020202020204" pitchFamily="34" charset="0"/>
              <a:buChar char="•"/>
              <a:tabLst>
                <a:tab pos="457200" algn="l"/>
              </a:tabLst>
            </a:pP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Implement real-time inventory tracking to ensure precise data on stock levels across all locations.</a:t>
            </a:r>
            <a:endParaRPr lang="en-IN" sz="1600" dirty="0">
              <a:solidFill>
                <a:srgbClr val="1F1F1F"/>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213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A4CD-64A3-5E40-5919-DBA27322D371}"/>
              </a:ext>
            </a:extLst>
          </p:cNvPr>
          <p:cNvSpPr>
            <a:spLocks noGrp="1"/>
          </p:cNvSpPr>
          <p:nvPr>
            <p:ph type="title"/>
          </p:nvPr>
        </p:nvSpPr>
        <p:spPr/>
        <p:txBody>
          <a:bodyPr/>
          <a:lstStyle/>
          <a:p>
            <a:r>
              <a:rPr lang="en-US" sz="4400" b="1" dirty="0">
                <a:latin typeface="Times New Roman" pitchFamily="18" charset="0"/>
                <a:cs typeface="Times New Roman" pitchFamily="18" charset="0"/>
              </a:rPr>
              <a:t>Literature Survey</a:t>
            </a:r>
            <a:endParaRPr lang="en-IN" dirty="0"/>
          </a:p>
        </p:txBody>
      </p:sp>
      <p:sp>
        <p:nvSpPr>
          <p:cNvPr id="4" name="TextBox 3">
            <a:extLst>
              <a:ext uri="{FF2B5EF4-FFF2-40B4-BE49-F238E27FC236}">
                <a16:creationId xmlns:a16="http://schemas.microsoft.com/office/drawing/2014/main" id="{315032F9-2CD4-E640-92FF-FDF740F60CB4}"/>
              </a:ext>
            </a:extLst>
          </p:cNvPr>
          <p:cNvSpPr txBox="1"/>
          <p:nvPr/>
        </p:nvSpPr>
        <p:spPr>
          <a:xfrm>
            <a:off x="629266" y="1913502"/>
            <a:ext cx="10515600" cy="353943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Title of the work:  </a:t>
            </a:r>
            <a:r>
              <a:rPr lang="en-US" sz="2800"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Inventory Management System”</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Authors: </a:t>
            </a:r>
            <a:r>
              <a:rPr lang="en-IN" sz="2800" dirty="0">
                <a:latin typeface="Times New Roman" panose="02020603050405020304" pitchFamily="18" charset="0"/>
                <a:cs typeface="Times New Roman" panose="02020603050405020304" pitchFamily="18" charset="0"/>
              </a:rPr>
              <a:t>Shreyas </a:t>
            </a:r>
            <a:r>
              <a:rPr lang="en-IN" sz="2800" dirty="0" err="1">
                <a:latin typeface="Times New Roman" panose="02020603050405020304" pitchFamily="18" charset="0"/>
                <a:cs typeface="Times New Roman" panose="02020603050405020304" pitchFamily="18" charset="0"/>
              </a:rPr>
              <a:t>Borwankar</a:t>
            </a:r>
            <a:r>
              <a:rPr lang="en-IN" sz="2800" dirty="0">
                <a:latin typeface="Times New Roman" panose="02020603050405020304" pitchFamily="18" charset="0"/>
                <a:cs typeface="Times New Roman" panose="02020603050405020304" pitchFamily="18" charset="0"/>
              </a:rPr>
              <a:t> *1</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Description:</a:t>
            </a:r>
            <a:r>
              <a:rPr lang="en-IN" sz="2800" dirty="0">
                <a:latin typeface="Times New Roman" panose="02020603050405020304" pitchFamily="18" charset="0"/>
                <a:cs typeface="Times New Roman" panose="02020603050405020304" pitchFamily="18" charset="0"/>
              </a:rPr>
              <a:t>This </a:t>
            </a:r>
            <a:r>
              <a:rPr lang="az-Cyrl-AZ" sz="2800" dirty="0">
                <a:latin typeface="Times New Roman" panose="02020603050405020304" pitchFamily="18" charset="0"/>
                <a:cs typeface="Times New Roman" panose="02020603050405020304" pitchFamily="18" charset="0"/>
              </a:rPr>
              <a:t>рар</a:t>
            </a:r>
            <a:r>
              <a:rPr lang="en-IN" sz="2800" dirty="0">
                <a:latin typeface="Times New Roman" panose="02020603050405020304" pitchFamily="18" charset="0"/>
                <a:cs typeface="Times New Roman" panose="02020603050405020304" pitchFamily="18" charset="0"/>
              </a:rPr>
              <a:t>er h</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 </a:t>
            </a:r>
            <a:r>
              <a:rPr lang="az-Cyrl-AZ" sz="2800" dirty="0">
                <a:latin typeface="Times New Roman" panose="02020603050405020304" pitchFamily="18" charset="0"/>
                <a:cs typeface="Times New Roman" panose="02020603050405020304" pitchFamily="18" charset="0"/>
              </a:rPr>
              <a:t>р</a:t>
            </a:r>
            <a:r>
              <a:rPr lang="en-IN" sz="2800" dirty="0">
                <a:latin typeface="Times New Roman" panose="02020603050405020304" pitchFamily="18" charset="0"/>
                <a:cs typeface="Times New Roman" panose="02020603050405020304" pitchFamily="18" charset="0"/>
              </a:rPr>
              <a:t>resented </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n invent</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ry</a:t>
            </a:r>
            <a:r>
              <a:rPr lang="en-IN" sz="2800" dirty="0">
                <a:latin typeface="Times New Roman" panose="02020603050405020304" pitchFamily="18" charset="0"/>
                <a:cs typeface="Times New Roman" panose="02020603050405020304" pitchFamily="18" charset="0"/>
              </a:rPr>
              <a:t> m</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n</a:t>
            </a:r>
            <a:r>
              <a:rPr lang="az-Cyrl-AZ" sz="2800" dirty="0">
                <a:latin typeface="Times New Roman" panose="02020603050405020304" pitchFamily="18" charset="0"/>
                <a:cs typeface="Times New Roman" panose="02020603050405020304" pitchFamily="18" charset="0"/>
              </a:rPr>
              <a:t>а</a:t>
            </a:r>
            <a:r>
              <a:rPr lang="en-IN" sz="2800" dirty="0" err="1">
                <a:latin typeface="Times New Roman" panose="02020603050405020304" pitchFamily="18" charset="0"/>
                <a:cs typeface="Times New Roman" panose="02020603050405020304" pitchFamily="18" charset="0"/>
              </a:rPr>
              <a:t>gement</a:t>
            </a:r>
            <a:r>
              <a:rPr lang="en-IN" sz="2800" dirty="0">
                <a:latin typeface="Times New Roman" panose="02020603050405020304" pitchFamily="18" charset="0"/>
                <a:cs typeface="Times New Roman" panose="02020603050405020304" pitchFamily="18" charset="0"/>
              </a:rPr>
              <a:t> system, the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b</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se needs t</a:t>
            </a:r>
            <a:r>
              <a:rPr lang="az-Cyrl-AZ" sz="2800" dirty="0">
                <a:latin typeface="Times New Roman" panose="02020603050405020304" pitchFamily="18" charset="0"/>
                <a:cs typeface="Times New Roman" panose="02020603050405020304" pitchFamily="18" charset="0"/>
              </a:rPr>
              <a:t>о </a:t>
            </a:r>
            <a:r>
              <a:rPr lang="en-IN" sz="2800" dirty="0">
                <a:latin typeface="Times New Roman" panose="02020603050405020304" pitchFamily="18" charset="0"/>
                <a:cs typeface="Times New Roman" panose="02020603050405020304" pitchFamily="18" charset="0"/>
              </a:rPr>
              <a:t>be u</a:t>
            </a:r>
            <a:r>
              <a:rPr lang="az-Cyrl-AZ" sz="2800" dirty="0">
                <a:latin typeface="Times New Roman" panose="02020603050405020304" pitchFamily="18" charset="0"/>
                <a:cs typeface="Times New Roman" panose="02020603050405020304" pitchFamily="18" charset="0"/>
              </a:rPr>
              <a:t>р</a:t>
            </a:r>
            <a:r>
              <a:rPr lang="en-IN" sz="2800" dirty="0">
                <a:latin typeface="Times New Roman" panose="02020603050405020304" pitchFamily="18" charset="0"/>
                <a:cs typeface="Times New Roman" panose="02020603050405020304" pitchFamily="18" charset="0"/>
              </a:rPr>
              <a:t>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ted every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y </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r </a:t>
            </a:r>
            <a:r>
              <a:rPr lang="en-IN" sz="2800" dirty="0" err="1">
                <a:latin typeface="Times New Roman" panose="02020603050405020304" pitchFamily="18" charset="0"/>
                <a:cs typeface="Times New Roman" panose="02020603050405020304" pitchFamily="18" charset="0"/>
              </a:rPr>
              <a:t>bef</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re invent</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ries</a:t>
            </a:r>
            <a:r>
              <a:rPr lang="en-IN" sz="2800" dirty="0">
                <a:latin typeface="Times New Roman" panose="02020603050405020304" pitchFamily="18" charset="0"/>
                <a:cs typeface="Times New Roman" panose="02020603050405020304" pitchFamily="18" charset="0"/>
              </a:rPr>
              <a:t> s</a:t>
            </a:r>
            <a:r>
              <a:rPr lang="az-Cyrl-AZ" sz="2800" dirty="0">
                <a:latin typeface="Times New Roman" panose="02020603050405020304" pitchFamily="18" charset="0"/>
                <a:cs typeface="Times New Roman" panose="02020603050405020304" pitchFamily="18" charset="0"/>
              </a:rPr>
              <a:t>о </a:t>
            </a:r>
            <a:r>
              <a:rPr lang="en-IN" sz="2800" dirty="0" err="1">
                <a:latin typeface="Times New Roman" panose="02020603050405020304" pitchFamily="18" charset="0"/>
                <a:cs typeface="Times New Roman" panose="02020603050405020304" pitchFamily="18" charset="0"/>
              </a:rPr>
              <a:t>th</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 new eligible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 </a:t>
            </a:r>
            <a:r>
              <a:rPr lang="en-IN" sz="2800" dirty="0">
                <a:latin typeface="Times New Roman" panose="02020603050405020304" pitchFamily="18" charset="0"/>
                <a:cs typeface="Times New Roman" panose="02020603050405020304" pitchFamily="18" charset="0"/>
              </a:rPr>
              <a:t>m</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y be </a:t>
            </a:r>
            <a:r>
              <a:rPr lang="en-IN" sz="2800" dirty="0" err="1">
                <a:latin typeface="Times New Roman" panose="02020603050405020304" pitchFamily="18" charset="0"/>
                <a:cs typeface="Times New Roman" panose="02020603050405020304" pitchFamily="18" charset="0"/>
              </a:rPr>
              <a:t>enr</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lled</a:t>
            </a:r>
            <a:r>
              <a:rPr lang="en-IN" sz="2800" dirty="0">
                <a:latin typeface="Times New Roman" panose="02020603050405020304" pitchFamily="18" charset="0"/>
                <a:cs typeface="Times New Roman" panose="02020603050405020304" pitchFamily="18" charset="0"/>
              </a:rPr>
              <a:t> </a:t>
            </a:r>
            <a:r>
              <a:rPr lang="az-Cyrl-AZ" sz="2800" dirty="0">
                <a:latin typeface="Times New Roman" panose="02020603050405020304" pitchFamily="18" charset="0"/>
                <a:cs typeface="Times New Roman" panose="02020603050405020304" pitchFamily="18" charset="0"/>
              </a:rPr>
              <a:t>а</a:t>
            </a:r>
            <a:r>
              <a:rPr lang="en-IN" sz="2800" dirty="0" err="1">
                <a:latin typeface="Times New Roman" panose="02020603050405020304" pitchFamily="18" charset="0"/>
                <a:cs typeface="Times New Roman" panose="02020603050405020304" pitchFamily="18" charset="0"/>
              </a:rPr>
              <a:t>nd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th</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se </a:t>
            </a:r>
            <a:r>
              <a:rPr lang="en-IN" sz="2800" dirty="0" err="1">
                <a:latin typeface="Times New Roman" panose="02020603050405020304" pitchFamily="18" charset="0"/>
                <a:cs typeface="Times New Roman" panose="02020603050405020304" pitchFamily="18" charset="0"/>
              </a:rPr>
              <a:t>wh</a:t>
            </a:r>
            <a:r>
              <a:rPr lang="az-Cyrl-AZ" sz="2800" dirty="0">
                <a:latin typeface="Times New Roman" panose="02020603050405020304" pitchFamily="18" charset="0"/>
                <a:cs typeface="Times New Roman" panose="02020603050405020304" pitchFamily="18" charset="0"/>
              </a:rPr>
              <a:t>о а</a:t>
            </a:r>
            <a:r>
              <a:rPr lang="en-IN" sz="2800" dirty="0">
                <a:latin typeface="Times New Roman" panose="02020603050405020304" pitchFamily="18" charset="0"/>
                <a:cs typeface="Times New Roman" panose="02020603050405020304" pitchFamily="18" charset="0"/>
              </a:rPr>
              <a:t>re useless </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re rem</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ved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fr</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m the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b</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20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3CFC-5261-EE4E-57F2-5A8393778356}"/>
              </a:ext>
            </a:extLst>
          </p:cNvPr>
          <p:cNvSpPr>
            <a:spLocks noGrp="1"/>
          </p:cNvSpPr>
          <p:nvPr>
            <p:ph type="title"/>
          </p:nvPr>
        </p:nvSpPr>
        <p:spPr>
          <a:xfrm>
            <a:off x="838200" y="296299"/>
            <a:ext cx="10515600" cy="1325563"/>
          </a:xfrm>
        </p:spPr>
        <p:txBody>
          <a:bodyPr/>
          <a:lstStyle/>
          <a:p>
            <a:r>
              <a:rPr lang="en-US" sz="4400" b="1" dirty="0">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F1A8A6BD-15A2-1523-C6C5-A981A423E435}"/>
              </a:ext>
            </a:extLst>
          </p:cNvPr>
          <p:cNvSpPr>
            <a:spLocks noGrp="1"/>
          </p:cNvSpPr>
          <p:nvPr>
            <p:ph idx="1"/>
          </p:nvPr>
        </p:nvSpPr>
        <p:spPr/>
        <p:txBody>
          <a:bodyPr/>
          <a:lstStyle/>
          <a:p>
            <a:pPr algn="just"/>
            <a:r>
              <a:rPr lang="en-US" sz="2800" b="1" dirty="0">
                <a:latin typeface="Times New Roman" panose="02020603050405020304" pitchFamily="18" charset="0"/>
                <a:cs typeface="Times New Roman" pitchFamily="18" charset="0"/>
              </a:rPr>
              <a:t>Title of the work:</a:t>
            </a:r>
            <a:r>
              <a:rPr lang="en-US" sz="2800"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anose="02020603050405020304" pitchFamily="18" charset="0"/>
              </a:rPr>
              <a:t>Design and Implementation of Inventory Management System for University</a:t>
            </a:r>
            <a:r>
              <a:rPr lang="en-US" sz="2800" dirty="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a:p>
            <a:pPr algn="just"/>
            <a:r>
              <a:rPr lang="en-US" sz="2800" b="1" dirty="0">
                <a:latin typeface="Times New Roman" panose="02020603050405020304" pitchFamily="18" charset="0"/>
                <a:cs typeface="Times New Roman" pitchFamily="18" charset="0"/>
              </a:rPr>
              <a:t>Authors:</a:t>
            </a:r>
            <a:r>
              <a:rPr lang="en-US" sz="2800" dirty="0">
                <a:latin typeface="Times New Roman" panose="02020603050405020304" pitchFamily="18" charset="0"/>
                <a:cs typeface="Times New Roman" pitchFamily="18" charset="0"/>
              </a:rPr>
              <a:t>  </a:t>
            </a:r>
            <a:r>
              <a:rPr lang="en-IN" dirty="0">
                <a:latin typeface="Times New Roman" panose="02020603050405020304" pitchFamily="18" charset="0"/>
                <a:cs typeface="Times New Roman" panose="02020603050405020304" pitchFamily="18" charset="0"/>
              </a:rPr>
              <a:t>Santosh Soni, Pankaj Chandra, Akanksha Gupta, Deepak Kant </a:t>
            </a:r>
            <a:r>
              <a:rPr lang="en-IN" dirty="0" err="1">
                <a:latin typeface="Times New Roman" panose="02020603050405020304" pitchFamily="18" charset="0"/>
                <a:cs typeface="Times New Roman" panose="02020603050405020304" pitchFamily="18" charset="0"/>
              </a:rPr>
              <a:t>Netam</a:t>
            </a:r>
            <a:r>
              <a:rPr lang="en-IN" dirty="0">
                <a:latin typeface="Times New Roman" panose="02020603050405020304" pitchFamily="18" charset="0"/>
                <a:cs typeface="Times New Roman" panose="02020603050405020304" pitchFamily="18" charset="0"/>
              </a:rPr>
              <a:t>, Sushant Kumar, Kaushik Tiwary</a:t>
            </a:r>
            <a:endParaRPr lang="en-US" sz="2800" dirty="0">
              <a:latin typeface="Times New Roman" panose="02020603050405020304" pitchFamily="18" charset="0"/>
              <a:cs typeface="Times New Roman" pitchFamily="18" charset="0"/>
            </a:endParaRPr>
          </a:p>
          <a:p>
            <a:pPr algn="just"/>
            <a:r>
              <a:rPr lang="en-US" sz="2800" b="1" dirty="0">
                <a:latin typeface="Times New Roman" panose="02020603050405020304" pitchFamily="18" charset="0"/>
                <a:cs typeface="Times New Roman" pitchFamily="18" charset="0"/>
              </a:rPr>
              <a:t>Description: </a:t>
            </a:r>
            <a:r>
              <a:rPr lang="en-US" dirty="0">
                <a:latin typeface="Times New Roman" panose="02020603050405020304" pitchFamily="18" charset="0"/>
                <a:cs typeface="Times New Roman" panose="02020603050405020304" pitchFamily="18" charset="0"/>
              </a:rPr>
              <a:t>This paper aims to develop a web-based application project for the finance department of a college using HTML, Bootstrap, CSS, JavaScript, PHP, Ajax, and 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83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01DC43-1A77-E507-28D2-1E327D8C9A13}"/>
              </a:ext>
            </a:extLst>
          </p:cNvPr>
          <p:cNvSpPr txBox="1">
            <a:spLocks/>
          </p:cNvSpPr>
          <p:nvPr/>
        </p:nvSpPr>
        <p:spPr>
          <a:xfrm>
            <a:off x="990600" y="4486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Times New Roman" pitchFamily="18" charset="0"/>
                <a:cs typeface="Times New Roman" pitchFamily="18" charset="0"/>
              </a:rPr>
              <a:t>Literature Survey</a:t>
            </a:r>
            <a:endParaRPr lang="en-IN" dirty="0"/>
          </a:p>
        </p:txBody>
      </p:sp>
      <p:sp>
        <p:nvSpPr>
          <p:cNvPr id="5" name="Content Placeholder 2">
            <a:extLst>
              <a:ext uri="{FF2B5EF4-FFF2-40B4-BE49-F238E27FC236}">
                <a16:creationId xmlns:a16="http://schemas.microsoft.com/office/drawing/2014/main" id="{026CC1CF-0C9E-5584-F70E-B38097BA566A}"/>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latin typeface="Times New Roman" pitchFamily="18" charset="0"/>
                <a:cs typeface="Times New Roman" pitchFamily="18" charset="0"/>
              </a:rPr>
              <a:t>Title of the work:</a:t>
            </a:r>
            <a:r>
              <a:rPr lang="en-US" dirty="0">
                <a:latin typeface="Times New Roman" pitchFamily="18" charset="0"/>
                <a:cs typeface="Times New Roman" pitchFamily="18" charset="0"/>
              </a:rPr>
              <a:t>  “</a:t>
            </a:r>
            <a:r>
              <a:rPr lang="en-US" dirty="0"/>
              <a:t>Inventory Management System</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fi-FI" dirty="0"/>
              <a:t>Ankitha Venkatesh1 , Kiran Kumar M N2 </a:t>
            </a:r>
          </a:p>
          <a:p>
            <a:pPr marL="0" indent="0"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Description: </a:t>
            </a:r>
            <a:r>
              <a:rPr lang="en-US" dirty="0"/>
              <a:t>an inventory management system is a crucial tool for businesses to track, organize, and control their inventory effectively</a:t>
            </a:r>
            <a:endParaRPr lang="en-IN" dirty="0"/>
          </a:p>
        </p:txBody>
      </p:sp>
    </p:spTree>
    <p:extLst>
      <p:ext uri="{BB962C8B-B14F-4D97-AF65-F5344CB8AC3E}">
        <p14:creationId xmlns:p14="http://schemas.microsoft.com/office/powerpoint/2010/main" val="50648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590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ff0</vt:lpstr>
      <vt:lpstr>ff8</vt:lpstr>
      <vt:lpstr>Google Sans</vt:lpstr>
      <vt:lpstr>Times New Roman</vt:lpstr>
      <vt:lpstr>Office Theme</vt:lpstr>
      <vt:lpstr>Contents:</vt:lpstr>
      <vt:lpstr>PowerPoint Presentation</vt:lpstr>
      <vt:lpstr>Applications of Inventory Management </vt:lpstr>
      <vt:lpstr>PowerPoint Presentation</vt:lpstr>
      <vt:lpstr>Solutions </vt:lpstr>
      <vt:lpstr>PowerPoint Presentation</vt:lpstr>
      <vt:lpstr>Literature Survey</vt:lpstr>
      <vt:lpstr>Literature Survey</vt:lpstr>
      <vt:lpstr>PowerPoint Presentation</vt:lpstr>
      <vt:lpstr>Technology used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SHESHAGIRI S</dc:creator>
  <cp:lastModifiedBy>SHESHAGIRI S</cp:lastModifiedBy>
  <cp:revision>11</cp:revision>
  <dcterms:created xsi:type="dcterms:W3CDTF">2024-03-16T19:06:22Z</dcterms:created>
  <dcterms:modified xsi:type="dcterms:W3CDTF">2024-04-14T18:32:46Z</dcterms:modified>
</cp:coreProperties>
</file>