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F3E6-B42C-C1B3-CC8F-680FE5DA6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F7F23C-A373-B50D-E7CB-7482AB6D3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6E038C-E6A9-6A26-1F75-7C242F9C1E4D}"/>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19F7F6E0-1F44-E581-06BD-2AD9387A3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9F16E-45D3-97CE-78B5-891F2CBBAA8D}"/>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214510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9D95-E3B2-0870-BC42-3DE1FCBA6C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B80422-4983-C96D-4A8C-7A1FA32F3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E321D-6CD9-EC7E-FA41-C7757EA2B580}"/>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125EDCD8-A4DF-5014-9334-AE5CC4D42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B78F1-EC7B-B714-D1E5-3A891B29116D}"/>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192046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89866-1A42-B277-31BB-5E8C76F177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5CB3A2-FAC4-30CA-71C9-A245946E7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DB9F4-E87C-8B51-9C93-000E387FD06E}"/>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189F44E5-B627-4A40-E549-B339BB168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09268-6A11-469B-9FC2-5910A0A3B5F4}"/>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201446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22D3-3C55-5D24-9990-3B7931A7F3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5F91A4-22A1-1327-026F-B17B8EA6B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EE48D-2797-EC8E-D077-D97B91B6CEA3}"/>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08B59A60-645F-CF66-D958-8ADEC673C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83AE9-57AA-00DE-D1B0-CDB92215ABEC}"/>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27759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13D5-4FE8-CDDD-9EC0-FB7C28823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579072-EA42-CC19-FC5F-741273CC7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BDE50-D5C5-6794-E8D7-A3A014755D2B}"/>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97776237-9C18-233F-39F9-8F3DBECFD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467EA-5F2E-5FFF-85AF-6730AABA2C8B}"/>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218502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9341-3A36-029B-8FD0-75428D2C5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C74B3-C782-D656-387E-7F50A1A17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4109A3-8917-AE95-DE6B-AF5CE0CA8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6F4E81-8B1D-41B1-F5BA-C21885EAFE93}"/>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6" name="Footer Placeholder 5">
            <a:extLst>
              <a:ext uri="{FF2B5EF4-FFF2-40B4-BE49-F238E27FC236}">
                <a16:creationId xmlns:a16="http://schemas.microsoft.com/office/drawing/2014/main" id="{1048FE02-9C8F-BA6F-CBAF-60506D74DE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A1B2F4-BC4D-3D6A-949C-03A53815966B}"/>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25891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EDD-5206-9FBB-9D8A-D6127BF653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7A7AD-63B9-1F71-29E8-4D7206AE5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D1D72-CBC4-AF22-7886-C7138E1BD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7A9C0D-F8E5-BAA3-0DC7-0B0A2FBFA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2E56EA-4D86-2902-A507-6C2055151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995878-E411-8D86-31B1-F803DE7CCD90}"/>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8" name="Footer Placeholder 7">
            <a:extLst>
              <a:ext uri="{FF2B5EF4-FFF2-40B4-BE49-F238E27FC236}">
                <a16:creationId xmlns:a16="http://schemas.microsoft.com/office/drawing/2014/main" id="{8B91BA8A-F208-2BB5-BB07-758C49F7B0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E013D8-0B3D-2212-A187-026D94037862}"/>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49449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6860-8163-0C26-914A-21B01128DF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5410F5-4053-49DD-C139-40632D2CC98C}"/>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4" name="Footer Placeholder 3">
            <a:extLst>
              <a:ext uri="{FF2B5EF4-FFF2-40B4-BE49-F238E27FC236}">
                <a16:creationId xmlns:a16="http://schemas.microsoft.com/office/drawing/2014/main" id="{B29EA9DB-DE95-8DB6-D5C2-69066B7EA1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23341-7B83-7DF9-72BF-E220A07DB253}"/>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388448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ED466-CD44-399E-8DD8-44392C3E76BB}"/>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3" name="Footer Placeholder 2">
            <a:extLst>
              <a:ext uri="{FF2B5EF4-FFF2-40B4-BE49-F238E27FC236}">
                <a16:creationId xmlns:a16="http://schemas.microsoft.com/office/drawing/2014/main" id="{308271B7-299A-895E-FC23-1A4C276993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37C42-13D2-2F36-61C8-B95621EA7159}"/>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403234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4B3A-38DB-A422-8B11-6E86B04C2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7BE254-6683-B982-FD4F-7178AE2D1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0D17E8-8B46-1B88-485A-B62B32217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3D001-0F9E-A245-2F6C-9E177687D2DA}"/>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6" name="Footer Placeholder 5">
            <a:extLst>
              <a:ext uri="{FF2B5EF4-FFF2-40B4-BE49-F238E27FC236}">
                <a16:creationId xmlns:a16="http://schemas.microsoft.com/office/drawing/2014/main" id="{19EE7AB9-5523-386B-6855-901E52B70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229D80-405C-CD94-9CF9-545D9DF3A351}"/>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362480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93B4-E103-4A73-5AD3-3C8EB4587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92AD79-8C62-36FF-A12E-81BA1D86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505EF-1CB5-715D-204B-4B9367559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E83FA-E6FF-6CAD-4024-457257A020BD}"/>
              </a:ext>
            </a:extLst>
          </p:cNvPr>
          <p:cNvSpPr>
            <a:spLocks noGrp="1"/>
          </p:cNvSpPr>
          <p:nvPr>
            <p:ph type="dt" sz="half" idx="10"/>
          </p:nvPr>
        </p:nvSpPr>
        <p:spPr/>
        <p:txBody>
          <a:bodyPr/>
          <a:lstStyle/>
          <a:p>
            <a:fld id="{EE70E1DC-E04B-4C4F-A1E6-8C2AC6DEF78D}" type="datetimeFigureOut">
              <a:rPr lang="en-IN" smtClean="0"/>
              <a:t>09-04-2024</a:t>
            </a:fld>
            <a:endParaRPr lang="en-IN"/>
          </a:p>
        </p:txBody>
      </p:sp>
      <p:sp>
        <p:nvSpPr>
          <p:cNvPr id="6" name="Footer Placeholder 5">
            <a:extLst>
              <a:ext uri="{FF2B5EF4-FFF2-40B4-BE49-F238E27FC236}">
                <a16:creationId xmlns:a16="http://schemas.microsoft.com/office/drawing/2014/main" id="{F17BF9D4-E932-2319-21C2-8BC7CA74F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10F4B-CFA3-5A6E-D2A6-F84429348727}"/>
              </a:ext>
            </a:extLst>
          </p:cNvPr>
          <p:cNvSpPr>
            <a:spLocks noGrp="1"/>
          </p:cNvSpPr>
          <p:nvPr>
            <p:ph type="sldNum" sz="quarter" idx="12"/>
          </p:nvPr>
        </p:nvSpPr>
        <p:spPr/>
        <p:txBody>
          <a:bodyPr/>
          <a:lstStyle/>
          <a:p>
            <a:fld id="{05E74BED-3899-44DA-A085-B0AD4B9EE775}" type="slidenum">
              <a:rPr lang="en-IN" smtClean="0"/>
              <a:t>‹#›</a:t>
            </a:fld>
            <a:endParaRPr lang="en-IN"/>
          </a:p>
        </p:txBody>
      </p:sp>
    </p:spTree>
    <p:extLst>
      <p:ext uri="{BB962C8B-B14F-4D97-AF65-F5344CB8AC3E}">
        <p14:creationId xmlns:p14="http://schemas.microsoft.com/office/powerpoint/2010/main" val="135001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1D179-5B54-160D-23AD-703764E61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15A834-F13A-5627-15E1-E2050EF62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3BBCB-A43D-15A8-7C03-184370FD0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0E1DC-E04B-4C4F-A1E6-8C2AC6DEF78D}" type="datetimeFigureOut">
              <a:rPr lang="en-IN" smtClean="0"/>
              <a:t>09-04-2024</a:t>
            </a:fld>
            <a:endParaRPr lang="en-IN"/>
          </a:p>
        </p:txBody>
      </p:sp>
      <p:sp>
        <p:nvSpPr>
          <p:cNvPr id="5" name="Footer Placeholder 4">
            <a:extLst>
              <a:ext uri="{FF2B5EF4-FFF2-40B4-BE49-F238E27FC236}">
                <a16:creationId xmlns:a16="http://schemas.microsoft.com/office/drawing/2014/main" id="{3B7BEF8D-1AA9-1108-9C8F-A283ED544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C7A450-4A66-2965-DFC3-EEE5F438D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74BED-3899-44DA-A085-B0AD4B9EE775}" type="slidenum">
              <a:rPr lang="en-IN" smtClean="0"/>
              <a:t>‹#›</a:t>
            </a:fld>
            <a:endParaRPr lang="en-IN"/>
          </a:p>
        </p:txBody>
      </p:sp>
    </p:spTree>
    <p:extLst>
      <p:ext uri="{BB962C8B-B14F-4D97-AF65-F5344CB8AC3E}">
        <p14:creationId xmlns:p14="http://schemas.microsoft.com/office/powerpoint/2010/main" val="3608588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BC3A94F-9012-9F25-FAB9-EFCA362EB696}"/>
              </a:ext>
            </a:extLst>
          </p:cNvPr>
          <p:cNvSpPr txBox="1"/>
          <p:nvPr/>
        </p:nvSpPr>
        <p:spPr>
          <a:xfrm>
            <a:off x="840658" y="1954130"/>
            <a:ext cx="10510685" cy="646331"/>
          </a:xfrm>
          <a:prstGeom prst="rect">
            <a:avLst/>
          </a:prstGeom>
          <a:noFill/>
        </p:spPr>
        <p:txBody>
          <a:bodyPr wrap="square">
            <a:spAutoFit/>
          </a:bodyPr>
          <a:lstStyle/>
          <a:p>
            <a:r>
              <a:rPr lang="en-US" b="0" i="0" dirty="0">
                <a:solidFill>
                  <a:srgbClr val="000000"/>
                </a:solidFill>
                <a:effectLst/>
                <a:latin typeface="ff0"/>
              </a:rPr>
              <a:t>Inventory is a physical resource that a firm holds in stock with the intent of selling it or transforming it into a more valuable state.</a:t>
            </a:r>
            <a:endParaRPr lang="en-IN" dirty="0"/>
          </a:p>
        </p:txBody>
      </p:sp>
      <p:sp>
        <p:nvSpPr>
          <p:cNvPr id="10" name="TextBox 9">
            <a:extLst>
              <a:ext uri="{FF2B5EF4-FFF2-40B4-BE49-F238E27FC236}">
                <a16:creationId xmlns:a16="http://schemas.microsoft.com/office/drawing/2014/main" id="{784D394E-F88A-CEC3-C3A4-86AE78728A23}"/>
              </a:ext>
            </a:extLst>
          </p:cNvPr>
          <p:cNvSpPr txBox="1"/>
          <p:nvPr/>
        </p:nvSpPr>
        <p:spPr>
          <a:xfrm>
            <a:off x="786578" y="2877460"/>
            <a:ext cx="10510684" cy="646331"/>
          </a:xfrm>
          <a:prstGeom prst="rect">
            <a:avLst/>
          </a:prstGeom>
          <a:noFill/>
        </p:spPr>
        <p:txBody>
          <a:bodyPr wrap="square">
            <a:spAutoFit/>
          </a:bodyPr>
          <a:lstStyle/>
          <a:p>
            <a:r>
              <a:rPr lang="en-US" b="0" i="0" dirty="0">
                <a:solidFill>
                  <a:srgbClr val="000000"/>
                </a:solidFill>
                <a:effectLst/>
                <a:latin typeface="ff0"/>
              </a:rPr>
              <a:t>Inventory System is a set of policies and controls that monitors levels of inventory and determines what levels should be maintained, when stock should be replenished, and how large orders should be.</a:t>
            </a:r>
            <a:endParaRPr lang="en-IN" dirty="0"/>
          </a:p>
        </p:txBody>
      </p:sp>
      <p:sp>
        <p:nvSpPr>
          <p:cNvPr id="12" name="TextBox 11">
            <a:extLst>
              <a:ext uri="{FF2B5EF4-FFF2-40B4-BE49-F238E27FC236}">
                <a16:creationId xmlns:a16="http://schemas.microsoft.com/office/drawing/2014/main" id="{DF64C34E-F2C7-C694-4A53-F1EFA9011B4F}"/>
              </a:ext>
            </a:extLst>
          </p:cNvPr>
          <p:cNvSpPr txBox="1"/>
          <p:nvPr/>
        </p:nvSpPr>
        <p:spPr>
          <a:xfrm>
            <a:off x="786578" y="3668335"/>
            <a:ext cx="10510684" cy="646331"/>
          </a:xfrm>
          <a:prstGeom prst="rect">
            <a:avLst/>
          </a:prstGeom>
          <a:noFill/>
        </p:spPr>
        <p:txBody>
          <a:bodyPr wrap="square">
            <a:spAutoFit/>
          </a:bodyPr>
          <a:lstStyle/>
          <a:p>
            <a:r>
              <a:rPr lang="en-US" b="0" i="0" dirty="0">
                <a:solidFill>
                  <a:srgbClr val="000000"/>
                </a:solidFill>
                <a:effectLst/>
                <a:latin typeface="ff0"/>
              </a:rPr>
              <a:t>There are many items in a departmental store, which are sold to customers and purchased from suppliers. An order is placed by the customer-required details , which are listed below: Item name Quantity Delivery time</a:t>
            </a:r>
            <a:endParaRPr lang="en-IN" dirty="0"/>
          </a:p>
        </p:txBody>
      </p:sp>
      <p:sp>
        <p:nvSpPr>
          <p:cNvPr id="14" name="TextBox 13">
            <a:extLst>
              <a:ext uri="{FF2B5EF4-FFF2-40B4-BE49-F238E27FC236}">
                <a16:creationId xmlns:a16="http://schemas.microsoft.com/office/drawing/2014/main" id="{804D729C-E70C-FA96-D5B9-07B3DCD6220B}"/>
              </a:ext>
            </a:extLst>
          </p:cNvPr>
          <p:cNvSpPr txBox="1"/>
          <p:nvPr/>
        </p:nvSpPr>
        <p:spPr>
          <a:xfrm>
            <a:off x="840658" y="4447121"/>
            <a:ext cx="10510684" cy="646331"/>
          </a:xfrm>
          <a:prstGeom prst="rect">
            <a:avLst/>
          </a:prstGeom>
          <a:noFill/>
        </p:spPr>
        <p:txBody>
          <a:bodyPr wrap="square">
            <a:spAutoFit/>
          </a:bodyPr>
          <a:lstStyle/>
          <a:p>
            <a:r>
              <a:rPr lang="en-US" b="0" i="0" dirty="0">
                <a:solidFill>
                  <a:srgbClr val="000000"/>
                </a:solidFill>
                <a:effectLst/>
                <a:latin typeface="ff0"/>
              </a:rPr>
              <a:t>The order processing executes, look up the stock of each item available or not then order is fulfilled by the management of departmental store</a:t>
            </a:r>
            <a:endParaRPr lang="en-IN" dirty="0"/>
          </a:p>
        </p:txBody>
      </p:sp>
      <p:sp>
        <p:nvSpPr>
          <p:cNvPr id="16" name="TextBox 15">
            <a:extLst>
              <a:ext uri="{FF2B5EF4-FFF2-40B4-BE49-F238E27FC236}">
                <a16:creationId xmlns:a16="http://schemas.microsoft.com/office/drawing/2014/main" id="{0046D663-014B-1DF0-9FEE-6BDC59279382}"/>
              </a:ext>
            </a:extLst>
          </p:cNvPr>
          <p:cNvSpPr txBox="1"/>
          <p:nvPr/>
        </p:nvSpPr>
        <p:spPr>
          <a:xfrm>
            <a:off x="786579" y="5093452"/>
            <a:ext cx="10510683" cy="923330"/>
          </a:xfrm>
          <a:prstGeom prst="rect">
            <a:avLst/>
          </a:prstGeom>
          <a:noFill/>
        </p:spPr>
        <p:txBody>
          <a:bodyPr wrap="square">
            <a:spAutoFit/>
          </a:bodyPr>
          <a:lstStyle/>
          <a:p>
            <a:r>
              <a:rPr lang="en-US" b="0" i="0" dirty="0">
                <a:solidFill>
                  <a:srgbClr val="000000"/>
                </a:solidFill>
                <a:effectLst/>
                <a:latin typeface="ff0"/>
              </a:rPr>
              <a:t>The system periodically checks the store stock of each item if it is found below the reorder level then purchase order is placed to the supplier for that item, if the supplier is not able to supply whole order then rest of quantity is supplied by another supplier.</a:t>
            </a:r>
            <a:endParaRPr lang="en-IN" dirty="0"/>
          </a:p>
        </p:txBody>
      </p:sp>
      <p:sp>
        <p:nvSpPr>
          <p:cNvPr id="3" name="TextBox 2">
            <a:extLst>
              <a:ext uri="{FF2B5EF4-FFF2-40B4-BE49-F238E27FC236}">
                <a16:creationId xmlns:a16="http://schemas.microsoft.com/office/drawing/2014/main" id="{00A9CD64-4B00-9E16-FA04-FE12D8EA14DF}"/>
              </a:ext>
            </a:extLst>
          </p:cNvPr>
          <p:cNvSpPr txBox="1"/>
          <p:nvPr/>
        </p:nvSpPr>
        <p:spPr>
          <a:xfrm>
            <a:off x="963562" y="1100050"/>
            <a:ext cx="6096000" cy="477054"/>
          </a:xfrm>
          <a:prstGeom prst="rect">
            <a:avLst/>
          </a:prstGeom>
          <a:noFill/>
        </p:spPr>
        <p:txBody>
          <a:bodyPr wrap="square">
            <a:spAutoFit/>
          </a:bodyPr>
          <a:lstStyle/>
          <a:p>
            <a:r>
              <a:rPr lang="en-IN" sz="2500" b="1" dirty="0"/>
              <a:t>Introduction:</a:t>
            </a:r>
          </a:p>
        </p:txBody>
      </p:sp>
    </p:spTree>
    <p:extLst>
      <p:ext uri="{BB962C8B-B14F-4D97-AF65-F5344CB8AC3E}">
        <p14:creationId xmlns:p14="http://schemas.microsoft.com/office/powerpoint/2010/main" val="390671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4CD-64A3-5E40-5919-DBA27322D371}"/>
              </a:ext>
            </a:extLst>
          </p:cNvPr>
          <p:cNvSpPr>
            <a:spLocks noGrp="1"/>
          </p:cNvSpPr>
          <p:nvPr>
            <p:ph type="title"/>
          </p:nvPr>
        </p:nvSpPr>
        <p:spPr/>
        <p:txBody>
          <a:bodyPr/>
          <a:lstStyle/>
          <a:p>
            <a:r>
              <a:rPr lang="en-US" sz="4400" b="1" dirty="0">
                <a:latin typeface="Times New Roman" pitchFamily="18" charset="0"/>
                <a:cs typeface="Times New Roman" pitchFamily="18" charset="0"/>
              </a:rPr>
              <a:t>Literature Survey</a:t>
            </a:r>
            <a:endParaRPr lang="en-IN" dirty="0"/>
          </a:p>
        </p:txBody>
      </p:sp>
      <p:sp>
        <p:nvSpPr>
          <p:cNvPr id="4" name="TextBox 3">
            <a:extLst>
              <a:ext uri="{FF2B5EF4-FFF2-40B4-BE49-F238E27FC236}">
                <a16:creationId xmlns:a16="http://schemas.microsoft.com/office/drawing/2014/main" id="{315032F9-2CD4-E640-92FF-FDF740F60CB4}"/>
              </a:ext>
            </a:extLst>
          </p:cNvPr>
          <p:cNvSpPr txBox="1"/>
          <p:nvPr/>
        </p:nvSpPr>
        <p:spPr>
          <a:xfrm>
            <a:off x="629266" y="1913502"/>
            <a:ext cx="10515600" cy="353943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Title of the work:  </a:t>
            </a:r>
            <a:r>
              <a:rPr lang="en-US"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Inventory Management System”</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Authors: </a:t>
            </a:r>
            <a:r>
              <a:rPr lang="en-IN" sz="2800" dirty="0">
                <a:latin typeface="Times New Roman" panose="02020603050405020304" pitchFamily="18" charset="0"/>
                <a:cs typeface="Times New Roman" panose="02020603050405020304" pitchFamily="18" charset="0"/>
              </a:rPr>
              <a:t>Shreyas </a:t>
            </a:r>
            <a:r>
              <a:rPr lang="en-IN" sz="2800" dirty="0" err="1">
                <a:latin typeface="Times New Roman" panose="02020603050405020304" pitchFamily="18" charset="0"/>
                <a:cs typeface="Times New Roman" panose="02020603050405020304" pitchFamily="18" charset="0"/>
              </a:rPr>
              <a:t>Borwankar</a:t>
            </a:r>
            <a:r>
              <a:rPr lang="en-IN" sz="2800" dirty="0">
                <a:latin typeface="Times New Roman" panose="02020603050405020304" pitchFamily="18" charset="0"/>
                <a:cs typeface="Times New Roman" panose="02020603050405020304" pitchFamily="18" charset="0"/>
              </a:rPr>
              <a:t> *1</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Description: </a:t>
            </a:r>
            <a:r>
              <a:rPr lang="en-IN" sz="2800" dirty="0">
                <a:latin typeface="Times New Roman" panose="02020603050405020304" pitchFamily="18" charset="0"/>
                <a:cs typeface="Times New Roman" panose="02020603050405020304" pitchFamily="18" charset="0"/>
              </a:rPr>
              <a:t>This </a:t>
            </a:r>
            <a:r>
              <a:rPr lang="az-Cyrl-AZ" sz="2800" dirty="0">
                <a:latin typeface="Times New Roman" panose="02020603050405020304" pitchFamily="18" charset="0"/>
                <a:cs typeface="Times New Roman" panose="02020603050405020304" pitchFamily="18" charset="0"/>
              </a:rPr>
              <a:t>рар</a:t>
            </a:r>
            <a:r>
              <a:rPr lang="en-IN" sz="2800" dirty="0">
                <a:latin typeface="Times New Roman" panose="02020603050405020304" pitchFamily="18" charset="0"/>
                <a:cs typeface="Times New Roman" panose="02020603050405020304" pitchFamily="18" charset="0"/>
              </a:rPr>
              <a:t>er 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 </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resented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ry</a:t>
            </a:r>
            <a:r>
              <a:rPr lang="en-IN" sz="2800" dirty="0">
                <a:latin typeface="Times New Roman" panose="02020603050405020304" pitchFamily="18" charset="0"/>
                <a:cs typeface="Times New Roman" panose="02020603050405020304" pitchFamily="18" charset="0"/>
              </a:rPr>
              <a:t> 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gement</a:t>
            </a:r>
            <a:r>
              <a:rPr lang="en-IN" sz="2800" dirty="0">
                <a:latin typeface="Times New Roman" panose="02020603050405020304" pitchFamily="18" charset="0"/>
                <a:cs typeface="Times New Roman" panose="02020603050405020304" pitchFamily="18" charset="0"/>
              </a:rPr>
              <a:t> system,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 needs t</a:t>
            </a:r>
            <a:r>
              <a:rPr lang="az-Cyrl-AZ" sz="2800" dirty="0">
                <a:latin typeface="Times New Roman" panose="02020603050405020304" pitchFamily="18" charset="0"/>
                <a:cs typeface="Times New Roman" panose="02020603050405020304" pitchFamily="18" charset="0"/>
              </a:rPr>
              <a:t>о </a:t>
            </a:r>
            <a:r>
              <a:rPr lang="en-IN" sz="2800" dirty="0">
                <a:latin typeface="Times New Roman" panose="02020603050405020304" pitchFamily="18" charset="0"/>
                <a:cs typeface="Times New Roman" panose="02020603050405020304" pitchFamily="18" charset="0"/>
              </a:rPr>
              <a:t>be u</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ted every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 </a:t>
            </a:r>
            <a:r>
              <a:rPr lang="en-IN" sz="2800" dirty="0" err="1">
                <a:latin typeface="Times New Roman" panose="02020603050405020304" pitchFamily="18" charset="0"/>
                <a:cs typeface="Times New Roman" panose="02020603050405020304" pitchFamily="18" charset="0"/>
              </a:rPr>
              <a:t>bef</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re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ries</a:t>
            </a:r>
            <a:r>
              <a:rPr lang="en-IN" sz="2800" dirty="0">
                <a:latin typeface="Times New Roman" panose="02020603050405020304" pitchFamily="18" charset="0"/>
                <a:cs typeface="Times New Roman" panose="02020603050405020304" pitchFamily="18" charset="0"/>
              </a:rPr>
              <a:t> s</a:t>
            </a:r>
            <a:r>
              <a:rPr lang="az-Cyrl-AZ" sz="2800" dirty="0">
                <a:latin typeface="Times New Roman" panose="02020603050405020304" pitchFamily="18" charset="0"/>
                <a:cs typeface="Times New Roman" panose="02020603050405020304" pitchFamily="18" charset="0"/>
              </a:rPr>
              <a:t>о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 new eligible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 </a:t>
            </a:r>
            <a:r>
              <a:rPr lang="en-IN" sz="2800" dirty="0">
                <a:latin typeface="Times New Roman" panose="02020603050405020304" pitchFamily="18" charset="0"/>
                <a:cs typeface="Times New Roman" panose="02020603050405020304" pitchFamily="18" charset="0"/>
              </a:rPr>
              <a:t>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be </a:t>
            </a:r>
            <a:r>
              <a:rPr lang="en-IN" sz="2800" dirty="0" err="1">
                <a:latin typeface="Times New Roman" panose="02020603050405020304" pitchFamily="18" charset="0"/>
                <a:cs typeface="Times New Roman" panose="02020603050405020304" pitchFamily="18" charset="0"/>
              </a:rPr>
              <a:t>enr</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lled</a:t>
            </a:r>
            <a:r>
              <a:rPr lang="en-IN" sz="2800" dirty="0">
                <a:latin typeface="Times New Roman" panose="02020603050405020304" pitchFamily="18" charset="0"/>
                <a:cs typeface="Times New Roman" panose="02020603050405020304" pitchFamily="18" charset="0"/>
              </a:rPr>
              <a:t> </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se </a:t>
            </a:r>
            <a:r>
              <a:rPr lang="en-IN" sz="2800" dirty="0" err="1">
                <a:latin typeface="Times New Roman" panose="02020603050405020304" pitchFamily="18" charset="0"/>
                <a:cs typeface="Times New Roman" panose="02020603050405020304" pitchFamily="18" charset="0"/>
              </a:rPr>
              <a:t>wh</a:t>
            </a:r>
            <a:r>
              <a:rPr lang="az-Cyrl-AZ" sz="2800" dirty="0">
                <a:latin typeface="Times New Roman" panose="02020603050405020304" pitchFamily="18" charset="0"/>
                <a:cs typeface="Times New Roman" panose="02020603050405020304" pitchFamily="18" charset="0"/>
              </a:rPr>
              <a:t>о а</a:t>
            </a:r>
            <a:r>
              <a:rPr lang="en-IN" sz="2800" dirty="0">
                <a:latin typeface="Times New Roman" panose="02020603050405020304" pitchFamily="18" charset="0"/>
                <a:cs typeface="Times New Roman" panose="02020603050405020304" pitchFamily="18" charset="0"/>
              </a:rPr>
              <a:t>re useless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re rem</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ved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fr</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20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CFC-5261-EE4E-57F2-5A8393778356}"/>
              </a:ext>
            </a:extLst>
          </p:cNvPr>
          <p:cNvSpPr>
            <a:spLocks noGrp="1"/>
          </p:cNvSpPr>
          <p:nvPr>
            <p:ph type="title"/>
          </p:nvPr>
        </p:nvSpPr>
        <p:spPr>
          <a:xfrm>
            <a:off x="838200" y="296299"/>
            <a:ext cx="10515600" cy="1325563"/>
          </a:xfrm>
        </p:spPr>
        <p:txBody>
          <a:bodyPr/>
          <a:lstStyle/>
          <a:p>
            <a:r>
              <a:rPr lang="en-US" sz="4400" b="1" dirty="0">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F1A8A6BD-15A2-1523-C6C5-A981A423E435}"/>
              </a:ext>
            </a:extLst>
          </p:cNvPr>
          <p:cNvSpPr>
            <a:spLocks noGrp="1"/>
          </p:cNvSpPr>
          <p:nvPr>
            <p:ph idx="1"/>
          </p:nvPr>
        </p:nvSpPr>
        <p:spPr/>
        <p:txBody>
          <a:bodyPr/>
          <a:lstStyle/>
          <a:p>
            <a:pPr algn="just"/>
            <a:r>
              <a:rPr lang="en-US" sz="2800" b="1" dirty="0">
                <a:latin typeface="Times New Roman" panose="02020603050405020304" pitchFamily="18" charset="0"/>
                <a:cs typeface="Times New Roman" pitchFamily="18" charset="0"/>
              </a:rPr>
              <a:t>Title of the work:</a:t>
            </a:r>
            <a:r>
              <a:rPr lang="en-US" sz="2800"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Design and Implementation of Inventory Management System for University</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Authors:</a:t>
            </a:r>
            <a:r>
              <a:rPr lang="en-US" sz="2800" dirty="0">
                <a:latin typeface="Times New Roman" panose="02020603050405020304" pitchFamily="18" charset="0"/>
                <a:cs typeface="Times New Roman" pitchFamily="18" charset="0"/>
              </a:rPr>
              <a:t>  </a:t>
            </a:r>
            <a:r>
              <a:rPr lang="en-IN" dirty="0">
                <a:latin typeface="Times New Roman" panose="02020603050405020304" pitchFamily="18" charset="0"/>
                <a:cs typeface="Times New Roman" panose="02020603050405020304" pitchFamily="18" charset="0"/>
              </a:rPr>
              <a:t>Santosh Soni, Pankaj Chandra, Akanksha Gupta, Deepak Kant </a:t>
            </a:r>
            <a:r>
              <a:rPr lang="en-IN" dirty="0" err="1">
                <a:latin typeface="Times New Roman" panose="02020603050405020304" pitchFamily="18" charset="0"/>
                <a:cs typeface="Times New Roman" panose="02020603050405020304" pitchFamily="18" charset="0"/>
              </a:rPr>
              <a:t>Netam</a:t>
            </a:r>
            <a:r>
              <a:rPr lang="en-IN" dirty="0">
                <a:latin typeface="Times New Roman" panose="02020603050405020304" pitchFamily="18" charset="0"/>
                <a:cs typeface="Times New Roman" panose="02020603050405020304" pitchFamily="18" charset="0"/>
              </a:rPr>
              <a:t>, Sushant Kumar, Kaushik Tiwary</a:t>
            </a:r>
            <a:endParaRPr lang="en-US" sz="2800" dirty="0">
              <a:latin typeface="Times New Roman" panose="02020603050405020304"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Description: </a:t>
            </a:r>
            <a:r>
              <a:rPr lang="en-US" dirty="0">
                <a:latin typeface="Times New Roman" panose="02020603050405020304" pitchFamily="18" charset="0"/>
                <a:cs typeface="Times New Roman" panose="02020603050405020304" pitchFamily="18" charset="0"/>
              </a:rPr>
              <a:t>This paper aims to develop a web-based application project for the finance department of a college using HTML, Bootstrap, CSS, JavaScript, PHP, Ajax, and 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83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01DC43-1A77-E507-28D2-1E327D8C9A13}"/>
              </a:ext>
            </a:extLst>
          </p:cNvPr>
          <p:cNvSpPr txBox="1">
            <a:spLocks/>
          </p:cNvSpPr>
          <p:nvPr/>
        </p:nvSpPr>
        <p:spPr>
          <a:xfrm>
            <a:off x="990600" y="4486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itchFamily="18" charset="0"/>
                <a:cs typeface="Times New Roman" pitchFamily="18" charset="0"/>
              </a:rPr>
              <a:t>Literature Survey</a:t>
            </a:r>
            <a:endParaRPr lang="en-IN" dirty="0"/>
          </a:p>
        </p:txBody>
      </p:sp>
      <p:sp>
        <p:nvSpPr>
          <p:cNvPr id="5" name="Content Placeholder 2">
            <a:extLst>
              <a:ext uri="{FF2B5EF4-FFF2-40B4-BE49-F238E27FC236}">
                <a16:creationId xmlns:a16="http://schemas.microsoft.com/office/drawing/2014/main" id="{026CC1CF-0C9E-5584-F70E-B38097BA566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latin typeface="Times New Roman" pitchFamily="18" charset="0"/>
                <a:cs typeface="Times New Roman" pitchFamily="18" charset="0"/>
              </a:rPr>
              <a:t>Title of the work:</a:t>
            </a:r>
            <a:r>
              <a:rPr lang="en-US" dirty="0">
                <a:latin typeface="Times New Roman" pitchFamily="18" charset="0"/>
                <a:cs typeface="Times New Roman" pitchFamily="18" charset="0"/>
              </a:rPr>
              <a:t>  “</a:t>
            </a:r>
            <a:r>
              <a:rPr lang="en-US" dirty="0"/>
              <a:t>Inventory Management System</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fi-FI" dirty="0"/>
              <a:t>Ankitha Venkatesh1 , Kiran Kumar M N2 </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Description: </a:t>
            </a:r>
            <a:r>
              <a:rPr lang="en-US" dirty="0"/>
              <a:t>an inventory management system is a crucial tool for businesses to track, organize, and control their inventory effectively</a:t>
            </a:r>
            <a:endParaRPr lang="en-IN" dirty="0"/>
          </a:p>
        </p:txBody>
      </p:sp>
    </p:spTree>
    <p:extLst>
      <p:ext uri="{BB962C8B-B14F-4D97-AF65-F5344CB8AC3E}">
        <p14:creationId xmlns:p14="http://schemas.microsoft.com/office/powerpoint/2010/main" val="50648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415-4AC9-D0DD-F3CE-1ADBC4BD7167}"/>
              </a:ext>
            </a:extLst>
          </p:cNvPr>
          <p:cNvSpPr>
            <a:spLocks noGrp="1"/>
          </p:cNvSpPr>
          <p:nvPr>
            <p:ph type="title"/>
          </p:nvPr>
        </p:nvSpPr>
        <p:spPr/>
        <p:txBody>
          <a:bodyPr/>
          <a:lstStyle/>
          <a:p>
            <a:r>
              <a:rPr lang="en-IN" dirty="0"/>
              <a:t>Applications of Inventory Management </a:t>
            </a:r>
          </a:p>
        </p:txBody>
      </p:sp>
      <p:pic>
        <p:nvPicPr>
          <p:cNvPr id="5" name="Content Placeholder 4">
            <a:extLst>
              <a:ext uri="{FF2B5EF4-FFF2-40B4-BE49-F238E27FC236}">
                <a16:creationId xmlns:a16="http://schemas.microsoft.com/office/drawing/2014/main" id="{99356D77-C771-EDB5-B5B2-63A88A0FE243}"/>
              </a:ext>
            </a:extLst>
          </p:cNvPr>
          <p:cNvPicPr>
            <a:picLocks noGrp="1" noChangeAspect="1"/>
          </p:cNvPicPr>
          <p:nvPr>
            <p:ph idx="1"/>
          </p:nvPr>
        </p:nvPicPr>
        <p:blipFill>
          <a:blip r:embed="rId2"/>
          <a:stretch>
            <a:fillRect/>
          </a:stretch>
        </p:blipFill>
        <p:spPr>
          <a:xfrm>
            <a:off x="3562920" y="1825625"/>
            <a:ext cx="5066159" cy="4351338"/>
          </a:xfrm>
        </p:spPr>
      </p:pic>
    </p:spTree>
    <p:extLst>
      <p:ext uri="{BB962C8B-B14F-4D97-AF65-F5344CB8AC3E}">
        <p14:creationId xmlns:p14="http://schemas.microsoft.com/office/powerpoint/2010/main" val="370113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5CB5A6-2159-13A4-2403-5F881CA254D7}"/>
              </a:ext>
            </a:extLst>
          </p:cNvPr>
          <p:cNvSpPr txBox="1"/>
          <p:nvPr/>
        </p:nvSpPr>
        <p:spPr>
          <a:xfrm>
            <a:off x="1150375" y="1047587"/>
            <a:ext cx="9891250" cy="923330"/>
          </a:xfrm>
          <a:prstGeom prst="rect">
            <a:avLst/>
          </a:prstGeom>
          <a:noFill/>
        </p:spPr>
        <p:txBody>
          <a:bodyPr wrap="square">
            <a:spAutoFit/>
          </a:bodyPr>
          <a:lstStyle/>
          <a:p>
            <a:pPr algn="l"/>
            <a:r>
              <a:rPr lang="en-US" b="0" i="0" dirty="0">
                <a:solidFill>
                  <a:srgbClr val="000000"/>
                </a:solidFill>
                <a:effectLst/>
                <a:latin typeface="ff0"/>
              </a:rPr>
              <a:t>After fulfilled the formalities, a bill is generated by the system and send to the customer.</a:t>
            </a:r>
          </a:p>
          <a:p>
            <a:pPr algn="l"/>
            <a:r>
              <a:rPr lang="en-US" b="0" i="0" dirty="0">
                <a:solidFill>
                  <a:srgbClr val="000000"/>
                </a:solidFill>
                <a:effectLst/>
                <a:latin typeface="ff0"/>
              </a:rPr>
              <a:t>•Item details are maintained by the management and this whole process is done manually. Our work area is to automate the above process and to generate more efficient system</a:t>
            </a:r>
            <a:endParaRPr lang="en-US" b="0" i="0" dirty="0">
              <a:solidFill>
                <a:srgbClr val="000000"/>
              </a:solidFill>
              <a:effectLst/>
              <a:latin typeface="Source Sans Pro" panose="020B0503030403020204" pitchFamily="34" charset="0"/>
            </a:endParaRPr>
          </a:p>
        </p:txBody>
      </p:sp>
      <p:sp>
        <p:nvSpPr>
          <p:cNvPr id="6" name="TextBox 5">
            <a:extLst>
              <a:ext uri="{FF2B5EF4-FFF2-40B4-BE49-F238E27FC236}">
                <a16:creationId xmlns:a16="http://schemas.microsoft.com/office/drawing/2014/main" id="{37626E27-812E-95AE-8D49-873A7C429899}"/>
              </a:ext>
            </a:extLst>
          </p:cNvPr>
          <p:cNvSpPr txBox="1"/>
          <p:nvPr/>
        </p:nvSpPr>
        <p:spPr>
          <a:xfrm>
            <a:off x="1030223" y="2448205"/>
            <a:ext cx="10011401" cy="1200329"/>
          </a:xfrm>
          <a:prstGeom prst="rect">
            <a:avLst/>
          </a:prstGeom>
          <a:noFill/>
        </p:spPr>
        <p:txBody>
          <a:bodyPr wrap="square">
            <a:spAutoFit/>
          </a:bodyPr>
          <a:lstStyle/>
          <a:p>
            <a:r>
              <a:rPr lang="en-IN" dirty="0"/>
              <a:t>Inventory is the term for the goods available for sale and raw materials used to produce goods available for sale. Inventory represents one of the most important assets of a business because the turnover of inventory represents one of the primary sources of revenue generation and subsequent earnings for the company's shareholders.</a:t>
            </a:r>
          </a:p>
        </p:txBody>
      </p:sp>
      <p:sp>
        <p:nvSpPr>
          <p:cNvPr id="8" name="TextBox 7">
            <a:extLst>
              <a:ext uri="{FF2B5EF4-FFF2-40B4-BE49-F238E27FC236}">
                <a16:creationId xmlns:a16="http://schemas.microsoft.com/office/drawing/2014/main" id="{F146A949-289C-BD96-89EC-BA3A13F6FBFD}"/>
              </a:ext>
            </a:extLst>
          </p:cNvPr>
          <p:cNvSpPr txBox="1"/>
          <p:nvPr/>
        </p:nvSpPr>
        <p:spPr>
          <a:xfrm>
            <a:off x="2590800" y="3664157"/>
            <a:ext cx="6096000" cy="923330"/>
          </a:xfrm>
          <a:prstGeom prst="rect">
            <a:avLst/>
          </a:prstGeom>
          <a:noFill/>
        </p:spPr>
        <p:txBody>
          <a:bodyPr wrap="square">
            <a:spAutoFit/>
          </a:bodyPr>
          <a:lstStyle/>
          <a:p>
            <a:r>
              <a:rPr lang="en-IN" dirty="0"/>
              <a:t>Inventory management is a step in the supply chain where inventory and stock quantities are tracked in and out of your warehouse.</a:t>
            </a:r>
          </a:p>
        </p:txBody>
      </p:sp>
      <p:sp>
        <p:nvSpPr>
          <p:cNvPr id="10" name="TextBox 9">
            <a:extLst>
              <a:ext uri="{FF2B5EF4-FFF2-40B4-BE49-F238E27FC236}">
                <a16:creationId xmlns:a16="http://schemas.microsoft.com/office/drawing/2014/main" id="{E9A78FE6-D54E-DC79-DE5F-414C75DE6FE6}"/>
              </a:ext>
            </a:extLst>
          </p:cNvPr>
          <p:cNvSpPr txBox="1"/>
          <p:nvPr/>
        </p:nvSpPr>
        <p:spPr>
          <a:xfrm>
            <a:off x="2590800" y="5071749"/>
            <a:ext cx="6096000" cy="1477328"/>
          </a:xfrm>
          <a:prstGeom prst="rect">
            <a:avLst/>
          </a:prstGeom>
          <a:noFill/>
        </p:spPr>
        <p:txBody>
          <a:bodyPr wrap="square">
            <a:spAutoFit/>
          </a:bodyPr>
          <a:lstStyle/>
          <a:p>
            <a:r>
              <a:rPr lang="en-IN" dirty="0"/>
              <a:t>An inventory management system is a tool that allows you to track goods across your business's supply chain. It optimizes the entire spectrum spanning from order placement with your vendor to order delivery to your customer, mapping the complete journey of a product.</a:t>
            </a:r>
          </a:p>
        </p:txBody>
      </p:sp>
    </p:spTree>
    <p:extLst>
      <p:ext uri="{BB962C8B-B14F-4D97-AF65-F5344CB8AC3E}">
        <p14:creationId xmlns:p14="http://schemas.microsoft.com/office/powerpoint/2010/main" val="175320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D580C-C36D-B840-26AC-1CF028765E60}"/>
              </a:ext>
            </a:extLst>
          </p:cNvPr>
          <p:cNvSpPr txBox="1"/>
          <p:nvPr/>
        </p:nvSpPr>
        <p:spPr>
          <a:xfrm>
            <a:off x="1337187" y="2831294"/>
            <a:ext cx="9920748" cy="923330"/>
          </a:xfrm>
          <a:prstGeom prst="rect">
            <a:avLst/>
          </a:prstGeom>
          <a:noFill/>
        </p:spPr>
        <p:txBody>
          <a:bodyPr wrap="square">
            <a:spAutoFit/>
          </a:bodyPr>
          <a:lstStyle/>
          <a:p>
            <a:pPr algn="l"/>
            <a:r>
              <a:rPr lang="en-US" b="0" i="0" dirty="0">
                <a:solidFill>
                  <a:srgbClr val="000000"/>
                </a:solidFill>
                <a:effectLst/>
                <a:latin typeface="ff0"/>
              </a:rPr>
              <a:t>Keeping track of all the items of a store without the help of a software is a tedious and unnecessary work on this era in which technology makes a difference, within failure and success.</a:t>
            </a:r>
            <a:endParaRPr lang="en-US" b="0" i="0" dirty="0">
              <a:solidFill>
                <a:srgbClr val="000000"/>
              </a:solidFill>
              <a:effectLst/>
              <a:latin typeface="Source Sans Pro" panose="020B0503030403020204" pitchFamily="34" charset="0"/>
            </a:endParaRPr>
          </a:p>
          <a:p>
            <a:pPr algn="l"/>
            <a:r>
              <a:rPr lang="en-US" b="0" i="0" dirty="0">
                <a:solidFill>
                  <a:srgbClr val="000000"/>
                </a:solidFill>
                <a:effectLst/>
                <a:latin typeface="ff0"/>
              </a:rPr>
              <a:t> </a:t>
            </a:r>
            <a:endParaRPr lang="en-US" b="0" i="0" dirty="0">
              <a:solidFill>
                <a:srgbClr val="000000"/>
              </a:solidFill>
              <a:effectLst/>
              <a:latin typeface="Source Sans Pro" panose="020B0503030403020204" pitchFamily="34" charset="0"/>
            </a:endParaRPr>
          </a:p>
        </p:txBody>
      </p:sp>
      <p:sp>
        <p:nvSpPr>
          <p:cNvPr id="11" name="TextBox 10">
            <a:extLst>
              <a:ext uri="{FF2B5EF4-FFF2-40B4-BE49-F238E27FC236}">
                <a16:creationId xmlns:a16="http://schemas.microsoft.com/office/drawing/2014/main" id="{B6BFDC96-F811-61DE-D9E9-A49762E022C1}"/>
              </a:ext>
            </a:extLst>
          </p:cNvPr>
          <p:cNvSpPr txBox="1"/>
          <p:nvPr/>
        </p:nvSpPr>
        <p:spPr>
          <a:xfrm>
            <a:off x="1337187" y="963165"/>
            <a:ext cx="9920748" cy="646331"/>
          </a:xfrm>
          <a:prstGeom prst="rect">
            <a:avLst/>
          </a:prstGeom>
          <a:noFill/>
        </p:spPr>
        <p:txBody>
          <a:bodyPr wrap="square">
            <a:spAutoFit/>
          </a:bodyPr>
          <a:lstStyle/>
          <a:p>
            <a:r>
              <a:rPr lang="en-US" dirty="0"/>
              <a:t>Smart Inventory Management System is an online software application which fulfills the requirement of a typical Stock Analysis in various go downs.</a:t>
            </a:r>
            <a:endParaRPr lang="en-IN" dirty="0"/>
          </a:p>
        </p:txBody>
      </p:sp>
    </p:spTree>
    <p:extLst>
      <p:ext uri="{BB962C8B-B14F-4D97-AF65-F5344CB8AC3E}">
        <p14:creationId xmlns:p14="http://schemas.microsoft.com/office/powerpoint/2010/main" val="42545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CB33C6-2E12-F520-F84F-980AE7582699}"/>
              </a:ext>
            </a:extLst>
          </p:cNvPr>
          <p:cNvSpPr txBox="1"/>
          <p:nvPr/>
        </p:nvSpPr>
        <p:spPr>
          <a:xfrm>
            <a:off x="452283" y="1269661"/>
            <a:ext cx="10422194" cy="369332"/>
          </a:xfrm>
          <a:prstGeom prst="rect">
            <a:avLst/>
          </a:prstGeom>
          <a:noFill/>
        </p:spPr>
        <p:txBody>
          <a:bodyPr wrap="square">
            <a:spAutoFit/>
          </a:bodyPr>
          <a:lstStyle/>
          <a:p>
            <a:r>
              <a:rPr lang="en-US" dirty="0"/>
              <a:t>It provides the interface to users in a graphical way to manage the daily transactions as well as historical data.</a:t>
            </a:r>
            <a:endParaRPr lang="en-IN" dirty="0"/>
          </a:p>
        </p:txBody>
      </p:sp>
      <p:sp>
        <p:nvSpPr>
          <p:cNvPr id="7" name="TextBox 6">
            <a:extLst>
              <a:ext uri="{FF2B5EF4-FFF2-40B4-BE49-F238E27FC236}">
                <a16:creationId xmlns:a16="http://schemas.microsoft.com/office/drawing/2014/main" id="{785FF087-A56D-2431-653E-6820498A45EB}"/>
              </a:ext>
            </a:extLst>
          </p:cNvPr>
          <p:cNvSpPr txBox="1"/>
          <p:nvPr/>
        </p:nvSpPr>
        <p:spPr>
          <a:xfrm>
            <a:off x="452283" y="2113539"/>
            <a:ext cx="11316930" cy="646331"/>
          </a:xfrm>
          <a:prstGeom prst="rect">
            <a:avLst/>
          </a:prstGeom>
          <a:noFill/>
        </p:spPr>
        <p:txBody>
          <a:bodyPr wrap="square">
            <a:spAutoFit/>
          </a:bodyPr>
          <a:lstStyle/>
          <a:p>
            <a:r>
              <a:rPr lang="en-US" b="0" i="0" dirty="0">
                <a:solidFill>
                  <a:srgbClr val="000000"/>
                </a:solidFill>
                <a:effectLst/>
                <a:latin typeface="ff5"/>
              </a:rPr>
              <a:t>Inventory management referred to be the process of handle inventory with care primarily to meet the demand in the market at the right time with reduced cost as well as with low investment.</a:t>
            </a:r>
            <a:endParaRPr lang="en-IN" dirty="0"/>
          </a:p>
        </p:txBody>
      </p:sp>
    </p:spTree>
    <p:extLst>
      <p:ext uri="{BB962C8B-B14F-4D97-AF65-F5344CB8AC3E}">
        <p14:creationId xmlns:p14="http://schemas.microsoft.com/office/powerpoint/2010/main" val="176170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68FA-65E4-F0EE-47EC-BBEF940F9152}"/>
              </a:ext>
            </a:extLst>
          </p:cNvPr>
          <p:cNvSpPr>
            <a:spLocks noGrp="1"/>
          </p:cNvSpPr>
          <p:nvPr>
            <p:ph type="title"/>
          </p:nvPr>
        </p:nvSpPr>
        <p:spPr/>
        <p:txBody>
          <a:bodyPr/>
          <a:lstStyle/>
          <a:p>
            <a:r>
              <a:rPr lang="en-US" b="1" dirty="0"/>
              <a:t>Problem statement:</a:t>
            </a:r>
            <a:endParaRPr lang="en-IN" b="1" dirty="0"/>
          </a:p>
        </p:txBody>
      </p:sp>
      <p:sp>
        <p:nvSpPr>
          <p:cNvPr id="12" name="TextBox 11">
            <a:extLst>
              <a:ext uri="{FF2B5EF4-FFF2-40B4-BE49-F238E27FC236}">
                <a16:creationId xmlns:a16="http://schemas.microsoft.com/office/drawing/2014/main" id="{5BB21700-4BBD-7981-293D-9D73006A8213}"/>
              </a:ext>
            </a:extLst>
          </p:cNvPr>
          <p:cNvSpPr txBox="1"/>
          <p:nvPr/>
        </p:nvSpPr>
        <p:spPr>
          <a:xfrm>
            <a:off x="2486660" y="3215735"/>
            <a:ext cx="6423660" cy="923330"/>
          </a:xfrm>
          <a:prstGeom prst="rect">
            <a:avLst/>
          </a:prstGeom>
          <a:noFill/>
        </p:spPr>
        <p:txBody>
          <a:bodyPr wrap="square">
            <a:spAutoFit/>
          </a:bodyPr>
          <a:lstStyle/>
          <a:p>
            <a:r>
              <a:rPr lang="en-US" dirty="0"/>
              <a:t>Inventory management is one of the basic problems for a company .it may cause a lot of paperwork , if there is no automated system available.</a:t>
            </a:r>
            <a:endParaRPr lang="en-IN" dirty="0"/>
          </a:p>
        </p:txBody>
      </p:sp>
      <p:sp>
        <p:nvSpPr>
          <p:cNvPr id="18" name="TextBox 17">
            <a:extLst>
              <a:ext uri="{FF2B5EF4-FFF2-40B4-BE49-F238E27FC236}">
                <a16:creationId xmlns:a16="http://schemas.microsoft.com/office/drawing/2014/main" id="{07E91F2B-BF18-9A48-EDF1-F5A904D2876E}"/>
              </a:ext>
            </a:extLst>
          </p:cNvPr>
          <p:cNvSpPr txBox="1"/>
          <p:nvPr/>
        </p:nvSpPr>
        <p:spPr>
          <a:xfrm>
            <a:off x="2486660" y="1466854"/>
            <a:ext cx="6423660" cy="1477328"/>
          </a:xfrm>
          <a:prstGeom prst="rect">
            <a:avLst/>
          </a:prstGeom>
          <a:noFill/>
        </p:spPr>
        <p:txBody>
          <a:bodyPr wrap="square">
            <a:spAutoFit/>
          </a:bodyPr>
          <a:lstStyle/>
          <a:p>
            <a:pPr algn="l"/>
            <a:r>
              <a:rPr lang="en-US" b="0" i="0" dirty="0">
                <a:solidFill>
                  <a:srgbClr val="000000"/>
                </a:solidFill>
                <a:effectLst/>
                <a:latin typeface="Source Sans Pro" panose="020B0503030403020204" pitchFamily="34" charset="0"/>
              </a:rPr>
              <a:t>For any business inventory is one of the most important department that must be well managed in order to run daily business activity smoothly. But mostly business are not able to manage inventory as they do not have good computerized syste</a:t>
            </a:r>
            <a:r>
              <a:rPr lang="en-US" dirty="0">
                <a:solidFill>
                  <a:srgbClr val="000000"/>
                </a:solidFill>
                <a:latin typeface="Source Sans Pro" panose="020B0503030403020204" pitchFamily="34" charset="0"/>
              </a:rPr>
              <a:t>m. </a:t>
            </a:r>
            <a:endParaRPr lang="en-IN" b="0" i="0" dirty="0">
              <a:solidFill>
                <a:srgbClr val="000000"/>
              </a:solidFill>
              <a:effectLst/>
              <a:latin typeface="Source Sans Pro" panose="020B0503030403020204" pitchFamily="34" charset="0"/>
            </a:endParaRPr>
          </a:p>
        </p:txBody>
      </p:sp>
      <p:sp>
        <p:nvSpPr>
          <p:cNvPr id="20" name="TextBox 19">
            <a:extLst>
              <a:ext uri="{FF2B5EF4-FFF2-40B4-BE49-F238E27FC236}">
                <a16:creationId xmlns:a16="http://schemas.microsoft.com/office/drawing/2014/main" id="{81028259-FE9C-567E-D9A7-92163EA47EFF}"/>
              </a:ext>
            </a:extLst>
          </p:cNvPr>
          <p:cNvSpPr txBox="1"/>
          <p:nvPr/>
        </p:nvSpPr>
        <p:spPr>
          <a:xfrm>
            <a:off x="1808480" y="4513983"/>
            <a:ext cx="9804400" cy="1754326"/>
          </a:xfrm>
          <a:prstGeom prst="rect">
            <a:avLst/>
          </a:prstGeom>
          <a:noFill/>
        </p:spPr>
        <p:txBody>
          <a:bodyPr wrap="square">
            <a:spAutoFit/>
          </a:bodyPr>
          <a:lstStyle/>
          <a:p>
            <a:r>
              <a:rPr lang="en-US" b="0" i="0" dirty="0">
                <a:solidFill>
                  <a:srgbClr val="000000"/>
                </a:solidFill>
                <a:effectLst/>
                <a:latin typeface="ff0"/>
              </a:rPr>
              <a:t>To provide the basic services related to the Supply of the items, to maintain their Supply Order and details. The product will take care of all the supply orders, purchased, sold and stored. It is concern to keep the records of each Supply Order, which is received, from firm, supplying products. These products are then assigned a unique number given by Mega mart, further they are supplied to different branches. The reference of Last Purchase Price of the product is maintained to form the transaction sheet of the par</a:t>
            </a:r>
            <a:r>
              <a:rPr lang="en-US" dirty="0">
                <a:solidFill>
                  <a:srgbClr val="000000"/>
                </a:solidFill>
                <a:latin typeface="ff0"/>
              </a:rPr>
              <a:t>ti</a:t>
            </a:r>
            <a:r>
              <a:rPr lang="en-US" b="0" i="0" dirty="0">
                <a:solidFill>
                  <a:srgbClr val="000000"/>
                </a:solidFill>
                <a:effectLst/>
                <a:latin typeface="ff0"/>
              </a:rPr>
              <a:t>cular purchase or sold items.</a:t>
            </a:r>
            <a:endParaRPr lang="en-IN" dirty="0"/>
          </a:p>
        </p:txBody>
      </p:sp>
    </p:spTree>
    <p:extLst>
      <p:ext uri="{BB962C8B-B14F-4D97-AF65-F5344CB8AC3E}">
        <p14:creationId xmlns:p14="http://schemas.microsoft.com/office/powerpoint/2010/main" val="269736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92120B-2D37-FD5D-0FEE-FC54E034B2FC}"/>
              </a:ext>
            </a:extLst>
          </p:cNvPr>
          <p:cNvSpPr txBox="1"/>
          <p:nvPr/>
        </p:nvSpPr>
        <p:spPr>
          <a:xfrm>
            <a:off x="2194560" y="1072218"/>
            <a:ext cx="6096000" cy="2031325"/>
          </a:xfrm>
          <a:prstGeom prst="rect">
            <a:avLst/>
          </a:prstGeom>
          <a:noFill/>
        </p:spPr>
        <p:txBody>
          <a:bodyPr wrap="square">
            <a:spAutoFit/>
          </a:bodyPr>
          <a:lstStyle/>
          <a:p>
            <a:r>
              <a:rPr lang="en-US" b="0" i="0" dirty="0">
                <a:solidFill>
                  <a:srgbClr val="000000"/>
                </a:solidFill>
                <a:effectLst/>
                <a:latin typeface="ff8"/>
              </a:rPr>
              <a:t>The process of manually looking for the inventory available in stock is </a:t>
            </a:r>
            <a:r>
              <a:rPr lang="en-US" b="0" i="0" dirty="0" err="1">
                <a:solidFill>
                  <a:srgbClr val="000000"/>
                </a:solidFill>
                <a:effectLst/>
                <a:latin typeface="ff8"/>
              </a:rPr>
              <a:t>reallytime</a:t>
            </a:r>
            <a:r>
              <a:rPr lang="en-US" b="0" i="0" dirty="0">
                <a:solidFill>
                  <a:srgbClr val="000000"/>
                </a:solidFill>
                <a:effectLst/>
                <a:latin typeface="ff8"/>
              </a:rPr>
              <a:t> consuming and cumbersome that includes the person responsible to </a:t>
            </a:r>
            <a:r>
              <a:rPr lang="en-US" b="0" i="0" dirty="0" err="1">
                <a:solidFill>
                  <a:srgbClr val="000000"/>
                </a:solidFill>
                <a:effectLst/>
                <a:latin typeface="ff8"/>
              </a:rPr>
              <a:t>seehow</a:t>
            </a:r>
            <a:r>
              <a:rPr lang="en-US" b="0" i="0" dirty="0">
                <a:solidFill>
                  <a:srgbClr val="000000"/>
                </a:solidFill>
                <a:effectLst/>
                <a:latin typeface="ff8"/>
              </a:rPr>
              <a:t> many materials are in the inventory , how many materials have </a:t>
            </a:r>
            <a:r>
              <a:rPr lang="en-US" b="0" i="0" dirty="0" err="1">
                <a:solidFill>
                  <a:srgbClr val="000000"/>
                </a:solidFill>
                <a:effectLst/>
                <a:latin typeface="ff8"/>
              </a:rPr>
              <a:t>beenordered</a:t>
            </a:r>
            <a:r>
              <a:rPr lang="en-US" b="0" i="0" dirty="0">
                <a:solidFill>
                  <a:srgbClr val="000000"/>
                </a:solidFill>
                <a:effectLst/>
                <a:latin typeface="ff8"/>
              </a:rPr>
              <a:t> and received and keep the record of the time that will take for </a:t>
            </a:r>
            <a:r>
              <a:rPr lang="en-US" b="0" i="0" dirty="0" err="1">
                <a:solidFill>
                  <a:srgbClr val="000000"/>
                </a:solidFill>
                <a:effectLst/>
                <a:latin typeface="ff8"/>
              </a:rPr>
              <a:t>thesuppliers</a:t>
            </a:r>
            <a:r>
              <a:rPr lang="en-US" b="0" i="0" dirty="0">
                <a:solidFill>
                  <a:srgbClr val="000000"/>
                </a:solidFill>
                <a:effectLst/>
                <a:latin typeface="ff8"/>
              </a:rPr>
              <a:t> to process orders and other various tasks included in inventory </a:t>
            </a:r>
            <a:endParaRPr lang="en-IN" dirty="0"/>
          </a:p>
        </p:txBody>
      </p:sp>
    </p:spTree>
    <p:extLst>
      <p:ext uri="{BB962C8B-B14F-4D97-AF65-F5344CB8AC3E}">
        <p14:creationId xmlns:p14="http://schemas.microsoft.com/office/powerpoint/2010/main" val="226876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734D-1926-0396-69DD-2B8B05739FDA}"/>
              </a:ext>
            </a:extLst>
          </p:cNvPr>
          <p:cNvSpPr>
            <a:spLocks noGrp="1"/>
          </p:cNvSpPr>
          <p:nvPr>
            <p:ph type="title"/>
          </p:nvPr>
        </p:nvSpPr>
        <p:spPr/>
        <p:txBody>
          <a:bodyPr/>
          <a:lstStyle/>
          <a:p>
            <a:r>
              <a:rPr lang="en-IN" dirty="0"/>
              <a:t>Solutions </a:t>
            </a:r>
          </a:p>
        </p:txBody>
      </p:sp>
      <p:sp>
        <p:nvSpPr>
          <p:cNvPr id="5" name="TextBox 4">
            <a:extLst>
              <a:ext uri="{FF2B5EF4-FFF2-40B4-BE49-F238E27FC236}">
                <a16:creationId xmlns:a16="http://schemas.microsoft.com/office/drawing/2014/main" id="{0DBD558D-1C8C-86C8-837C-FC5C3A5B5C03}"/>
              </a:ext>
            </a:extLst>
          </p:cNvPr>
          <p:cNvSpPr txBox="1"/>
          <p:nvPr/>
        </p:nvSpPr>
        <p:spPr>
          <a:xfrm>
            <a:off x="6435213" y="144256"/>
            <a:ext cx="6096000" cy="1477328"/>
          </a:xfrm>
          <a:prstGeom prst="rect">
            <a:avLst/>
          </a:prstGeom>
          <a:noFill/>
        </p:spPr>
        <p:txBody>
          <a:bodyPr wrap="square">
            <a:spAutoFit/>
          </a:bodyPr>
          <a:lstStyle/>
          <a:p>
            <a:r>
              <a:rPr lang="en-US" b="0" i="0" dirty="0">
                <a:solidFill>
                  <a:srgbClr val="000000"/>
                </a:solidFill>
                <a:effectLst/>
                <a:latin typeface="ff8"/>
              </a:rPr>
              <a:t>the inventory management system will solve the problems as everything about the inventory will be stored in a database which will be much easier to marinating and update and this will also save time and cost effective for the organization and will automate many inventory related tasks.</a:t>
            </a:r>
            <a:endParaRPr lang="en-IN" dirty="0"/>
          </a:p>
        </p:txBody>
      </p:sp>
      <p:sp>
        <p:nvSpPr>
          <p:cNvPr id="15" name="TextBox 14">
            <a:extLst>
              <a:ext uri="{FF2B5EF4-FFF2-40B4-BE49-F238E27FC236}">
                <a16:creationId xmlns:a16="http://schemas.microsoft.com/office/drawing/2014/main" id="{B1D9A328-A573-1396-BF4A-1AD596BCEB2E}"/>
              </a:ext>
            </a:extLst>
          </p:cNvPr>
          <p:cNvSpPr txBox="1"/>
          <p:nvPr/>
        </p:nvSpPr>
        <p:spPr>
          <a:xfrm>
            <a:off x="1187245" y="2408443"/>
            <a:ext cx="8684342"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F1F1F"/>
                </a:solidFill>
                <a:effectLst/>
                <a:latin typeface="Google Sans"/>
              </a:rPr>
              <a:t>Inventory management software:</a:t>
            </a:r>
            <a:r>
              <a:rPr lang="en-US" b="0" i="0" dirty="0">
                <a:solidFill>
                  <a:srgbClr val="1F1F1F"/>
                </a:solidFill>
                <a:effectLst/>
                <a:latin typeface="Google Sans"/>
              </a:rPr>
              <a:t> Implement dedicated inventory management software to automate tasks, streamline processes, and eliminate the need for manual paperwork. These software solutions can track inventory levels, generate purchase orders, manage stock locations, and provide real-time data for informed decision-making.</a:t>
            </a:r>
          </a:p>
        </p:txBody>
      </p:sp>
      <p:sp>
        <p:nvSpPr>
          <p:cNvPr id="17" name="TextBox 16">
            <a:extLst>
              <a:ext uri="{FF2B5EF4-FFF2-40B4-BE49-F238E27FC236}">
                <a16:creationId xmlns:a16="http://schemas.microsoft.com/office/drawing/2014/main" id="{BA5D23C3-C35F-D233-C2A1-B079D027D745}"/>
              </a:ext>
            </a:extLst>
          </p:cNvPr>
          <p:cNvSpPr txBox="1"/>
          <p:nvPr/>
        </p:nvSpPr>
        <p:spPr>
          <a:xfrm>
            <a:off x="1187245" y="4018936"/>
            <a:ext cx="9539749"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1F1F1F"/>
                </a:solidFill>
                <a:effectLst/>
                <a:latin typeface="Google Sans"/>
              </a:rPr>
              <a:t>Standardize inventory processes:</a:t>
            </a:r>
            <a:r>
              <a:rPr lang="en-US" b="0" i="0" dirty="0">
                <a:solidFill>
                  <a:srgbClr val="1F1F1F"/>
                </a:solidFill>
                <a:effectLst/>
                <a:latin typeface="Google Sans"/>
              </a:rPr>
              <a:t> Develop and implement standardized procedures for receiving, storing, and tracking inventory. This ensures consistency and reduces the risk of errors or misplaced paperwork.</a:t>
            </a:r>
          </a:p>
          <a:p>
            <a:pPr algn="l">
              <a:buFont typeface="Arial" panose="020B0604020202020204" pitchFamily="34" charset="0"/>
              <a:buChar char="•"/>
            </a:pPr>
            <a:r>
              <a:rPr lang="en-US" b="1" i="0" dirty="0">
                <a:solidFill>
                  <a:srgbClr val="1F1F1F"/>
                </a:solidFill>
                <a:effectLst/>
                <a:latin typeface="Google Sans"/>
              </a:rPr>
              <a:t>Regular inventory audits:</a:t>
            </a:r>
            <a:r>
              <a:rPr lang="en-US" b="0" i="0" dirty="0">
                <a:solidFill>
                  <a:srgbClr val="1F1F1F"/>
                </a:solidFill>
                <a:effectLst/>
                <a:latin typeface="Google Sans"/>
              </a:rPr>
              <a:t> Conduct regular inventory audits to identify discrepancies and ensure data accuracy in your system, whether manual or automated.</a:t>
            </a:r>
          </a:p>
          <a:p>
            <a:pPr algn="l">
              <a:buFont typeface="Arial" panose="020B0604020202020204" pitchFamily="34" charset="0"/>
              <a:buChar char="•"/>
            </a:pPr>
            <a:r>
              <a:rPr lang="en-US" b="1" i="0" dirty="0">
                <a:solidFill>
                  <a:srgbClr val="1F1F1F"/>
                </a:solidFill>
                <a:effectLst/>
                <a:latin typeface="Google Sans"/>
              </a:rPr>
              <a:t>Invest in training:</a:t>
            </a:r>
            <a:r>
              <a:rPr lang="en-US" b="0" i="0" dirty="0">
                <a:solidFill>
                  <a:srgbClr val="1F1F1F"/>
                </a:solidFill>
                <a:effectLst/>
                <a:latin typeface="Google Sans"/>
              </a:rPr>
              <a:t> Train your staff on the new inventory management system or processes to ensure they understand how to use it effectively and minimize reliance on paper-based methods.</a:t>
            </a:r>
          </a:p>
        </p:txBody>
      </p:sp>
    </p:spTree>
    <p:extLst>
      <p:ext uri="{BB962C8B-B14F-4D97-AF65-F5344CB8AC3E}">
        <p14:creationId xmlns:p14="http://schemas.microsoft.com/office/powerpoint/2010/main" val="404034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28E0671-924A-D51E-5373-D5C80EBCD1A8}"/>
              </a:ext>
            </a:extLst>
          </p:cNvPr>
          <p:cNvSpPr txBox="1"/>
          <p:nvPr/>
        </p:nvSpPr>
        <p:spPr>
          <a:xfrm>
            <a:off x="1592826" y="4585969"/>
            <a:ext cx="6096000" cy="369332"/>
          </a:xfrm>
          <a:prstGeom prst="rect">
            <a:avLst/>
          </a:prstGeom>
          <a:noFill/>
        </p:spPr>
        <p:txBody>
          <a:bodyPr wrap="square">
            <a:spAutoFit/>
          </a:bodyPr>
          <a:lstStyle/>
          <a:p>
            <a:r>
              <a:rPr lang="en-IN" b="1" i="0" dirty="0">
                <a:solidFill>
                  <a:srgbClr val="1F1F1F"/>
                </a:solidFill>
                <a:effectLst/>
                <a:latin typeface="Google Sans"/>
              </a:rPr>
              <a:t>Mobile Inventory Management Apps:</a:t>
            </a:r>
            <a:endParaRPr lang="en-IN" dirty="0"/>
          </a:p>
        </p:txBody>
      </p:sp>
      <p:sp>
        <p:nvSpPr>
          <p:cNvPr id="13" name="TextBox 12">
            <a:extLst>
              <a:ext uri="{FF2B5EF4-FFF2-40B4-BE49-F238E27FC236}">
                <a16:creationId xmlns:a16="http://schemas.microsoft.com/office/drawing/2014/main" id="{DF0999F7-A249-82FB-7E06-AFE0F43FF806}"/>
              </a:ext>
            </a:extLst>
          </p:cNvPr>
          <p:cNvSpPr txBox="1"/>
          <p:nvPr/>
        </p:nvSpPr>
        <p:spPr>
          <a:xfrm>
            <a:off x="1877960" y="5007451"/>
            <a:ext cx="6268064"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1F1F1F"/>
                </a:solidFill>
                <a:effectLst/>
                <a:latin typeface="Google Sans"/>
              </a:rPr>
              <a:t>Use mobile inventory management apps for on-the-go stock updates and real-time data access.</a:t>
            </a:r>
          </a:p>
          <a:p>
            <a:pPr algn="l">
              <a:buFont typeface="Arial" panose="020B0604020202020204" pitchFamily="34" charset="0"/>
              <a:buChar char="•"/>
            </a:pPr>
            <a:r>
              <a:rPr lang="en-US" b="0" i="0" dirty="0">
                <a:solidFill>
                  <a:srgbClr val="1F1F1F"/>
                </a:solidFill>
                <a:effectLst/>
                <a:latin typeface="Google Sans"/>
              </a:rPr>
              <a:t>Conduct cycle counts and physical inventories more efficiently.</a:t>
            </a:r>
          </a:p>
          <a:p>
            <a:pPr algn="l">
              <a:buFont typeface="Arial" panose="020B0604020202020204" pitchFamily="34" charset="0"/>
              <a:buChar char="•"/>
            </a:pPr>
            <a:r>
              <a:rPr lang="en-US" b="0" i="0" dirty="0">
                <a:solidFill>
                  <a:srgbClr val="1F1F1F"/>
                </a:solidFill>
                <a:effectLst/>
                <a:latin typeface="Google Sans"/>
              </a:rPr>
              <a:t>Improve warehouse and overall operational efficiency.</a:t>
            </a:r>
          </a:p>
        </p:txBody>
      </p:sp>
      <p:sp>
        <p:nvSpPr>
          <p:cNvPr id="7" name="TextBox 6">
            <a:extLst>
              <a:ext uri="{FF2B5EF4-FFF2-40B4-BE49-F238E27FC236}">
                <a16:creationId xmlns:a16="http://schemas.microsoft.com/office/drawing/2014/main" id="{5290CA2F-3DF4-E62F-5718-327B244A6FB2}"/>
              </a:ext>
            </a:extLst>
          </p:cNvPr>
          <p:cNvSpPr txBox="1"/>
          <p:nvPr/>
        </p:nvSpPr>
        <p:spPr>
          <a:xfrm>
            <a:off x="1592826" y="1962188"/>
            <a:ext cx="6096000" cy="369332"/>
          </a:xfrm>
          <a:prstGeom prst="rect">
            <a:avLst/>
          </a:prstGeom>
          <a:noFill/>
        </p:spPr>
        <p:txBody>
          <a:bodyPr wrap="square">
            <a:spAutoFit/>
          </a:bodyPr>
          <a:lstStyle/>
          <a:p>
            <a:r>
              <a:rPr lang="en-US" b="1" i="0" dirty="0">
                <a:solidFill>
                  <a:srgbClr val="1F1F1F"/>
                </a:solidFill>
                <a:effectLst/>
                <a:latin typeface="Google Sans"/>
              </a:rPr>
              <a:t>Barcode Scanners and Inventory Management Software:</a:t>
            </a:r>
            <a:endParaRPr lang="en-IN" dirty="0"/>
          </a:p>
        </p:txBody>
      </p:sp>
      <p:sp>
        <p:nvSpPr>
          <p:cNvPr id="9" name="TextBox 8">
            <a:extLst>
              <a:ext uri="{FF2B5EF4-FFF2-40B4-BE49-F238E27FC236}">
                <a16:creationId xmlns:a16="http://schemas.microsoft.com/office/drawing/2014/main" id="{EBAF04EF-FEE6-FD49-B10A-BCF702395FDB}"/>
              </a:ext>
            </a:extLst>
          </p:cNvPr>
          <p:cNvSpPr txBox="1"/>
          <p:nvPr/>
        </p:nvSpPr>
        <p:spPr>
          <a:xfrm>
            <a:off x="1877960" y="2413337"/>
            <a:ext cx="6096000"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1F1F1F"/>
                </a:solidFill>
                <a:effectLst/>
                <a:latin typeface="Google Sans"/>
              </a:rPr>
              <a:t>Implement barcode scanners for faster and more accurate data entry.</a:t>
            </a:r>
          </a:p>
          <a:p>
            <a:pPr algn="l">
              <a:buFont typeface="Arial" panose="020B0604020202020204" pitchFamily="34" charset="0"/>
              <a:buChar char="•"/>
            </a:pPr>
            <a:r>
              <a:rPr lang="en-US" b="0" i="0" dirty="0">
                <a:solidFill>
                  <a:srgbClr val="1F1F1F"/>
                </a:solidFill>
                <a:effectLst/>
                <a:latin typeface="Google Sans"/>
              </a:rPr>
              <a:t>Integrate barcode scanners with inventory management software to eliminate manual data input and reduce errors.</a:t>
            </a:r>
          </a:p>
          <a:p>
            <a:pPr algn="l">
              <a:buFont typeface="Arial" panose="020B0604020202020204" pitchFamily="34" charset="0"/>
              <a:buChar char="•"/>
            </a:pPr>
            <a:r>
              <a:rPr lang="en-US" b="0" i="0" dirty="0">
                <a:solidFill>
                  <a:srgbClr val="1F1F1F"/>
                </a:solidFill>
                <a:effectLst/>
                <a:latin typeface="Google Sans"/>
              </a:rPr>
              <a:t>Leverage the software to track inventory levels in real-time, automate reorder points, and generate reports for better decision-making.</a:t>
            </a:r>
          </a:p>
        </p:txBody>
      </p:sp>
      <p:sp>
        <p:nvSpPr>
          <p:cNvPr id="5" name="TextBox 4">
            <a:extLst>
              <a:ext uri="{FF2B5EF4-FFF2-40B4-BE49-F238E27FC236}">
                <a16:creationId xmlns:a16="http://schemas.microsoft.com/office/drawing/2014/main" id="{5D94F9D3-A25D-4266-4BDF-A83F23D462AC}"/>
              </a:ext>
            </a:extLst>
          </p:cNvPr>
          <p:cNvSpPr txBox="1"/>
          <p:nvPr/>
        </p:nvSpPr>
        <p:spPr>
          <a:xfrm>
            <a:off x="6096000" y="0"/>
            <a:ext cx="6096000" cy="2031325"/>
          </a:xfrm>
          <a:prstGeom prst="rect">
            <a:avLst/>
          </a:prstGeom>
          <a:noFill/>
        </p:spPr>
        <p:txBody>
          <a:bodyPr wrap="square">
            <a:spAutoFit/>
          </a:bodyPr>
          <a:lstStyle/>
          <a:p>
            <a:pPr algn="l"/>
            <a:r>
              <a:rPr lang="en-US" b="1" i="0" dirty="0">
                <a:solidFill>
                  <a:srgbClr val="1F1F1F"/>
                </a:solidFill>
                <a:effectLst/>
                <a:latin typeface="Google Sans"/>
              </a:rPr>
              <a:t>Barcode Scanners and RFID Tags: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Utilize barcode scanners for faster and more accurate data entry of products entering or leaving your warehouse.</a:t>
            </a:r>
          </a:p>
          <a:p>
            <a:pPr algn="l">
              <a:buFont typeface="Arial" panose="020B0604020202020204" pitchFamily="34" charset="0"/>
              <a:buChar char="•"/>
            </a:pPr>
            <a:r>
              <a:rPr lang="en-US" b="0" i="0" dirty="0">
                <a:solidFill>
                  <a:srgbClr val="1F1F1F"/>
                </a:solidFill>
                <a:effectLst/>
                <a:latin typeface="Google Sans"/>
              </a:rPr>
              <a:t>Implement Radio Frequency Identification (RFID) tags on your products. RFID tags can store more data than barcodes and enable real-time tracking of inventory movement throughout your supply chain.</a:t>
            </a:r>
          </a:p>
        </p:txBody>
      </p:sp>
    </p:spTree>
    <p:extLst>
      <p:ext uri="{BB962C8B-B14F-4D97-AF65-F5344CB8AC3E}">
        <p14:creationId xmlns:p14="http://schemas.microsoft.com/office/powerpoint/2010/main" val="278608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8D540-201B-1BF1-9AC8-55E05A8E84AC}"/>
              </a:ext>
            </a:extLst>
          </p:cNvPr>
          <p:cNvSpPr txBox="1"/>
          <p:nvPr/>
        </p:nvSpPr>
        <p:spPr>
          <a:xfrm>
            <a:off x="324716" y="211549"/>
            <a:ext cx="6094268"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OBJECTIVES </a:t>
            </a:r>
            <a:endParaRPr lang="en-IN" dirty="0"/>
          </a:p>
        </p:txBody>
      </p:sp>
      <p:sp>
        <p:nvSpPr>
          <p:cNvPr id="3" name="TextBox 2">
            <a:extLst>
              <a:ext uri="{FF2B5EF4-FFF2-40B4-BE49-F238E27FC236}">
                <a16:creationId xmlns:a16="http://schemas.microsoft.com/office/drawing/2014/main" id="{C1CF9EBB-4B9C-4FC7-A28B-7A9CAC602550}"/>
              </a:ext>
            </a:extLst>
          </p:cNvPr>
          <p:cNvSpPr txBox="1"/>
          <p:nvPr/>
        </p:nvSpPr>
        <p:spPr>
          <a:xfrm>
            <a:off x="906607" y="4778304"/>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avoid both overstocking and under-stocking of inventory.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06B80-537F-5C38-169C-A14A4FE1C8AE}"/>
              </a:ext>
            </a:extLst>
          </p:cNvPr>
          <p:cNvSpPr txBox="1"/>
          <p:nvPr/>
        </p:nvSpPr>
        <p:spPr>
          <a:xfrm>
            <a:off x="906607" y="4108620"/>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maintain the availability of materials whenever and wherever required in enough quantity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653A9E-1E02-855D-C74D-04D9BE54C779}"/>
              </a:ext>
            </a:extLst>
          </p:cNvPr>
          <p:cNvSpPr txBox="1"/>
          <p:nvPr/>
        </p:nvSpPr>
        <p:spPr>
          <a:xfrm>
            <a:off x="906607" y="2482971"/>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keep material cost under control as they contribute to reducing the cost of production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DAEC9C-7F0E-572B-9F36-A054A033B8A5}"/>
              </a:ext>
            </a:extLst>
          </p:cNvPr>
          <p:cNvSpPr txBox="1"/>
          <p:nvPr/>
        </p:nvSpPr>
        <p:spPr>
          <a:xfrm>
            <a:off x="906607" y="3209115"/>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eliminate duplication in ordering stocks. </a:t>
            </a:r>
          </a:p>
        </p:txBody>
      </p:sp>
      <p:sp>
        <p:nvSpPr>
          <p:cNvPr id="8" name="TextBox 7">
            <a:extLst>
              <a:ext uri="{FF2B5EF4-FFF2-40B4-BE49-F238E27FC236}">
                <a16:creationId xmlns:a16="http://schemas.microsoft.com/office/drawing/2014/main" id="{550127A3-FACE-E438-B92E-0203FE6ED1F2}"/>
              </a:ext>
            </a:extLst>
          </p:cNvPr>
          <p:cNvSpPr txBox="1"/>
          <p:nvPr/>
        </p:nvSpPr>
        <p:spPr>
          <a:xfrm>
            <a:off x="906607" y="3555633"/>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supply the required material continuously </a:t>
            </a:r>
          </a:p>
        </p:txBody>
      </p:sp>
      <p:sp>
        <p:nvSpPr>
          <p:cNvPr id="9" name="TextBox 8">
            <a:extLst>
              <a:ext uri="{FF2B5EF4-FFF2-40B4-BE49-F238E27FC236}">
                <a16:creationId xmlns:a16="http://schemas.microsoft.com/office/drawing/2014/main" id="{E7C2CB14-4042-97AB-3237-44DC4334829D}"/>
              </a:ext>
            </a:extLst>
          </p:cNvPr>
          <p:cNvSpPr txBox="1"/>
          <p:nvPr/>
        </p:nvSpPr>
        <p:spPr>
          <a:xfrm>
            <a:off x="833871" y="1564449"/>
            <a:ext cx="6094268" cy="923330"/>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Automate manual inventory processes like receiving, picking, and shipping to enhance accuracy and speed.</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6B89B3-BB3D-17E0-2348-7AFA4939DA2A}"/>
              </a:ext>
            </a:extLst>
          </p:cNvPr>
          <p:cNvSpPr txBox="1"/>
          <p:nvPr/>
        </p:nvSpPr>
        <p:spPr>
          <a:xfrm>
            <a:off x="906607" y="943350"/>
            <a:ext cx="6094268" cy="646331"/>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Implement real-time inventory tracking to ensure precise data on stock levels across all locations.</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78585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1344</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ff0</vt:lpstr>
      <vt:lpstr>ff5</vt:lpstr>
      <vt:lpstr>ff8</vt:lpstr>
      <vt:lpstr>Google Sans</vt:lpstr>
      <vt:lpstr>Source Sans Pro</vt:lpstr>
      <vt:lpstr>Times New Roman</vt:lpstr>
      <vt:lpstr>Office Theme</vt:lpstr>
      <vt:lpstr>PowerPoint Presentation</vt:lpstr>
      <vt:lpstr>PowerPoint Presentation</vt:lpstr>
      <vt:lpstr>PowerPoint Presentation</vt:lpstr>
      <vt:lpstr>PowerPoint Presentation</vt:lpstr>
      <vt:lpstr>Problem statement:</vt:lpstr>
      <vt:lpstr>PowerPoint Presentation</vt:lpstr>
      <vt:lpstr>Solutions </vt:lpstr>
      <vt:lpstr>PowerPoint Presentation</vt:lpstr>
      <vt:lpstr>PowerPoint Presentation</vt:lpstr>
      <vt:lpstr>Literature Survey</vt:lpstr>
      <vt:lpstr>Literature Survey</vt:lpstr>
      <vt:lpstr>PowerPoint Presentation</vt:lpstr>
      <vt:lpstr>Applications of Inventory Management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SHESHAGIRI S</dc:creator>
  <cp:lastModifiedBy>SHESHAGIRI S</cp:lastModifiedBy>
  <cp:revision>16</cp:revision>
  <dcterms:created xsi:type="dcterms:W3CDTF">2024-02-21T16:55:50Z</dcterms:created>
  <dcterms:modified xsi:type="dcterms:W3CDTF">2024-04-08T20:23:21Z</dcterms:modified>
</cp:coreProperties>
</file>