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84" r:id="rId5"/>
    <p:sldId id="324" r:id="rId6"/>
    <p:sldId id="306" r:id="rId7"/>
    <p:sldId id="287" r:id="rId8"/>
    <p:sldId id="288" r:id="rId9"/>
    <p:sldId id="312" r:id="rId10"/>
    <p:sldId id="309" r:id="rId11"/>
    <p:sldId id="310" r:id="rId12"/>
    <p:sldId id="323" r:id="rId13"/>
    <p:sldId id="299" r:id="rId14"/>
    <p:sldId id="301" r:id="rId15"/>
    <p:sldId id="302" r:id="rId16"/>
    <p:sldId id="303" r:id="rId17"/>
    <p:sldId id="304" r:id="rId18"/>
    <p:sldId id="305" r:id="rId19"/>
    <p:sldId id="322" r:id="rId20"/>
    <p:sldId id="261" r:id="rId21"/>
    <p:sldId id="262" r:id="rId22"/>
    <p:sldId id="297" r:id="rId23"/>
    <p:sldId id="311" r:id="rId24"/>
    <p:sldId id="294" r:id="rId25"/>
    <p:sldId id="313" r:id="rId26"/>
    <p:sldId id="29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C4BF"/>
    <a:srgbClr val="282828"/>
    <a:srgbClr val="E9C46A"/>
    <a:srgbClr val="97EFD3"/>
    <a:srgbClr val="F15574"/>
    <a:srgbClr val="F4EBE8"/>
    <a:srgbClr val="C9AB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99" autoAdjust="0"/>
  </p:normalViewPr>
  <p:slideViewPr>
    <p:cSldViewPr snapToGrid="0" snapToObjects="1" showGuides="1">
      <p:cViewPr varScale="1">
        <p:scale>
          <a:sx n="62" d="100"/>
          <a:sy n="62" d="100"/>
        </p:scale>
        <p:origin x="828"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1/27/2025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ubtitle 25">
            <a:extLst>
              <a:ext uri="{FF2B5EF4-FFF2-40B4-BE49-F238E27FC236}">
                <a16:creationId xmlns:a16="http://schemas.microsoft.com/office/drawing/2014/main" id="{06930851-3EE7-5B25-F590-CCB7467A2094}"/>
              </a:ext>
            </a:extLst>
          </p:cNvPr>
          <p:cNvSpPr>
            <a:spLocks noGrp="1"/>
          </p:cNvSpPr>
          <p:nvPr>
            <p:ph type="subTitle" idx="4294967295"/>
          </p:nvPr>
        </p:nvSpPr>
        <p:spPr>
          <a:xfrm>
            <a:off x="1694999" y="3090607"/>
            <a:ext cx="5997607" cy="3130943"/>
          </a:xfrm>
        </p:spPr>
        <p:txBody>
          <a:bodyPr/>
          <a:lstStyle/>
          <a:p>
            <a:pPr marL="0" indent="0">
              <a:buNone/>
            </a:pPr>
            <a:endParaRPr lang="en-IN" sz="2400" b="1" i="0" dirty="0">
              <a:solidFill>
                <a:srgbClr val="222222"/>
              </a:solidFill>
              <a:effectLst/>
              <a:latin typeface="Times New Roman" panose="02020603050405020304" pitchFamily="18" charset="0"/>
              <a:cs typeface="Times New Roman" panose="02020603050405020304" pitchFamily="18" charset="0"/>
            </a:endParaRPr>
          </a:p>
          <a:p>
            <a:pPr marL="0" indent="0">
              <a:buNone/>
            </a:pPr>
            <a:endParaRPr lang="en-IN" sz="2400" dirty="0">
              <a:solidFill>
                <a:srgbClr val="222222"/>
              </a:solidFill>
              <a:latin typeface="Calibri" panose="020F0502020204030204" pitchFamily="34" charset="0"/>
            </a:endParaRPr>
          </a:p>
          <a:p>
            <a:pPr marL="0" indent="0">
              <a:buNone/>
            </a:pPr>
            <a:endParaRPr lang="en-US" sz="2400" b="0" i="0" dirty="0">
              <a:solidFill>
                <a:srgbClr val="222222"/>
              </a:solidFill>
              <a:effectLst/>
              <a:latin typeface="Calibri" panose="020F0502020204030204" pitchFamily="34" charset="0"/>
            </a:endParaRPr>
          </a:p>
          <a:p>
            <a:pPr marL="0" indent="0">
              <a:buNone/>
            </a:pPr>
            <a:r>
              <a:rPr lang="en-US" sz="2400" dirty="0"/>
              <a:t>​</a:t>
            </a:r>
          </a:p>
          <a:p>
            <a:endParaRPr lang="en-US" dirty="0"/>
          </a:p>
        </p:txBody>
      </p:sp>
      <p:sp>
        <p:nvSpPr>
          <p:cNvPr id="14" name="TextBox 13">
            <a:extLst>
              <a:ext uri="{FF2B5EF4-FFF2-40B4-BE49-F238E27FC236}">
                <a16:creationId xmlns:a16="http://schemas.microsoft.com/office/drawing/2014/main" id="{720F1D48-0FAA-1A2F-A2ED-4DD8D1D29214}"/>
              </a:ext>
            </a:extLst>
          </p:cNvPr>
          <p:cNvSpPr txBox="1"/>
          <p:nvPr/>
        </p:nvSpPr>
        <p:spPr>
          <a:xfrm>
            <a:off x="-1709237" y="2717038"/>
            <a:ext cx="10144303" cy="1323439"/>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HIGH CLOUD AIRLINES</a:t>
            </a:r>
          </a:p>
          <a:p>
            <a:pPr algn="ctr"/>
            <a:r>
              <a:rPr lang="en-IN" sz="4000" b="1" dirty="0">
                <a:latin typeface="Times New Roman" panose="02020603050405020304" pitchFamily="18" charset="0"/>
                <a:cs typeface="Times New Roman" panose="02020603050405020304" pitchFamily="18" charset="0"/>
              </a:rPr>
              <a:t>PROJECT [</a:t>
            </a:r>
            <a:r>
              <a:rPr lang="en-IN" sz="4000" b="1" i="0" dirty="0">
                <a:solidFill>
                  <a:srgbClr val="1F1F1F"/>
                </a:solidFill>
                <a:effectLst/>
                <a:latin typeface="Times New Roman" panose="02020603050405020304" pitchFamily="18" charset="0"/>
                <a:cs typeface="Times New Roman" panose="02020603050405020304" pitchFamily="18" charset="0"/>
              </a:rPr>
              <a:t>P638]</a:t>
            </a:r>
            <a:endParaRPr lang="en-IN" sz="4000" b="1"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D817184C-8F7B-3DF4-4484-E257E8B7AF30}"/>
              </a:ext>
            </a:extLst>
          </p:cNvPr>
          <p:cNvPicPr>
            <a:picLocks noChangeAspect="1"/>
          </p:cNvPicPr>
          <p:nvPr/>
        </p:nvPicPr>
        <p:blipFill>
          <a:blip r:embed="rId2"/>
          <a:stretch>
            <a:fillRect/>
          </a:stretch>
        </p:blipFill>
        <p:spPr>
          <a:xfrm>
            <a:off x="6873073" y="-100484"/>
            <a:ext cx="5318927" cy="6958484"/>
          </a:xfrm>
          <a:prstGeom prst="rect">
            <a:avLst/>
          </a:prstGeo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550023" y="-526370"/>
            <a:ext cx="9912096" cy="1014984"/>
          </a:xfrm>
        </p:spPr>
        <p:txBody>
          <a:bodyPr/>
          <a:lstStyle/>
          <a:p>
            <a:br>
              <a:rPr lang="en-US" sz="4000" b="1" dirty="0">
                <a:latin typeface="Times New Roman" panose="02020603050405020304" pitchFamily="18" charset="0"/>
                <a:cs typeface="Times New Roman" panose="02020603050405020304" pitchFamily="18" charset="0"/>
              </a:rPr>
            </a:br>
            <a:r>
              <a:rPr lang="en-US" sz="4000" b="1" i="0" dirty="0">
                <a:effectLst/>
                <a:latin typeface="Times New Roman" panose="02020603050405020304" pitchFamily="18" charset="0"/>
                <a:cs typeface="Times New Roman" panose="02020603050405020304" pitchFamily="18" charset="0"/>
              </a:rPr>
              <a:t>Find the load Factor percentage on a yearly, Quarterly, Monthly basis </a:t>
            </a:r>
            <a:br>
              <a:rPr lang="en-US" dirty="0">
                <a:latin typeface="Century Gothic" panose="020B0502020202020204" pitchFamily="34" charset="0"/>
              </a:rPr>
            </a:br>
            <a:br>
              <a:rPr lang="en-US" dirty="0">
                <a:latin typeface="Century Gothic" panose="020B0502020202020204" pitchFamily="34" charset="0"/>
              </a:rPr>
            </a:br>
            <a:r>
              <a:rPr lang="en-US" dirty="0">
                <a:latin typeface="Century Gothic" panose="020B0502020202020204" pitchFamily="34" charset="0"/>
              </a:rPr>
              <a:t>       </a:t>
            </a:r>
            <a:endParaRPr lang="en-US"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10</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pic>
        <p:nvPicPr>
          <p:cNvPr id="7" name="Picture 6">
            <a:extLst>
              <a:ext uri="{FF2B5EF4-FFF2-40B4-BE49-F238E27FC236}">
                <a16:creationId xmlns:a16="http://schemas.microsoft.com/office/drawing/2014/main" id="{D772E4A9-A7B8-4DA8-F2BA-A5A50F8CD26A}"/>
              </a:ext>
            </a:extLst>
          </p:cNvPr>
          <p:cNvPicPr>
            <a:picLocks noChangeAspect="1"/>
          </p:cNvPicPr>
          <p:nvPr/>
        </p:nvPicPr>
        <p:blipFill>
          <a:blip r:embed="rId2"/>
          <a:stretch>
            <a:fillRect/>
          </a:stretch>
        </p:blipFill>
        <p:spPr>
          <a:xfrm>
            <a:off x="532705" y="1930331"/>
            <a:ext cx="5275811" cy="4016549"/>
          </a:xfrm>
          <a:prstGeom prst="rect">
            <a:avLst/>
          </a:prstGeom>
        </p:spPr>
      </p:pic>
      <p:sp>
        <p:nvSpPr>
          <p:cNvPr id="5" name="TextBox 4">
            <a:extLst>
              <a:ext uri="{FF2B5EF4-FFF2-40B4-BE49-F238E27FC236}">
                <a16:creationId xmlns:a16="http://schemas.microsoft.com/office/drawing/2014/main" id="{9C925B3F-09EE-35A1-F881-9856B5C254C0}"/>
              </a:ext>
            </a:extLst>
          </p:cNvPr>
          <p:cNvSpPr txBox="1"/>
          <p:nvPr/>
        </p:nvSpPr>
        <p:spPr>
          <a:xfrm>
            <a:off x="6383486" y="2168891"/>
            <a:ext cx="5409930" cy="3539430"/>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a:effectLst/>
                <a:latin typeface="Times New Roman" panose="02020603050405020304" pitchFamily="18" charset="0"/>
                <a:cs typeface="Times New Roman" panose="02020603050405020304" pitchFamily="18" charset="0"/>
              </a:rPr>
              <a:t>Analyzed the load factor for each year.</a:t>
            </a:r>
            <a:br>
              <a:rPr lang="en-US" sz="1600" b="1" dirty="0">
                <a:effectLst/>
                <a:latin typeface="Times New Roman" panose="02020603050405020304" pitchFamily="18" charset="0"/>
                <a:cs typeface="Times New Roman" panose="02020603050405020304" pitchFamily="18" charset="0"/>
              </a:rPr>
            </a:br>
            <a:r>
              <a:rPr lang="en-US" sz="1600" b="1" dirty="0">
                <a:effectLst/>
                <a:latin typeface="Times New Roman" panose="02020603050405020304" pitchFamily="18" charset="0"/>
                <a:cs typeface="Times New Roman" panose="02020603050405020304" pitchFamily="18" charset="0"/>
              </a:rPr>
              <a:t>The load factor measures the percentage of available seating capacity filled with passengers.</a:t>
            </a:r>
          </a:p>
          <a:p>
            <a:endParaRPr 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b="1" dirty="0">
                <a:effectLst/>
                <a:latin typeface="Times New Roman" panose="02020603050405020304" pitchFamily="18" charset="0"/>
                <a:cs typeface="Times New Roman" panose="02020603050405020304" pitchFamily="18" charset="0"/>
              </a:rPr>
              <a:t> A high load factor indicates a preferred airline with most seats sold.</a:t>
            </a:r>
          </a:p>
          <a:p>
            <a:endParaRPr lang="en-US" sz="1600" b="1"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The load factor showed growth after a stable phase in </a:t>
            </a:r>
            <a:r>
              <a:rPr lang="en-US" sz="1600" b="1" dirty="0">
                <a:solidFill>
                  <a:srgbClr val="00B050"/>
                </a:solidFill>
                <a:latin typeface="Times New Roman" panose="02020603050405020304" pitchFamily="18" charset="0"/>
                <a:cs typeface="Times New Roman" panose="02020603050405020304" pitchFamily="18" charset="0"/>
              </a:rPr>
              <a:t>2008-2009, peaking at 55% in 2010 </a:t>
            </a:r>
            <a:r>
              <a:rPr lang="en-US" sz="1600" b="1" dirty="0">
                <a:latin typeface="Times New Roman" panose="02020603050405020304" pitchFamily="18" charset="0"/>
                <a:cs typeface="Times New Roman" panose="02020603050405020304" pitchFamily="18" charset="0"/>
              </a:rPr>
              <a:t>and sustaining it with a slight fluctuation in 2012.</a:t>
            </a:r>
          </a:p>
          <a:p>
            <a:endParaRPr 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Despite a small dip, the trend indicates that the load factor is stabilizing around 55% toward the end of the period</a:t>
            </a:r>
            <a:r>
              <a:rPr lang="en-US" sz="1600" dirty="0"/>
              <a:t>.</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0069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701C12-0BFD-D8B7-44E5-AD802571D63C}"/>
              </a:ext>
            </a:extLst>
          </p:cNvPr>
          <p:cNvPicPr>
            <a:picLocks noChangeAspect="1"/>
          </p:cNvPicPr>
          <p:nvPr/>
        </p:nvPicPr>
        <p:blipFill>
          <a:blip r:embed="rId2"/>
          <a:stretch>
            <a:fillRect/>
          </a:stretch>
        </p:blipFill>
        <p:spPr>
          <a:xfrm>
            <a:off x="883635" y="1739182"/>
            <a:ext cx="5369681" cy="3746091"/>
          </a:xfrm>
          <a:prstGeom prst="rect">
            <a:avLst/>
          </a:prstGeom>
        </p:spPr>
      </p:pic>
      <p:sp>
        <p:nvSpPr>
          <p:cNvPr id="8" name="Title 7">
            <a:extLst>
              <a:ext uri="{FF2B5EF4-FFF2-40B4-BE49-F238E27FC236}">
                <a16:creationId xmlns:a16="http://schemas.microsoft.com/office/drawing/2014/main" id="{784946ED-7996-C3CC-C4A2-7DBFB26333B4}"/>
              </a:ext>
            </a:extLst>
          </p:cNvPr>
          <p:cNvSpPr>
            <a:spLocks noGrp="1"/>
          </p:cNvSpPr>
          <p:nvPr>
            <p:ph type="title"/>
          </p:nvPr>
        </p:nvSpPr>
        <p:spPr>
          <a:xfrm>
            <a:off x="1002301" y="330708"/>
            <a:ext cx="9912096" cy="1014984"/>
          </a:xfrm>
        </p:spPr>
        <p:txBody>
          <a:bodyPr/>
          <a:lstStyle/>
          <a:p>
            <a:r>
              <a:rPr lang="en-US" sz="4000" b="1" i="0" dirty="0">
                <a:effectLst/>
                <a:latin typeface="Times New Roman" panose="02020603050405020304" pitchFamily="18" charset="0"/>
                <a:cs typeface="Times New Roman" panose="02020603050405020304" pitchFamily="18" charset="0"/>
              </a:rPr>
              <a:t>Find the load Factor percentage on a Carrier Name basis </a:t>
            </a:r>
            <a:endParaRPr lang="en-IN"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4CE40AC-E581-6108-AD20-276E30742B9B}"/>
              </a:ext>
            </a:extLst>
          </p:cNvPr>
          <p:cNvSpPr txBox="1"/>
          <p:nvPr/>
        </p:nvSpPr>
        <p:spPr>
          <a:xfrm>
            <a:off x="6982691" y="2136063"/>
            <a:ext cx="4236294" cy="3293209"/>
          </a:xfrm>
          <a:prstGeom prst="rect">
            <a:avLst/>
          </a:prstGeom>
          <a:noFill/>
        </p:spPr>
        <p:txBody>
          <a:bodyPr wrap="square">
            <a:spAutoFit/>
          </a:bodyPr>
          <a:lstStyle/>
          <a:p>
            <a:pPr marL="342900" indent="-342900">
              <a:buFont typeface="Wingdings" panose="05000000000000000000" pitchFamily="2" charset="2"/>
              <a:buChar char="v"/>
            </a:pPr>
            <a:r>
              <a:rPr lang="en-US" sz="1600" b="1" dirty="0">
                <a:effectLst/>
                <a:latin typeface="Times New Roman" panose="02020603050405020304" pitchFamily="18" charset="0"/>
                <a:cs typeface="Times New Roman" panose="02020603050405020304" pitchFamily="18" charset="0"/>
              </a:rPr>
              <a:t>Analyzed the total number of passengers traveling with each airline. </a:t>
            </a:r>
          </a:p>
          <a:p>
            <a:endParaRPr lang="en-US" sz="1600" b="1"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b="1" dirty="0">
                <a:effectLst/>
                <a:latin typeface="Times New Roman" panose="02020603050405020304" pitchFamily="18" charset="0"/>
                <a:cs typeface="Times New Roman" panose="02020603050405020304" pitchFamily="18" charset="0"/>
              </a:rPr>
              <a:t> Identified the top 10 carrier names based on passenger count.</a:t>
            </a:r>
          </a:p>
          <a:p>
            <a:endParaRPr lang="en-US" sz="1600" b="1"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The three airlines with the 94% load factor dominate in terms of passenger capacity usage</a:t>
            </a:r>
          </a:p>
          <a:p>
            <a:endParaRPr 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There is a noticeable gap between the best performers </a:t>
            </a:r>
            <a:r>
              <a:rPr lang="en-US" sz="1600" b="1" dirty="0">
                <a:solidFill>
                  <a:srgbClr val="00B050"/>
                </a:solidFill>
                <a:latin typeface="Times New Roman" panose="02020603050405020304" pitchFamily="18" charset="0"/>
                <a:cs typeface="Times New Roman" panose="02020603050405020304" pitchFamily="18" charset="0"/>
              </a:rPr>
              <a:t>(94%) </a:t>
            </a:r>
            <a:r>
              <a:rPr lang="en-US" sz="1600" b="1" dirty="0">
                <a:latin typeface="Times New Roman" panose="02020603050405020304" pitchFamily="18" charset="0"/>
                <a:cs typeface="Times New Roman" panose="02020603050405020304" pitchFamily="18" charset="0"/>
              </a:rPr>
              <a:t>and the lower end </a:t>
            </a:r>
            <a:r>
              <a:rPr lang="en-US" sz="1600" b="1" dirty="0">
                <a:solidFill>
                  <a:srgbClr val="00B050"/>
                </a:solidFill>
                <a:latin typeface="Times New Roman" panose="02020603050405020304" pitchFamily="18" charset="0"/>
                <a:cs typeface="Times New Roman" panose="02020603050405020304" pitchFamily="18" charset="0"/>
              </a:rPr>
              <a:t>(85%-86%)</a:t>
            </a:r>
            <a:endParaRPr lang="en-IN" sz="1600"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885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30127E-D2C9-EB8B-2DFB-83595DA4553E}"/>
              </a:ext>
            </a:extLst>
          </p:cNvPr>
          <p:cNvSpPr>
            <a:spLocks noGrp="1"/>
          </p:cNvSpPr>
          <p:nvPr>
            <p:ph type="title"/>
          </p:nvPr>
        </p:nvSpPr>
        <p:spPr>
          <a:xfrm>
            <a:off x="973697" y="330708"/>
            <a:ext cx="9912096" cy="1014984"/>
          </a:xfrm>
        </p:spPr>
        <p:txBody>
          <a:bodyPr/>
          <a:lstStyle/>
          <a:p>
            <a:r>
              <a:rPr lang="en-US" sz="4000" b="1" i="0" dirty="0">
                <a:effectLst/>
                <a:latin typeface="Times New Roman" panose="02020603050405020304" pitchFamily="18" charset="0"/>
                <a:cs typeface="Times New Roman" panose="02020603050405020304" pitchFamily="18" charset="0"/>
              </a:rPr>
              <a:t>Identify Top 10 Carrier Names based passengers preference</a:t>
            </a:r>
            <a:endParaRPr lang="en-IN" sz="4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379DB80-F123-CBFA-A750-28C8016A43EC}"/>
              </a:ext>
            </a:extLst>
          </p:cNvPr>
          <p:cNvPicPr>
            <a:picLocks noChangeAspect="1"/>
          </p:cNvPicPr>
          <p:nvPr/>
        </p:nvPicPr>
        <p:blipFill>
          <a:blip r:embed="rId2"/>
          <a:stretch>
            <a:fillRect/>
          </a:stretch>
        </p:blipFill>
        <p:spPr>
          <a:xfrm>
            <a:off x="297254" y="1755503"/>
            <a:ext cx="5511262" cy="3346994"/>
          </a:xfrm>
          <a:prstGeom prst="rect">
            <a:avLst/>
          </a:prstGeom>
        </p:spPr>
      </p:pic>
      <p:sp>
        <p:nvSpPr>
          <p:cNvPr id="8" name="TextBox 7">
            <a:extLst>
              <a:ext uri="{FF2B5EF4-FFF2-40B4-BE49-F238E27FC236}">
                <a16:creationId xmlns:a16="http://schemas.microsoft.com/office/drawing/2014/main" id="{7F565693-F78F-E0AF-A89B-F4F420BCAA25}"/>
              </a:ext>
            </a:extLst>
          </p:cNvPr>
          <p:cNvSpPr txBox="1"/>
          <p:nvPr/>
        </p:nvSpPr>
        <p:spPr>
          <a:xfrm>
            <a:off x="6096000" y="1755625"/>
            <a:ext cx="5275809" cy="4031873"/>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a:solidFill>
                  <a:srgbClr val="00B050"/>
                </a:solidFill>
                <a:latin typeface="Times New Roman" panose="02020603050405020304" pitchFamily="18" charset="0"/>
                <a:cs typeface="Times New Roman" panose="02020603050405020304" pitchFamily="18" charset="0"/>
              </a:rPr>
              <a:t>Southwest Airlines Co</a:t>
            </a:r>
            <a:r>
              <a:rPr lang="en-US" sz="1600" b="1" dirty="0">
                <a:latin typeface="Times New Roman" panose="02020603050405020304" pitchFamily="18" charset="0"/>
                <a:cs typeface="Times New Roman" panose="02020603050405020304" pitchFamily="18" charset="0"/>
              </a:rPr>
              <a:t>. stands out significantly with the highest passenger count of </a:t>
            </a:r>
            <a:r>
              <a:rPr lang="en-US" sz="1600" b="1" dirty="0">
                <a:solidFill>
                  <a:srgbClr val="00B050"/>
                </a:solidFill>
                <a:latin typeface="Times New Roman" panose="02020603050405020304" pitchFamily="18" charset="0"/>
                <a:cs typeface="Times New Roman" panose="02020603050405020304" pitchFamily="18" charset="0"/>
              </a:rPr>
              <a:t>34.11L</a:t>
            </a:r>
            <a:r>
              <a:rPr lang="en-US" sz="1600" b="1" dirty="0">
                <a:latin typeface="Times New Roman" panose="02020603050405020304" pitchFamily="18" charset="0"/>
                <a:cs typeface="Times New Roman" panose="02020603050405020304" pitchFamily="18" charset="0"/>
              </a:rPr>
              <a:t>. This suggests it is the most preferred airline by a large margin</a:t>
            </a:r>
            <a:r>
              <a:rPr lang="en-US" sz="1600" dirty="0"/>
              <a:t>.</a:t>
            </a:r>
          </a:p>
          <a:p>
            <a:endParaRPr lang="en-US" sz="1600" dirty="0"/>
          </a:p>
          <a:p>
            <a:pPr marL="285750" indent="-285750">
              <a:buFont typeface="Wingdings" panose="05000000000000000000" pitchFamily="2" charset="2"/>
              <a:buChar char="v"/>
            </a:pPr>
            <a:r>
              <a:rPr lang="en-US" sz="1600" b="1" dirty="0">
                <a:solidFill>
                  <a:srgbClr val="FF0000"/>
                </a:solidFill>
                <a:latin typeface="Times New Roman" panose="02020603050405020304" pitchFamily="18" charset="0"/>
                <a:cs typeface="Times New Roman" panose="02020603050405020304" pitchFamily="18" charset="0"/>
              </a:rPr>
              <a:t>Continental Air Lines Inc</a:t>
            </a:r>
            <a:r>
              <a:rPr lang="en-US" sz="1600" b="1" dirty="0">
                <a:latin typeface="Times New Roman" panose="02020603050405020304" pitchFamily="18" charset="0"/>
                <a:cs typeface="Times New Roman" panose="02020603050405020304" pitchFamily="18" charset="0"/>
              </a:rPr>
              <a:t>. and </a:t>
            </a:r>
            <a:r>
              <a:rPr lang="en-US" sz="1600" b="1" dirty="0">
                <a:solidFill>
                  <a:srgbClr val="FF0000"/>
                </a:solidFill>
                <a:latin typeface="Times New Roman" panose="02020603050405020304" pitchFamily="18" charset="0"/>
                <a:cs typeface="Times New Roman" panose="02020603050405020304" pitchFamily="18" charset="0"/>
              </a:rPr>
              <a:t>American Eagle Airlines Inc</a:t>
            </a:r>
            <a:r>
              <a:rPr lang="en-US" sz="1600" b="1" dirty="0">
                <a:latin typeface="Times New Roman" panose="02020603050405020304" pitchFamily="18" charset="0"/>
                <a:cs typeface="Times New Roman" panose="02020603050405020304" pitchFamily="18" charset="0"/>
              </a:rPr>
              <a:t>. have the fewest passengers, with </a:t>
            </a:r>
            <a:r>
              <a:rPr lang="en-US" sz="1600" b="1" dirty="0">
                <a:solidFill>
                  <a:srgbClr val="FF0000"/>
                </a:solidFill>
                <a:latin typeface="Times New Roman" panose="02020603050405020304" pitchFamily="18" charset="0"/>
                <a:cs typeface="Times New Roman" panose="02020603050405020304" pitchFamily="18" charset="0"/>
              </a:rPr>
              <a:t>4.68L and 4.44L</a:t>
            </a:r>
            <a:r>
              <a:rPr lang="en-US" sz="1600" b="1" dirty="0">
                <a:latin typeface="Times New Roman" panose="02020603050405020304" pitchFamily="18" charset="0"/>
                <a:cs typeface="Times New Roman" panose="02020603050405020304" pitchFamily="18" charset="0"/>
              </a:rPr>
              <a:t>, respectively</a:t>
            </a:r>
            <a:r>
              <a:rPr lang="en-US" sz="1600" dirty="0"/>
              <a:t>.</a:t>
            </a:r>
          </a:p>
          <a:p>
            <a:endParaRPr lang="en-US" sz="1600" dirty="0"/>
          </a:p>
          <a:p>
            <a:pPr marL="285750" indent="-285750">
              <a:buFont typeface="Wingdings" panose="05000000000000000000" pitchFamily="2" charset="2"/>
              <a:buChar char="v"/>
            </a:pPr>
            <a:r>
              <a:rPr lang="en-US" sz="1600" b="1" dirty="0">
                <a:solidFill>
                  <a:srgbClr val="00B050"/>
                </a:solidFill>
                <a:latin typeface="Times New Roman" panose="02020603050405020304" pitchFamily="18" charset="0"/>
                <a:cs typeface="Times New Roman" panose="02020603050405020304" pitchFamily="18" charset="0"/>
              </a:rPr>
              <a:t>Southwest Airlines Co. </a:t>
            </a:r>
            <a:r>
              <a:rPr lang="en-US" sz="1600" b="1" dirty="0">
                <a:latin typeface="Times New Roman" panose="02020603050405020304" pitchFamily="18" charset="0"/>
                <a:cs typeface="Times New Roman" panose="02020603050405020304" pitchFamily="18" charset="0"/>
              </a:rPr>
              <a:t>is clearly the dominant carrier, with over </a:t>
            </a:r>
            <a:r>
              <a:rPr lang="en-US" sz="1600" b="1" dirty="0">
                <a:solidFill>
                  <a:srgbClr val="00B050"/>
                </a:solidFill>
                <a:latin typeface="Times New Roman" panose="02020603050405020304" pitchFamily="18" charset="0"/>
                <a:cs typeface="Times New Roman" panose="02020603050405020304" pitchFamily="18" charset="0"/>
              </a:rPr>
              <a:t>10 lakh </a:t>
            </a:r>
            <a:r>
              <a:rPr lang="en-US" sz="1600" b="1" dirty="0">
                <a:latin typeface="Times New Roman" panose="02020603050405020304" pitchFamily="18" charset="0"/>
                <a:cs typeface="Times New Roman" panose="02020603050405020304" pitchFamily="18" charset="0"/>
              </a:rPr>
              <a:t>more passengers than the second most preferred airline.</a:t>
            </a:r>
          </a:p>
          <a:p>
            <a:endParaRPr lang="en-US" sz="16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There is a wide disparity between the top and bottom airlines, with the lowest carrier having less than 15% of the top airline's passengers.</a:t>
            </a:r>
          </a:p>
          <a:p>
            <a:pPr marL="285750" indent="-285750">
              <a:buFont typeface="Wingdings" panose="05000000000000000000" pitchFamily="2" charset="2"/>
              <a:buChar char="v"/>
            </a:pPr>
            <a:endParaRPr lang="en-US" sz="1600"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867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D089113-409E-3DA9-81D4-249A920A1AB3}"/>
              </a:ext>
            </a:extLst>
          </p:cNvPr>
          <p:cNvSpPr>
            <a:spLocks noGrp="1"/>
          </p:cNvSpPr>
          <p:nvPr>
            <p:ph type="title"/>
          </p:nvPr>
        </p:nvSpPr>
        <p:spPr>
          <a:xfrm>
            <a:off x="1139952" y="330708"/>
            <a:ext cx="9479557" cy="1014984"/>
          </a:xfrm>
        </p:spPr>
        <p:txBody>
          <a:bodyPr/>
          <a:lstStyle/>
          <a:p>
            <a:r>
              <a:rPr lang="en-US" sz="4000" b="1" i="0" dirty="0">
                <a:effectLst/>
                <a:latin typeface="Times New Roman" panose="02020603050405020304" pitchFamily="18" charset="0"/>
                <a:cs typeface="Times New Roman" panose="02020603050405020304" pitchFamily="18" charset="0"/>
              </a:rPr>
              <a:t>Display top Routes based on Number of Flight</a:t>
            </a:r>
            <a:endParaRPr lang="en-IN"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7E4E53C-3CDC-5A12-8FC8-6B9574B0AA56}"/>
              </a:ext>
            </a:extLst>
          </p:cNvPr>
          <p:cNvPicPr>
            <a:picLocks noChangeAspect="1"/>
          </p:cNvPicPr>
          <p:nvPr/>
        </p:nvPicPr>
        <p:blipFill>
          <a:blip r:embed="rId2"/>
          <a:stretch>
            <a:fillRect/>
          </a:stretch>
        </p:blipFill>
        <p:spPr>
          <a:xfrm>
            <a:off x="917448" y="2026674"/>
            <a:ext cx="5688061" cy="3276600"/>
          </a:xfrm>
          <a:prstGeom prst="rect">
            <a:avLst/>
          </a:prstGeom>
        </p:spPr>
      </p:pic>
      <p:sp>
        <p:nvSpPr>
          <p:cNvPr id="3" name="TextBox 2">
            <a:extLst>
              <a:ext uri="{FF2B5EF4-FFF2-40B4-BE49-F238E27FC236}">
                <a16:creationId xmlns:a16="http://schemas.microsoft.com/office/drawing/2014/main" id="{4F23141A-9F89-EA55-DE36-B5296334A368}"/>
              </a:ext>
            </a:extLst>
          </p:cNvPr>
          <p:cNvSpPr txBox="1"/>
          <p:nvPr/>
        </p:nvSpPr>
        <p:spPr>
          <a:xfrm>
            <a:off x="6692719" y="2321461"/>
            <a:ext cx="5292803" cy="2800767"/>
          </a:xfrm>
          <a:prstGeom prst="rect">
            <a:avLst/>
          </a:prstGeom>
          <a:noFill/>
        </p:spPr>
        <p:txBody>
          <a:bodyPr wrap="square">
            <a:spAutoFit/>
          </a:bodyPr>
          <a:lstStyle/>
          <a:p>
            <a:pPr marL="285750" indent="-285750" algn="just">
              <a:buFont typeface="Wingdings" panose="05000000000000000000" pitchFamily="2" charset="2"/>
              <a:buChar char="v"/>
            </a:pPr>
            <a:r>
              <a:rPr lang="en-US" sz="1600" b="1" i="0" dirty="0">
                <a:solidFill>
                  <a:srgbClr val="374151"/>
                </a:solidFill>
                <a:effectLst/>
                <a:latin typeface="Times New Roman" panose="02020603050405020304" pitchFamily="18" charset="0"/>
                <a:cs typeface="Times New Roman" panose="02020603050405020304" pitchFamily="18" charset="0"/>
              </a:rPr>
              <a:t>This bar chart shows the top 10 most popular flight routes based on the number of flights. </a:t>
            </a:r>
          </a:p>
          <a:p>
            <a:pPr algn="just"/>
            <a:endParaRPr lang="en-US" sz="1600" b="1"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600" b="1" i="0" dirty="0">
                <a:solidFill>
                  <a:srgbClr val="374151"/>
                </a:solidFill>
                <a:effectLst/>
                <a:latin typeface="Times New Roman" panose="02020603050405020304" pitchFamily="18" charset="0"/>
                <a:cs typeface="Times New Roman" panose="02020603050405020304" pitchFamily="18" charset="0"/>
              </a:rPr>
              <a:t>The data is sorted in descending order, with the most popular route being Atlanta, GA to Chicago, IL with 95 flights. </a:t>
            </a:r>
          </a:p>
          <a:p>
            <a:pPr algn="just"/>
            <a:endParaRPr lang="en-US" sz="1600" b="1"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600" b="1" i="0" dirty="0">
                <a:solidFill>
                  <a:srgbClr val="374151"/>
                </a:solidFill>
                <a:effectLst/>
                <a:latin typeface="Times New Roman" panose="02020603050405020304" pitchFamily="18" charset="0"/>
                <a:cs typeface="Times New Roman" panose="02020603050405020304" pitchFamily="18" charset="0"/>
              </a:rPr>
              <a:t>The data also shows that Atlanta, GA is a popular origin city for flights, with three routes in the top 10. The data suggests that the top 10 flight routes are primarily within the United States.</a:t>
            </a:r>
            <a:endParaRPr lang="en-IN" sz="1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8603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895980-C716-B9D8-2459-F7897B06CC86}"/>
              </a:ext>
            </a:extLst>
          </p:cNvPr>
          <p:cNvSpPr>
            <a:spLocks noGrp="1"/>
          </p:cNvSpPr>
          <p:nvPr>
            <p:ph type="title"/>
          </p:nvPr>
        </p:nvSpPr>
        <p:spPr/>
        <p:txBody>
          <a:bodyPr/>
          <a:lstStyle/>
          <a:p>
            <a:r>
              <a:rPr lang="en-US" sz="4000" b="1" i="0" dirty="0">
                <a:effectLst/>
                <a:latin typeface="Times New Roman" panose="02020603050405020304" pitchFamily="18" charset="0"/>
                <a:cs typeface="Times New Roman" panose="02020603050405020304" pitchFamily="18" charset="0"/>
              </a:rPr>
              <a:t>Identify the how much load factor is occupied on Weekend vs Weekdays.</a:t>
            </a:r>
            <a:endParaRPr lang="en-IN" sz="4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6A519DD-A09B-92A8-191A-14119DB12654}"/>
              </a:ext>
            </a:extLst>
          </p:cNvPr>
          <p:cNvPicPr>
            <a:picLocks noChangeAspect="1"/>
          </p:cNvPicPr>
          <p:nvPr/>
        </p:nvPicPr>
        <p:blipFill>
          <a:blip r:embed="rId2"/>
          <a:stretch>
            <a:fillRect/>
          </a:stretch>
        </p:blipFill>
        <p:spPr>
          <a:xfrm>
            <a:off x="1046248" y="2039604"/>
            <a:ext cx="4873752" cy="3090672"/>
          </a:xfrm>
          <a:prstGeom prst="rect">
            <a:avLst/>
          </a:prstGeom>
        </p:spPr>
      </p:pic>
      <p:sp>
        <p:nvSpPr>
          <p:cNvPr id="7" name="TextBox 6">
            <a:extLst>
              <a:ext uri="{FF2B5EF4-FFF2-40B4-BE49-F238E27FC236}">
                <a16:creationId xmlns:a16="http://schemas.microsoft.com/office/drawing/2014/main" id="{3D5118BE-314C-0D0E-79D3-3019BEF66C60}"/>
              </a:ext>
            </a:extLst>
          </p:cNvPr>
          <p:cNvSpPr txBox="1"/>
          <p:nvPr/>
        </p:nvSpPr>
        <p:spPr>
          <a:xfrm>
            <a:off x="6620741" y="2020132"/>
            <a:ext cx="5301628" cy="3539430"/>
          </a:xfrm>
          <a:prstGeom prst="rect">
            <a:avLst/>
          </a:prstGeom>
          <a:noFill/>
        </p:spPr>
        <p:txBody>
          <a:bodyPr wrap="square">
            <a:spAutoFit/>
          </a:bodyPr>
          <a:lstStyle/>
          <a:p>
            <a:pPr marL="285750" indent="-285750">
              <a:buFont typeface="Wingdings" panose="05000000000000000000" pitchFamily="2" charset="2"/>
              <a:buChar char="v"/>
            </a:pPr>
            <a:r>
              <a:rPr lang="en-US" sz="1600" b="1" i="0" dirty="0">
                <a:solidFill>
                  <a:srgbClr val="374151"/>
                </a:solidFill>
                <a:effectLst/>
                <a:latin typeface="Times New Roman" panose="02020603050405020304" pitchFamily="18" charset="0"/>
                <a:cs typeface="Times New Roman" panose="02020603050405020304" pitchFamily="18" charset="0"/>
              </a:rPr>
              <a:t>The pie chart shows that the load factor is occupied on Weekdays 71% of the time and on Weekends 29% of the time. </a:t>
            </a:r>
          </a:p>
          <a:p>
            <a:pPr marL="285750" indent="-285750">
              <a:buFont typeface="Wingdings" panose="05000000000000000000" pitchFamily="2" charset="2"/>
              <a:buChar char="v"/>
            </a:pPr>
            <a:r>
              <a:rPr lang="en-US" sz="1600" b="1" i="0" dirty="0">
                <a:solidFill>
                  <a:srgbClr val="374151"/>
                </a:solidFill>
                <a:effectLst/>
                <a:latin typeface="Times New Roman" panose="02020603050405020304" pitchFamily="18" charset="0"/>
                <a:cs typeface="Times New Roman" panose="02020603050405020304" pitchFamily="18" charset="0"/>
              </a:rPr>
              <a:t>This suggests that the load factor is more heavily used during the week, possibly due to factors such as business hours or school schedules. </a:t>
            </a:r>
          </a:p>
          <a:p>
            <a:pPr marL="285750" indent="-285750">
              <a:buFont typeface="Wingdings" panose="05000000000000000000" pitchFamily="2" charset="2"/>
              <a:buChar char="v"/>
            </a:pPr>
            <a:r>
              <a:rPr lang="en-US" sz="1600" b="1" i="0" dirty="0">
                <a:solidFill>
                  <a:srgbClr val="374151"/>
                </a:solidFill>
                <a:effectLst/>
                <a:latin typeface="Times New Roman" panose="02020603050405020304" pitchFamily="18" charset="0"/>
                <a:cs typeface="Times New Roman" panose="02020603050405020304" pitchFamily="18" charset="0"/>
              </a:rPr>
              <a:t>It is worth noting that the Weekday load factor is more than double the Weekend load factor. Further investigation could be conducted to determine the reason for this disparity. </a:t>
            </a:r>
          </a:p>
          <a:p>
            <a:pPr marL="285750" indent="-285750">
              <a:buFont typeface="Wingdings" panose="05000000000000000000" pitchFamily="2" charset="2"/>
              <a:buChar char="v"/>
            </a:pPr>
            <a:r>
              <a:rPr lang="en-US" sz="1600" b="1" i="0" dirty="0">
                <a:solidFill>
                  <a:srgbClr val="374151"/>
                </a:solidFill>
                <a:effectLst/>
                <a:latin typeface="Times New Roman" panose="02020603050405020304" pitchFamily="18" charset="0"/>
                <a:cs typeface="Times New Roman" panose="02020603050405020304" pitchFamily="18" charset="0"/>
              </a:rPr>
              <a:t>This could include an analysis of the specific hours during the week and weekend when the load factor is being used, as well as any seasonal or cyclical patterns that might be present.</a:t>
            </a:r>
            <a:endParaRPr lang="en-US" sz="1600" b="1" i="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8959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92EFF7-726E-4280-E20E-77AA4791540C}"/>
              </a:ext>
            </a:extLst>
          </p:cNvPr>
          <p:cNvSpPr>
            <a:spLocks noGrp="1"/>
          </p:cNvSpPr>
          <p:nvPr>
            <p:ph type="title"/>
          </p:nvPr>
        </p:nvSpPr>
        <p:spPr>
          <a:xfrm>
            <a:off x="1139952" y="19695"/>
            <a:ext cx="9912096" cy="1014984"/>
          </a:xfrm>
        </p:spPr>
        <p:txBody>
          <a:bodyPr/>
          <a:lstStyle/>
          <a:p>
            <a:r>
              <a:rPr lang="en-US" sz="4000" b="1" i="0" dirty="0">
                <a:effectLst/>
                <a:latin typeface="Times New Roman" panose="02020603050405020304" pitchFamily="18" charset="0"/>
                <a:cs typeface="Times New Roman" panose="02020603050405020304" pitchFamily="18" charset="0"/>
              </a:rPr>
              <a:t>Identify number of flights based on Distance group</a:t>
            </a:r>
            <a:endParaRPr lang="en-IN" sz="40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B3E7AF9-929B-4F4D-4318-FDBE608AC7E8}"/>
              </a:ext>
            </a:extLst>
          </p:cNvPr>
          <p:cNvPicPr>
            <a:picLocks noChangeAspect="1"/>
          </p:cNvPicPr>
          <p:nvPr/>
        </p:nvPicPr>
        <p:blipFill>
          <a:blip r:embed="rId2"/>
          <a:stretch>
            <a:fillRect/>
          </a:stretch>
        </p:blipFill>
        <p:spPr>
          <a:xfrm>
            <a:off x="105076" y="1379637"/>
            <a:ext cx="5718544" cy="3743268"/>
          </a:xfrm>
          <a:prstGeom prst="rect">
            <a:avLst/>
          </a:prstGeom>
        </p:spPr>
      </p:pic>
      <p:sp>
        <p:nvSpPr>
          <p:cNvPr id="3" name="TextBox 2">
            <a:extLst>
              <a:ext uri="{FF2B5EF4-FFF2-40B4-BE49-F238E27FC236}">
                <a16:creationId xmlns:a16="http://schemas.microsoft.com/office/drawing/2014/main" id="{12A50C0A-557F-B764-6356-70E99AB0140F}"/>
              </a:ext>
            </a:extLst>
          </p:cNvPr>
          <p:cNvSpPr txBox="1"/>
          <p:nvPr/>
        </p:nvSpPr>
        <p:spPr>
          <a:xfrm>
            <a:off x="5935092" y="1297575"/>
            <a:ext cx="6151832" cy="5262979"/>
          </a:xfrm>
          <a:prstGeom prst="rect">
            <a:avLst/>
          </a:prstGeom>
          <a:noFill/>
        </p:spPr>
        <p:txBody>
          <a:bodyPr wrap="square">
            <a:spAutoFit/>
          </a:bodyPr>
          <a:lstStyle/>
          <a:p>
            <a:pPr marL="285750" indent="-285750" algn="just">
              <a:buFont typeface="Wingdings" panose="05000000000000000000" pitchFamily="2" charset="2"/>
              <a:buChar char="v"/>
            </a:pPr>
            <a:r>
              <a:rPr lang="en-US" sz="1600" b="0" i="0" dirty="0">
                <a:solidFill>
                  <a:srgbClr val="374151"/>
                </a:solidFill>
                <a:effectLst/>
                <a:latin typeface="Times New Roman" panose="02020603050405020304" pitchFamily="18" charset="0"/>
                <a:cs typeface="Times New Roman" panose="02020603050405020304" pitchFamily="18" charset="0"/>
              </a:rPr>
              <a:t>This KPI shows the number of flights based on distance group. We can see that the number of flights decreases as the distance increases. This is likely because:</a:t>
            </a:r>
          </a:p>
          <a:p>
            <a:pPr algn="just">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Shorter flights are more common:</a:t>
            </a:r>
            <a:r>
              <a:rPr lang="en-US" sz="1600" b="0" i="0" dirty="0">
                <a:solidFill>
                  <a:srgbClr val="374151"/>
                </a:solidFill>
                <a:effectLst/>
                <a:latin typeface="Times New Roman" panose="02020603050405020304" pitchFamily="18" charset="0"/>
                <a:cs typeface="Times New Roman" panose="02020603050405020304" pitchFamily="18" charset="0"/>
              </a:rPr>
              <a:t> People are more likely to take shorter flights for business trips, leisure travel, or visiting family and friends.</a:t>
            </a:r>
          </a:p>
          <a:p>
            <a:pPr algn="just">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Cost:</a:t>
            </a:r>
            <a:r>
              <a:rPr lang="en-US" sz="1600" b="0" i="0" dirty="0">
                <a:solidFill>
                  <a:srgbClr val="374151"/>
                </a:solidFill>
                <a:effectLst/>
                <a:latin typeface="Times New Roman" panose="02020603050405020304" pitchFamily="18" charset="0"/>
                <a:cs typeface="Times New Roman" panose="02020603050405020304" pitchFamily="18" charset="0"/>
              </a:rPr>
              <a:t> Longer flights are more expensive, both for airlines and passengers.</a:t>
            </a:r>
          </a:p>
          <a:p>
            <a:pPr algn="just">
              <a:buFont typeface="Arial" panose="020B0604020202020204" pitchFamily="34" charset="0"/>
              <a:buChar char="•"/>
            </a:pPr>
            <a:r>
              <a:rPr lang="en-US" sz="1600" b="1" i="0" dirty="0">
                <a:solidFill>
                  <a:srgbClr val="374151"/>
                </a:solidFill>
                <a:effectLst/>
                <a:latin typeface="Times New Roman" panose="02020603050405020304" pitchFamily="18" charset="0"/>
                <a:cs typeface="Times New Roman" panose="02020603050405020304" pitchFamily="18" charset="0"/>
              </a:rPr>
              <a:t>Time:</a:t>
            </a:r>
            <a:r>
              <a:rPr lang="en-US" sz="1600" b="0" i="0" dirty="0">
                <a:solidFill>
                  <a:srgbClr val="374151"/>
                </a:solidFill>
                <a:effectLst/>
                <a:latin typeface="Times New Roman" panose="02020603050405020304" pitchFamily="18" charset="0"/>
                <a:cs typeface="Times New Roman" panose="02020603050405020304" pitchFamily="18" charset="0"/>
              </a:rPr>
              <a:t> Longer flights take more time, which can be a deterrent for some travelers.</a:t>
            </a:r>
          </a:p>
          <a:p>
            <a:pPr marL="285750" indent="-285750" algn="just">
              <a:buFont typeface="Wingdings" panose="05000000000000000000" pitchFamily="2" charset="2"/>
              <a:buChar char="v"/>
            </a:pPr>
            <a:r>
              <a:rPr lang="en-US" sz="1600" b="0" i="0" dirty="0">
                <a:solidFill>
                  <a:srgbClr val="374151"/>
                </a:solidFill>
                <a:effectLst/>
                <a:latin typeface="Times New Roman" panose="02020603050405020304" pitchFamily="18" charset="0"/>
                <a:cs typeface="Times New Roman" panose="02020603050405020304" pitchFamily="18" charset="0"/>
              </a:rPr>
              <a:t>The data also shows that the number of flights drops off sharply after 1,000 miles, and continues to decline at a more gradual rate. This suggests that there are more factors at play than just the distance itself. For example, there may be fewer destinations that are further away, or there may be more competition from other transportation modes such as trains or buses.</a:t>
            </a:r>
          </a:p>
          <a:p>
            <a:pPr algn="just"/>
            <a:endParaRPr lang="en-US" sz="1600" b="0" i="0" dirty="0">
              <a:solidFill>
                <a:srgbClr val="37415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600" b="0" i="0" dirty="0">
                <a:solidFill>
                  <a:srgbClr val="374151"/>
                </a:solidFill>
                <a:effectLst/>
                <a:latin typeface="Times New Roman" panose="02020603050405020304" pitchFamily="18" charset="0"/>
                <a:cs typeface="Times New Roman" panose="02020603050405020304" pitchFamily="18" charset="0"/>
              </a:rPr>
              <a:t>Overall, this data provides insights into the travel patterns of people, and how these patterns are influenced by factors such as distance, cost, and time.</a:t>
            </a:r>
          </a:p>
          <a:p>
            <a:pPr algn="just"/>
            <a:endParaRPr lang="en-IN" sz="1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030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ECC4BF"/>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BCC94-64F0-DA52-5438-1A0CE7E74813}"/>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sp>
        <p:nvSpPr>
          <p:cNvPr id="3" name="Footer Placeholder 2">
            <a:extLst>
              <a:ext uri="{FF2B5EF4-FFF2-40B4-BE49-F238E27FC236}">
                <a16:creationId xmlns:a16="http://schemas.microsoft.com/office/drawing/2014/main" id="{174DE777-0AE1-6B58-534B-31D8E5C0807E}"/>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0EB04BA4-DDD4-6B64-BB3A-7CCF5A71B461}"/>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4A94848A-3C22-404A-2FF3-FF39F19E10F0}"/>
              </a:ext>
            </a:extLst>
          </p:cNvPr>
          <p:cNvPicPr>
            <a:picLocks noChangeAspect="1"/>
          </p:cNvPicPr>
          <p:nvPr/>
        </p:nvPicPr>
        <p:blipFill>
          <a:blip r:embed="rId2"/>
          <a:stretch>
            <a:fillRect/>
          </a:stretch>
        </p:blipFill>
        <p:spPr>
          <a:xfrm>
            <a:off x="0" y="210208"/>
            <a:ext cx="12192000" cy="6376941"/>
          </a:xfrm>
          <a:prstGeom prst="rect">
            <a:avLst/>
          </a:prstGeom>
          <a:effectLst>
            <a:outerShdw blurRad="50800" dist="50800" dir="5400000" algn="ctr" rotWithShape="0">
              <a:srgbClr val="000000">
                <a:alpha val="1000"/>
              </a:srgbClr>
            </a:outerShdw>
            <a:reflection blurRad="50800" stA="50000" endA="300" endPos="55500" dist="139700" dir="5400000" sy="-100000" algn="bl" rotWithShape="0"/>
            <a:softEdge rad="63500"/>
          </a:effectLst>
        </p:spPr>
      </p:pic>
      <p:sp>
        <p:nvSpPr>
          <p:cNvPr id="5" name="TextBox 4">
            <a:extLst>
              <a:ext uri="{FF2B5EF4-FFF2-40B4-BE49-F238E27FC236}">
                <a16:creationId xmlns:a16="http://schemas.microsoft.com/office/drawing/2014/main" id="{5174B929-0752-7575-C4EC-73058B520C8A}"/>
              </a:ext>
            </a:extLst>
          </p:cNvPr>
          <p:cNvSpPr txBox="1"/>
          <p:nvPr/>
        </p:nvSpPr>
        <p:spPr>
          <a:xfrm>
            <a:off x="4181391" y="831273"/>
            <a:ext cx="7013864" cy="1323439"/>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DASHBOARDS</a:t>
            </a:r>
          </a:p>
          <a:p>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218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1139952" y="210208"/>
            <a:ext cx="9912096" cy="1014984"/>
          </a:xfrm>
        </p:spPr>
        <p:txBody>
          <a:bodyPr/>
          <a:lstStyle/>
          <a:p>
            <a:r>
              <a:rPr lang="en-US" sz="5400" dirty="0">
                <a:latin typeface="Times New Roman" panose="02020603050405020304" pitchFamily="18" charset="0"/>
                <a:cs typeface="Times New Roman" panose="02020603050405020304" pitchFamily="18" charset="0"/>
              </a:rPr>
              <a:t>EXCEL DASHBOARD</a:t>
            </a:r>
            <a:br>
              <a:rPr lang="en-US" dirty="0"/>
            </a:br>
            <a:endParaRPr lang="en-US" dirty="0"/>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17</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20XX</a:t>
            </a:r>
          </a:p>
        </p:txBody>
      </p:sp>
      <p:pic>
        <p:nvPicPr>
          <p:cNvPr id="9" name="Content Placeholder 8">
            <a:extLst>
              <a:ext uri="{FF2B5EF4-FFF2-40B4-BE49-F238E27FC236}">
                <a16:creationId xmlns:a16="http://schemas.microsoft.com/office/drawing/2014/main" id="{7A134E24-7B31-1A71-318E-A883945D71E3}"/>
              </a:ext>
            </a:extLst>
          </p:cNvPr>
          <p:cNvPicPr>
            <a:picLocks noGrp="1" noChangeAspect="1"/>
          </p:cNvPicPr>
          <p:nvPr>
            <p:ph idx="1"/>
          </p:nvPr>
        </p:nvPicPr>
        <p:blipFill>
          <a:blip r:embed="rId2"/>
          <a:stretch>
            <a:fillRect/>
          </a:stretch>
        </p:blipFill>
        <p:spPr>
          <a:xfrm>
            <a:off x="599768" y="1234578"/>
            <a:ext cx="10992464" cy="4998443"/>
          </a:xfrm>
        </p:spPr>
      </p:pic>
    </p:spTree>
    <p:extLst>
      <p:ext uri="{BB962C8B-B14F-4D97-AF65-F5344CB8AC3E}">
        <p14:creationId xmlns:p14="http://schemas.microsoft.com/office/powerpoint/2010/main" val="2831084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1203960" y="191330"/>
            <a:ext cx="9912096" cy="1014984"/>
          </a:xfrm>
        </p:spPr>
        <p:txBody>
          <a:bodyPr/>
          <a:lstStyle/>
          <a:p>
            <a:r>
              <a:rPr lang="en-US" sz="5400" dirty="0">
                <a:latin typeface="Times New Roman" panose="02020603050405020304" pitchFamily="18" charset="0"/>
                <a:cs typeface="Times New Roman" panose="02020603050405020304" pitchFamily="18" charset="0"/>
              </a:rPr>
              <a:t>POWER BI DASHBOARD</a:t>
            </a:r>
            <a:br>
              <a:rPr lang="en-US" dirty="0">
                <a:latin typeface="Century Gothic" panose="020B0502020202020204" pitchFamily="34" charset="0"/>
              </a:rPr>
            </a:br>
            <a:endParaRPr lang="en-US"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18</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pic>
        <p:nvPicPr>
          <p:cNvPr id="8" name="Content Placeholder 7">
            <a:extLst>
              <a:ext uri="{FF2B5EF4-FFF2-40B4-BE49-F238E27FC236}">
                <a16:creationId xmlns:a16="http://schemas.microsoft.com/office/drawing/2014/main" id="{0ACB6DF8-9431-655F-D9EE-A423E59D5750}"/>
              </a:ext>
            </a:extLst>
          </p:cNvPr>
          <p:cNvPicPr>
            <a:picLocks noGrp="1" noChangeAspect="1"/>
          </p:cNvPicPr>
          <p:nvPr>
            <p:ph idx="1"/>
          </p:nvPr>
        </p:nvPicPr>
        <p:blipFill>
          <a:blip r:embed="rId2"/>
          <a:stretch>
            <a:fillRect/>
          </a:stretch>
        </p:blipFill>
        <p:spPr>
          <a:xfrm>
            <a:off x="922775" y="1392381"/>
            <a:ext cx="10798170" cy="5143621"/>
          </a:xfrm>
        </p:spPr>
      </p:pic>
    </p:spTree>
    <p:extLst>
      <p:ext uri="{BB962C8B-B14F-4D97-AF65-F5344CB8AC3E}">
        <p14:creationId xmlns:p14="http://schemas.microsoft.com/office/powerpoint/2010/main" val="2011023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a:xfrm>
            <a:off x="1203960" y="65668"/>
            <a:ext cx="9912096" cy="1014984"/>
          </a:xfrm>
        </p:spPr>
        <p:txBody>
          <a:bodyPr/>
          <a:lstStyle/>
          <a:p>
            <a:r>
              <a:rPr lang="en-US" sz="5400" dirty="0">
                <a:latin typeface="Times New Roman" panose="02020603050405020304" pitchFamily="18" charset="0"/>
                <a:cs typeface="Times New Roman" panose="02020603050405020304" pitchFamily="18" charset="0"/>
              </a:rPr>
              <a:t>TABLEAU DASHBOARD</a:t>
            </a:r>
            <a:br>
              <a:rPr lang="en-US" dirty="0">
                <a:latin typeface="Century Gothic" panose="020B0502020202020204" pitchFamily="34" charset="0"/>
              </a:rPr>
            </a:br>
            <a:endParaRPr lang="en-US" dirty="0"/>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19</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20XX</a:t>
            </a:r>
          </a:p>
        </p:txBody>
      </p:sp>
      <p:pic>
        <p:nvPicPr>
          <p:cNvPr id="6" name="Content Placeholder 5">
            <a:extLst>
              <a:ext uri="{FF2B5EF4-FFF2-40B4-BE49-F238E27FC236}">
                <a16:creationId xmlns:a16="http://schemas.microsoft.com/office/drawing/2014/main" id="{BB908BCF-6795-79B2-ED7A-D86697DF8D45}"/>
              </a:ext>
            </a:extLst>
          </p:cNvPr>
          <p:cNvPicPr>
            <a:picLocks noGrp="1" noChangeAspect="1"/>
          </p:cNvPicPr>
          <p:nvPr>
            <p:ph idx="1"/>
          </p:nvPr>
        </p:nvPicPr>
        <p:blipFill>
          <a:blip r:embed="rId2"/>
          <a:stretch>
            <a:fillRect/>
          </a:stretch>
        </p:blipFill>
        <p:spPr>
          <a:xfrm>
            <a:off x="647132" y="1080652"/>
            <a:ext cx="11025751" cy="4798940"/>
          </a:xfrm>
        </p:spPr>
      </p:pic>
    </p:spTree>
    <p:extLst>
      <p:ext uri="{BB962C8B-B14F-4D97-AF65-F5344CB8AC3E}">
        <p14:creationId xmlns:p14="http://schemas.microsoft.com/office/powerpoint/2010/main" val="1969810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3D5BE-5A0D-A6B6-5130-28D19921BCAD}"/>
              </a:ext>
            </a:extLst>
          </p:cNvPr>
          <p:cNvSpPr>
            <a:spLocks noGrp="1"/>
          </p:cNvSpPr>
          <p:nvPr>
            <p:ph type="ctrTitle"/>
          </p:nvPr>
        </p:nvSpPr>
        <p:spPr>
          <a:xfrm>
            <a:off x="2122361" y="2964480"/>
            <a:ext cx="4873752" cy="1709928"/>
          </a:xfrm>
        </p:spPr>
        <p:txBody>
          <a:bodyPr/>
          <a:lstStyle/>
          <a:p>
            <a:r>
              <a:rPr lang="en-IN" sz="4000" b="1" dirty="0">
                <a:latin typeface="Times New Roman" panose="02020603050405020304" pitchFamily="18" charset="0"/>
                <a:cs typeface="Times New Roman" panose="02020603050405020304" pitchFamily="18" charset="0"/>
              </a:rPr>
              <a:t>CONTENTS</a:t>
            </a:r>
            <a:br>
              <a:rPr lang="en-IN" dirty="0"/>
            </a:br>
            <a:endParaRPr lang="en-IN" dirty="0"/>
          </a:p>
        </p:txBody>
      </p:sp>
      <p:sp>
        <p:nvSpPr>
          <p:cNvPr id="6" name="TextBox 5">
            <a:extLst>
              <a:ext uri="{FF2B5EF4-FFF2-40B4-BE49-F238E27FC236}">
                <a16:creationId xmlns:a16="http://schemas.microsoft.com/office/drawing/2014/main" id="{5EFED9F9-D132-066B-E9ED-4D732D31CB6A}"/>
              </a:ext>
            </a:extLst>
          </p:cNvPr>
          <p:cNvSpPr txBox="1"/>
          <p:nvPr/>
        </p:nvSpPr>
        <p:spPr>
          <a:xfrm>
            <a:off x="6096000" y="1048187"/>
            <a:ext cx="6096000" cy="369332"/>
          </a:xfrm>
          <a:prstGeom prst="rect">
            <a:avLst/>
          </a:prstGeom>
          <a:noFill/>
        </p:spPr>
        <p:txBody>
          <a:bodyPr wrap="square">
            <a:spAutoFit/>
          </a:bodyPr>
          <a:lstStyle/>
          <a:p>
            <a:pPr marL="285750" indent="-285750">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sym typeface="DM Sans Medium"/>
              </a:rPr>
              <a:t>Introduction</a:t>
            </a:r>
            <a:endParaRPr lang="en-IN" dirty="0"/>
          </a:p>
        </p:txBody>
      </p:sp>
      <p:sp>
        <p:nvSpPr>
          <p:cNvPr id="8" name="TextBox 7">
            <a:extLst>
              <a:ext uri="{FF2B5EF4-FFF2-40B4-BE49-F238E27FC236}">
                <a16:creationId xmlns:a16="http://schemas.microsoft.com/office/drawing/2014/main" id="{1D77FDB7-9239-7D5F-E2CB-0E123E799B48}"/>
              </a:ext>
            </a:extLst>
          </p:cNvPr>
          <p:cNvSpPr txBox="1"/>
          <p:nvPr/>
        </p:nvSpPr>
        <p:spPr>
          <a:xfrm>
            <a:off x="6117286" y="1462202"/>
            <a:ext cx="6184490" cy="369332"/>
          </a:xfrm>
          <a:prstGeom prst="rect">
            <a:avLst/>
          </a:prstGeom>
          <a:noFill/>
        </p:spPr>
        <p:txBody>
          <a:bodyPr wrap="square">
            <a:spAutoFit/>
          </a:bodyPr>
          <a:lstStyle/>
          <a:p>
            <a:pPr marL="285750" indent="-285750">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sym typeface="DM Sans Medium"/>
              </a:rPr>
              <a:t>objective</a:t>
            </a:r>
            <a:endParaRPr lang="en-IN" dirty="0"/>
          </a:p>
        </p:txBody>
      </p:sp>
      <p:sp>
        <p:nvSpPr>
          <p:cNvPr id="10" name="TextBox 9">
            <a:extLst>
              <a:ext uri="{FF2B5EF4-FFF2-40B4-BE49-F238E27FC236}">
                <a16:creationId xmlns:a16="http://schemas.microsoft.com/office/drawing/2014/main" id="{2BBFFF7E-1489-796D-B942-D7E697B9D63E}"/>
              </a:ext>
            </a:extLst>
          </p:cNvPr>
          <p:cNvSpPr txBox="1"/>
          <p:nvPr/>
        </p:nvSpPr>
        <p:spPr>
          <a:xfrm>
            <a:off x="6117286" y="1891603"/>
            <a:ext cx="6238566" cy="369332"/>
          </a:xfrm>
          <a:prstGeom prst="rect">
            <a:avLst/>
          </a:prstGeom>
          <a:noFill/>
        </p:spPr>
        <p:txBody>
          <a:bodyPr wrap="square">
            <a:spAutoFit/>
          </a:bodyPr>
          <a:lstStyle/>
          <a:p>
            <a:pPr marL="285750" indent="-285750">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Business Overview</a:t>
            </a:r>
          </a:p>
        </p:txBody>
      </p:sp>
      <p:sp>
        <p:nvSpPr>
          <p:cNvPr id="12" name="TextBox 11">
            <a:extLst>
              <a:ext uri="{FF2B5EF4-FFF2-40B4-BE49-F238E27FC236}">
                <a16:creationId xmlns:a16="http://schemas.microsoft.com/office/drawing/2014/main" id="{CC7F3A1B-BA19-8575-598E-A469B1A7ABBC}"/>
              </a:ext>
            </a:extLst>
          </p:cNvPr>
          <p:cNvSpPr txBox="1"/>
          <p:nvPr/>
        </p:nvSpPr>
        <p:spPr>
          <a:xfrm>
            <a:off x="6104995" y="2335412"/>
            <a:ext cx="6263148" cy="369332"/>
          </a:xfrm>
          <a:prstGeom prst="rect">
            <a:avLst/>
          </a:prstGeom>
          <a:noFill/>
        </p:spPr>
        <p:txBody>
          <a:bodyPr wrap="square">
            <a:spAutoFit/>
          </a:bodyPr>
          <a:lstStyle/>
          <a:p>
            <a:pPr marL="285750" indent="-285750">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Project Scope</a:t>
            </a:r>
          </a:p>
        </p:txBody>
      </p:sp>
      <p:sp>
        <p:nvSpPr>
          <p:cNvPr id="14" name="TextBox 13">
            <a:extLst>
              <a:ext uri="{FF2B5EF4-FFF2-40B4-BE49-F238E27FC236}">
                <a16:creationId xmlns:a16="http://schemas.microsoft.com/office/drawing/2014/main" id="{11E2E23E-EDD5-C628-64D1-AEE92F562F0F}"/>
              </a:ext>
            </a:extLst>
          </p:cNvPr>
          <p:cNvSpPr txBox="1"/>
          <p:nvPr/>
        </p:nvSpPr>
        <p:spPr>
          <a:xfrm>
            <a:off x="6104995" y="2776003"/>
            <a:ext cx="6292644" cy="369332"/>
          </a:xfrm>
          <a:prstGeom prst="rect">
            <a:avLst/>
          </a:prstGeom>
          <a:noFill/>
        </p:spPr>
        <p:txBody>
          <a:bodyPr wrap="square">
            <a:spAutoFit/>
          </a:bodyPr>
          <a:lstStyle/>
          <a:p>
            <a:pPr marL="285750" indent="-285750">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Data Exploration And Cleaning</a:t>
            </a:r>
          </a:p>
        </p:txBody>
      </p:sp>
      <p:sp>
        <p:nvSpPr>
          <p:cNvPr id="16" name="TextBox 15">
            <a:extLst>
              <a:ext uri="{FF2B5EF4-FFF2-40B4-BE49-F238E27FC236}">
                <a16:creationId xmlns:a16="http://schemas.microsoft.com/office/drawing/2014/main" id="{400FF162-9F5A-8B67-59DE-FCB7180785A1}"/>
              </a:ext>
            </a:extLst>
          </p:cNvPr>
          <p:cNvSpPr txBox="1"/>
          <p:nvPr/>
        </p:nvSpPr>
        <p:spPr>
          <a:xfrm>
            <a:off x="6127678" y="3269489"/>
            <a:ext cx="6291694" cy="369332"/>
          </a:xfrm>
          <a:prstGeom prst="rect">
            <a:avLst/>
          </a:prstGeom>
          <a:noFill/>
        </p:spPr>
        <p:txBody>
          <a:bodyPr wrap="square">
            <a:spAutoFit/>
          </a:bodyPr>
          <a:lstStyle/>
          <a:p>
            <a:pPr marL="285750" indent="-285750">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Data Modelling</a:t>
            </a:r>
          </a:p>
        </p:txBody>
      </p:sp>
      <p:sp>
        <p:nvSpPr>
          <p:cNvPr id="18" name="TextBox 17">
            <a:extLst>
              <a:ext uri="{FF2B5EF4-FFF2-40B4-BE49-F238E27FC236}">
                <a16:creationId xmlns:a16="http://schemas.microsoft.com/office/drawing/2014/main" id="{AEC7035E-08A2-F720-3577-C301F2ED33B5}"/>
              </a:ext>
            </a:extLst>
          </p:cNvPr>
          <p:cNvSpPr txBox="1"/>
          <p:nvPr/>
        </p:nvSpPr>
        <p:spPr>
          <a:xfrm>
            <a:off x="6127678" y="3726492"/>
            <a:ext cx="6302476" cy="369332"/>
          </a:xfrm>
          <a:prstGeom prst="rect">
            <a:avLst/>
          </a:prstGeom>
          <a:noFill/>
        </p:spPr>
        <p:txBody>
          <a:bodyPr wrap="square">
            <a:spAutoFit/>
          </a:bodyPr>
          <a:lstStyle/>
          <a:p>
            <a:pPr marL="285750" indent="-285750">
              <a:buFont typeface="Wingdings" panose="05000000000000000000" pitchFamily="2" charset="2"/>
              <a:buChar char="v"/>
            </a:pPr>
            <a:r>
              <a:rPr lang="en-IN" sz="1800" b="1" dirty="0">
                <a:latin typeface="Times New Roman" panose="02020603050405020304" pitchFamily="18" charset="0"/>
                <a:cs typeface="Times New Roman" panose="02020603050405020304" pitchFamily="18" charset="0"/>
              </a:rPr>
              <a:t>Dashboards</a:t>
            </a:r>
          </a:p>
        </p:txBody>
      </p:sp>
      <p:sp>
        <p:nvSpPr>
          <p:cNvPr id="20" name="TextBox 19">
            <a:extLst>
              <a:ext uri="{FF2B5EF4-FFF2-40B4-BE49-F238E27FC236}">
                <a16:creationId xmlns:a16="http://schemas.microsoft.com/office/drawing/2014/main" id="{89EDC0D0-4344-977E-CAEE-F9BEC28950BB}"/>
              </a:ext>
            </a:extLst>
          </p:cNvPr>
          <p:cNvSpPr txBox="1"/>
          <p:nvPr/>
        </p:nvSpPr>
        <p:spPr>
          <a:xfrm>
            <a:off x="4333379" y="4160211"/>
            <a:ext cx="6302476" cy="369332"/>
          </a:xfrm>
          <a:prstGeom prst="rect">
            <a:avLst/>
          </a:prstGeom>
          <a:noFill/>
        </p:spPr>
        <p:txBody>
          <a:bodyPr wrap="square">
            <a:spAutoFit/>
          </a:bodyPr>
          <a:lstStyle/>
          <a:p>
            <a:pPr marL="285750" indent="-285750" algn="ctr">
              <a:buFont typeface="Wingdings" panose="05000000000000000000" pitchFamily="2" charset="2"/>
              <a:buChar char="v"/>
            </a:pPr>
            <a:r>
              <a:rPr lang="en-IN" sz="1800" b="1" dirty="0" err="1">
                <a:latin typeface="Times New Roman" panose="02020603050405020304" pitchFamily="18" charset="0"/>
                <a:cs typeface="Times New Roman" panose="02020603050405020304" pitchFamily="18" charset="0"/>
              </a:rPr>
              <a:t>Kpi</a:t>
            </a:r>
            <a:r>
              <a:rPr lang="en-IN" sz="1800" b="1" dirty="0">
                <a:latin typeface="Times New Roman" panose="02020603050405020304" pitchFamily="18" charset="0"/>
                <a:cs typeface="Times New Roman" panose="02020603050405020304" pitchFamily="18" charset="0"/>
              </a:rPr>
              <a:t> Wise Observations</a:t>
            </a:r>
          </a:p>
        </p:txBody>
      </p:sp>
      <p:sp>
        <p:nvSpPr>
          <p:cNvPr id="24" name="TextBox 23">
            <a:extLst>
              <a:ext uri="{FF2B5EF4-FFF2-40B4-BE49-F238E27FC236}">
                <a16:creationId xmlns:a16="http://schemas.microsoft.com/office/drawing/2014/main" id="{0B2E9D6B-52E4-8D0D-B43B-CB8201CDE2A8}"/>
              </a:ext>
            </a:extLst>
          </p:cNvPr>
          <p:cNvSpPr txBox="1"/>
          <p:nvPr/>
        </p:nvSpPr>
        <p:spPr>
          <a:xfrm>
            <a:off x="6139791" y="4583215"/>
            <a:ext cx="6302086" cy="369332"/>
          </a:xfrm>
          <a:prstGeom prst="rect">
            <a:avLst/>
          </a:prstGeom>
          <a:noFill/>
        </p:spPr>
        <p:txBody>
          <a:bodyPr wrap="square">
            <a:spAutoFit/>
          </a:bodyPr>
          <a:lstStyle/>
          <a:p>
            <a:pPr marL="285750" indent="-285750">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Recommendations</a:t>
            </a:r>
            <a:endParaRPr lang="en-IN" dirty="0"/>
          </a:p>
        </p:txBody>
      </p:sp>
      <p:sp>
        <p:nvSpPr>
          <p:cNvPr id="26" name="TextBox 25">
            <a:extLst>
              <a:ext uri="{FF2B5EF4-FFF2-40B4-BE49-F238E27FC236}">
                <a16:creationId xmlns:a16="http://schemas.microsoft.com/office/drawing/2014/main" id="{20E181C3-4D94-5A03-EE7D-48BFD62B81DC}"/>
              </a:ext>
            </a:extLst>
          </p:cNvPr>
          <p:cNvSpPr txBox="1"/>
          <p:nvPr/>
        </p:nvSpPr>
        <p:spPr>
          <a:xfrm>
            <a:off x="6151514" y="4995007"/>
            <a:ext cx="6302086" cy="369332"/>
          </a:xfrm>
          <a:prstGeom prst="rect">
            <a:avLst/>
          </a:prstGeom>
          <a:noFill/>
        </p:spPr>
        <p:txBody>
          <a:bodyPr wrap="square">
            <a:spAutoFit/>
          </a:bodyPr>
          <a:lstStyle/>
          <a:p>
            <a:pPr marL="285750" indent="-285750">
              <a:buFont typeface="Wingdings" panose="05000000000000000000" pitchFamily="2" charset="2"/>
              <a:buChar char="v"/>
            </a:pPr>
            <a:r>
              <a:rPr lang="en-US" sz="1800" b="1" dirty="0">
                <a:latin typeface="Times New Roman" panose="02020603050405020304" pitchFamily="18" charset="0"/>
                <a:cs typeface="Times New Roman" panose="02020603050405020304" pitchFamily="18" charset="0"/>
              </a:rPr>
              <a:t>Conclusion</a:t>
            </a:r>
            <a:endParaRPr lang="en-IN" dirty="0"/>
          </a:p>
        </p:txBody>
      </p:sp>
    </p:spTree>
    <p:extLst>
      <p:ext uri="{BB962C8B-B14F-4D97-AF65-F5344CB8AC3E}">
        <p14:creationId xmlns:p14="http://schemas.microsoft.com/office/powerpoint/2010/main" val="1872613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1532035" y="1581619"/>
            <a:ext cx="8808994" cy="3839233"/>
          </a:xfrm>
        </p:spPr>
        <p:txBody>
          <a:bodyPr/>
          <a:lstStyle/>
          <a:p>
            <a:pPr marL="285750" indent="-285750">
              <a:buFont typeface="Wingdings" panose="05000000000000000000" pitchFamily="2" charset="2"/>
              <a:buChar char="v"/>
            </a:pPr>
            <a:r>
              <a:rPr lang="en-US" sz="1600" b="1" dirty="0">
                <a:effectLst/>
                <a:latin typeface="Times New Roman" panose="02020603050405020304" pitchFamily="18" charset="0"/>
                <a:cs typeface="Times New Roman" panose="02020603050405020304" pitchFamily="18" charset="0"/>
              </a:rPr>
              <a:t>Optimize Fight Routes: Utilize insight from up routes and flights to Optimize schedule and resource allocation.</a:t>
            </a:r>
            <a:br>
              <a:rPr lang="en-US" sz="1600" b="1" dirty="0">
                <a:effectLst/>
                <a:latin typeface="Times New Roman" panose="02020603050405020304" pitchFamily="18" charset="0"/>
                <a:cs typeface="Times New Roman" panose="02020603050405020304" pitchFamily="18" charset="0"/>
              </a:rPr>
            </a:br>
            <a:br>
              <a:rPr lang="en-US" sz="1600" b="1" dirty="0">
                <a:effectLst/>
                <a:latin typeface="Times New Roman" panose="02020603050405020304" pitchFamily="18" charset="0"/>
                <a:cs typeface="Times New Roman" panose="02020603050405020304" pitchFamily="18" charset="0"/>
              </a:rPr>
            </a:br>
            <a:r>
              <a:rPr lang="en-US" sz="1600" b="1" dirty="0">
                <a:effectLst/>
                <a:latin typeface="Times New Roman" panose="02020603050405020304" pitchFamily="18" charset="0"/>
                <a:cs typeface="Times New Roman" panose="02020603050405020304" pitchFamily="18" charset="0"/>
              </a:rPr>
              <a:t>Enhance Load Factor: Average load factor analysis to identify trends and implement strategies for increased efficiency.</a:t>
            </a:r>
            <a:br>
              <a:rPr lang="en-US" sz="1600" b="1" dirty="0">
                <a:effectLst/>
                <a:latin typeface="Times New Roman" panose="02020603050405020304" pitchFamily="18" charset="0"/>
                <a:cs typeface="Times New Roman" panose="02020603050405020304" pitchFamily="18" charset="0"/>
              </a:rPr>
            </a:br>
            <a:br>
              <a:rPr lang="en-US" sz="1600" b="1" dirty="0">
                <a:effectLst/>
                <a:latin typeface="Times New Roman" panose="02020603050405020304" pitchFamily="18" charset="0"/>
                <a:cs typeface="Times New Roman" panose="02020603050405020304" pitchFamily="18" charset="0"/>
              </a:rPr>
            </a:br>
            <a:r>
              <a:rPr lang="en-US" sz="1600" b="1" dirty="0" err="1">
                <a:effectLst/>
                <a:latin typeface="Times New Roman" panose="02020603050405020304" pitchFamily="18" charset="0"/>
                <a:cs typeface="Times New Roman" panose="02020603050405020304" pitchFamily="18" charset="0"/>
              </a:rPr>
              <a:t>Stratergic</a:t>
            </a:r>
            <a:r>
              <a:rPr lang="en-US" sz="1600" b="1" dirty="0">
                <a:effectLst/>
                <a:latin typeface="Times New Roman" panose="02020603050405020304" pitchFamily="18" charset="0"/>
                <a:cs typeface="Times New Roman" panose="02020603050405020304" pitchFamily="18" charset="0"/>
              </a:rPr>
              <a:t> Carrier Partnership: Collaborate with top carriers to maximize passenger transportation and enhance overall performance. </a:t>
            </a:r>
            <a:br>
              <a:rPr lang="en-US" sz="1600" b="1" dirty="0">
                <a:effectLst/>
                <a:latin typeface="Times New Roman" panose="02020603050405020304" pitchFamily="18" charset="0"/>
                <a:cs typeface="Times New Roman" panose="02020603050405020304" pitchFamily="18" charset="0"/>
              </a:rPr>
            </a:br>
            <a:br>
              <a:rPr lang="en-US" sz="1600" b="1" dirty="0">
                <a:effectLst/>
                <a:latin typeface="Times New Roman" panose="02020603050405020304" pitchFamily="18" charset="0"/>
                <a:cs typeface="Times New Roman" panose="02020603050405020304" pitchFamily="18" charset="0"/>
              </a:rPr>
            </a:br>
            <a:r>
              <a:rPr lang="en-US" sz="1600" b="1" dirty="0" err="1">
                <a:effectLst/>
                <a:latin typeface="Times New Roman" panose="02020603050405020304" pitchFamily="18" charset="0"/>
                <a:cs typeface="Times New Roman" panose="02020603050405020304" pitchFamily="18" charset="0"/>
              </a:rPr>
              <a:t>Resourse</a:t>
            </a:r>
            <a:r>
              <a:rPr lang="en-US" sz="1600" b="1" dirty="0">
                <a:effectLst/>
                <a:latin typeface="Times New Roman" panose="02020603050405020304" pitchFamily="18" charset="0"/>
                <a:cs typeface="Times New Roman" panose="02020603050405020304" pitchFamily="18" charset="0"/>
              </a:rPr>
              <a:t> Allocation: Allocate resources strategically based on flight schedules and passenger volume data</a:t>
            </a:r>
            <a:r>
              <a:rPr lang="en-US" sz="900" b="0" dirty="0">
                <a:effectLst/>
                <a:latin typeface="-apple-system"/>
              </a:rPr>
              <a:t>.</a:t>
            </a:r>
            <a:endParaRPr lang="en-US" sz="1600"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20</a:t>
            </a:fld>
            <a:endParaRPr lang="en-US" dirty="0"/>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4" name="TextBox 3">
            <a:extLst>
              <a:ext uri="{FF2B5EF4-FFF2-40B4-BE49-F238E27FC236}">
                <a16:creationId xmlns:a16="http://schemas.microsoft.com/office/drawing/2014/main" id="{A1B05DE0-2994-5E68-4B4D-6F35C79DA316}"/>
              </a:ext>
            </a:extLst>
          </p:cNvPr>
          <p:cNvSpPr txBox="1"/>
          <p:nvPr/>
        </p:nvSpPr>
        <p:spPr>
          <a:xfrm>
            <a:off x="2064773" y="1563184"/>
            <a:ext cx="6763923" cy="984885"/>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KEY INSIGHTS</a:t>
            </a:r>
          </a:p>
          <a:p>
            <a:endParaRPr lang="en-IN" dirty="0"/>
          </a:p>
        </p:txBody>
      </p:sp>
    </p:spTree>
    <p:extLst>
      <p:ext uri="{BB962C8B-B14F-4D97-AF65-F5344CB8AC3E}">
        <p14:creationId xmlns:p14="http://schemas.microsoft.com/office/powerpoint/2010/main" val="1257041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391845" y="504105"/>
            <a:ext cx="5727872" cy="1162762"/>
          </a:xfrm>
        </p:spPr>
        <p:txBody>
          <a:bodyPr/>
          <a:lstStyle/>
          <a:p>
            <a:br>
              <a:rPr lang="en-US" dirty="0"/>
            </a:br>
            <a:r>
              <a:rPr lang="en-US" sz="4000" b="1" dirty="0">
                <a:latin typeface="Times New Roman" panose="02020603050405020304" pitchFamily="18" charset="0"/>
                <a:cs typeface="Times New Roman" panose="02020603050405020304" pitchFamily="18" charset="0"/>
              </a:rPr>
              <a:t>RECOMMENDATIONS</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549161" y="2244287"/>
            <a:ext cx="5413240" cy="3453128"/>
          </a:xfrm>
        </p:spPr>
        <p:txBody>
          <a:bodyPr/>
          <a:lstStyle/>
          <a:p>
            <a:pPr algn="just"/>
            <a:r>
              <a:rPr lang="en-US" b="1" dirty="0">
                <a:effectLst/>
                <a:latin typeface="Times New Roman" panose="02020603050405020304" pitchFamily="18" charset="0"/>
                <a:cs typeface="Times New Roman" panose="02020603050405020304" pitchFamily="18" charset="0"/>
              </a:rPr>
              <a:t>• Optimize Fight Routes: Utilize insights from up routes and   flights to Optimize schedule and resource allocation. </a:t>
            </a:r>
          </a:p>
          <a:p>
            <a:pPr algn="just"/>
            <a:endParaRPr lang="en-US" b="1" dirty="0">
              <a:effectLst/>
              <a:latin typeface="Times New Roman" panose="02020603050405020304" pitchFamily="18" charset="0"/>
              <a:cs typeface="Times New Roman" panose="02020603050405020304" pitchFamily="18" charset="0"/>
            </a:endParaRPr>
          </a:p>
          <a:p>
            <a:pPr algn="just"/>
            <a:r>
              <a:rPr lang="en-US" b="1" dirty="0">
                <a:effectLst/>
                <a:latin typeface="Times New Roman" panose="02020603050405020304" pitchFamily="18" charset="0"/>
                <a:cs typeface="Times New Roman" panose="02020603050405020304" pitchFamily="18" charset="0"/>
              </a:rPr>
              <a:t>• Enhance Load Factor: Leverage load factor analysis to identify trends and implement strategies for increased efficiency. </a:t>
            </a:r>
            <a:r>
              <a:rPr lang="en-US" b="1" dirty="0" err="1">
                <a:effectLst/>
                <a:latin typeface="Times New Roman" panose="02020603050405020304" pitchFamily="18" charset="0"/>
                <a:cs typeface="Times New Roman" panose="02020603050405020304" pitchFamily="18" charset="0"/>
              </a:rPr>
              <a:t>Stratergic</a:t>
            </a:r>
            <a:r>
              <a:rPr lang="en-US" b="1" dirty="0">
                <a:effectLst/>
                <a:latin typeface="Times New Roman" panose="02020603050405020304" pitchFamily="18" charset="0"/>
                <a:cs typeface="Times New Roman" panose="02020603050405020304" pitchFamily="18" charset="0"/>
              </a:rPr>
              <a:t> Carrier Partnership: Collaborate with top carriers to maximize passenger transportation and enhance overall performance.</a:t>
            </a:r>
          </a:p>
          <a:p>
            <a:pPr algn="just"/>
            <a:endParaRPr lang="en-US" b="1" dirty="0">
              <a:effectLst/>
              <a:latin typeface="Times New Roman" panose="02020603050405020304" pitchFamily="18" charset="0"/>
              <a:cs typeface="Times New Roman" panose="02020603050405020304" pitchFamily="18" charset="0"/>
            </a:endParaRPr>
          </a:p>
          <a:p>
            <a:pPr algn="just"/>
            <a:r>
              <a:rPr lang="en-US" b="1" dirty="0">
                <a:effectLst/>
                <a:latin typeface="Times New Roman" panose="02020603050405020304" pitchFamily="18" charset="0"/>
                <a:cs typeface="Times New Roman" panose="02020603050405020304" pitchFamily="18" charset="0"/>
              </a:rPr>
              <a:t> • </a:t>
            </a:r>
            <a:r>
              <a:rPr lang="en-US" b="1" dirty="0" err="1">
                <a:effectLst/>
                <a:latin typeface="Times New Roman" panose="02020603050405020304" pitchFamily="18" charset="0"/>
                <a:cs typeface="Times New Roman" panose="02020603050405020304" pitchFamily="18" charset="0"/>
              </a:rPr>
              <a:t>Resourse</a:t>
            </a:r>
            <a:r>
              <a:rPr lang="en-US" b="1" dirty="0">
                <a:effectLst/>
                <a:latin typeface="Times New Roman" panose="02020603050405020304" pitchFamily="18" charset="0"/>
                <a:cs typeface="Times New Roman" panose="02020603050405020304" pitchFamily="18" charset="0"/>
              </a:rPr>
              <a:t> Allocation: Allocate resources strategically based on flight schedules and passenger volume data. This ensures efficient operation and minimizes wait times at airports with high passenger traffic</a:t>
            </a:r>
            <a:r>
              <a:rPr lang="en-US" b="0" dirty="0">
                <a:effectLst/>
                <a:latin typeface="Roboto" panose="02000000000000000000" pitchFamily="2" charset="0"/>
              </a:rPr>
              <a:t>.</a:t>
            </a:r>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21</a:t>
            </a:fld>
            <a:endParaRPr lang="en-US" dirty="0"/>
          </a:p>
        </p:txBody>
      </p:sp>
      <p:sp>
        <p:nvSpPr>
          <p:cNvPr id="5" name="Picture Placeholder 4">
            <a:extLst>
              <a:ext uri="{FF2B5EF4-FFF2-40B4-BE49-F238E27FC236}">
                <a16:creationId xmlns:a16="http://schemas.microsoft.com/office/drawing/2014/main" id="{DBD11511-1475-F86A-E1EB-DD7941967B0D}"/>
              </a:ext>
            </a:extLst>
          </p:cNvPr>
          <p:cNvSpPr>
            <a:spLocks noGrp="1"/>
          </p:cNvSpPr>
          <p:nvPr>
            <p:ph type="pic" sz="quarter" idx="13"/>
          </p:nvPr>
        </p:nvSpPr>
        <p:spPr/>
      </p:sp>
      <p:pic>
        <p:nvPicPr>
          <p:cNvPr id="3074" name="Picture 2" descr="Download Flying Flight, Isolated, White ...">
            <a:extLst>
              <a:ext uri="{FF2B5EF4-FFF2-40B4-BE49-F238E27FC236}">
                <a16:creationId xmlns:a16="http://schemas.microsoft.com/office/drawing/2014/main" id="{FF3CDAA8-5448-BD95-E2B7-CFFD43E1A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8658"/>
            <a:ext cx="4351128" cy="6779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1722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7AD6B-0EBB-7092-13C6-240F8A4A4E99}"/>
              </a:ext>
            </a:extLst>
          </p:cNvPr>
          <p:cNvSpPr>
            <a:spLocks noGrp="1"/>
          </p:cNvSpPr>
          <p:nvPr>
            <p:ph type="title"/>
          </p:nvPr>
        </p:nvSpPr>
        <p:spPr>
          <a:xfrm>
            <a:off x="5549161" y="1311878"/>
            <a:ext cx="5727872" cy="1162762"/>
          </a:xfrm>
        </p:spPr>
        <p:txBody>
          <a:bodyPr/>
          <a:lstStyle/>
          <a:p>
            <a:r>
              <a:rPr lang="en-US" sz="4000" b="1" dirty="0">
                <a:latin typeface="Times New Roman" panose="02020603050405020304" pitchFamily="18" charset="0"/>
                <a:cs typeface="Times New Roman" panose="02020603050405020304" pitchFamily="18" charset="0"/>
              </a:rPr>
              <a:t>CONCLUSION</a:t>
            </a:r>
            <a:br>
              <a:rPr lang="en-US" dirty="0"/>
            </a:br>
            <a:endParaRPr lang="en-US" dirty="0"/>
          </a:p>
        </p:txBody>
      </p:sp>
      <p:sp>
        <p:nvSpPr>
          <p:cNvPr id="3" name="Content Placeholder 2">
            <a:extLst>
              <a:ext uri="{FF2B5EF4-FFF2-40B4-BE49-F238E27FC236}">
                <a16:creationId xmlns:a16="http://schemas.microsoft.com/office/drawing/2014/main" id="{DFAA7609-6E6A-B996-BC29-F9AA857D7B35}"/>
              </a:ext>
            </a:extLst>
          </p:cNvPr>
          <p:cNvSpPr>
            <a:spLocks noGrp="1"/>
          </p:cNvSpPr>
          <p:nvPr>
            <p:ph idx="1"/>
          </p:nvPr>
        </p:nvSpPr>
        <p:spPr>
          <a:xfrm>
            <a:off x="5549161" y="2244287"/>
            <a:ext cx="5413240" cy="2130552"/>
          </a:xfrm>
        </p:spPr>
        <p:txBody>
          <a:bodyPr/>
          <a:lstStyle/>
          <a:p>
            <a:r>
              <a:rPr lang="en-US" b="1" dirty="0">
                <a:effectLst/>
                <a:latin typeface="Times New Roman" panose="02020603050405020304" pitchFamily="18" charset="0"/>
                <a:cs typeface="Times New Roman" panose="02020603050405020304" pitchFamily="18" charset="0"/>
              </a:rPr>
              <a:t>High Cloud Airlines empowers the aviation industry with actionable insights, foresting efficiency, and strategic decision-making. The presented KPIs offer a glimpse into the vast potential for improvement and growth within the industry. By harnessing the power of data, we can drive positive changes, ensuring a bright future for High Cloud Airlines and its partners in the aviation sector</a:t>
            </a:r>
            <a:r>
              <a:rPr lang="en-US" b="0" dirty="0">
                <a:effectLst/>
                <a:latin typeface="Roboto" panose="02000000000000000000" pitchFamily="2" charset="0"/>
              </a:rPr>
              <a:t>.</a:t>
            </a:r>
            <a:endParaRPr lang="en-US" dirty="0"/>
          </a:p>
        </p:txBody>
      </p:sp>
      <p:sp>
        <p:nvSpPr>
          <p:cNvPr id="15" name="Slide Number Placeholder 14">
            <a:extLst>
              <a:ext uri="{FF2B5EF4-FFF2-40B4-BE49-F238E27FC236}">
                <a16:creationId xmlns:a16="http://schemas.microsoft.com/office/drawing/2014/main" id="{EA450CD4-3018-DBCF-3A32-B72A7DCFA11F}"/>
              </a:ext>
            </a:extLst>
          </p:cNvPr>
          <p:cNvSpPr>
            <a:spLocks noGrp="1"/>
          </p:cNvSpPr>
          <p:nvPr>
            <p:ph type="sldNum" sz="quarter" idx="12"/>
          </p:nvPr>
        </p:nvSpPr>
        <p:spPr/>
        <p:txBody>
          <a:bodyPr/>
          <a:lstStyle/>
          <a:p>
            <a:fld id="{8D0AFDD5-844D-364D-8AEC-50CF4D36D55D}" type="slidenum">
              <a:rPr lang="en-US" smtClean="0"/>
              <a:pPr/>
              <a:t>22</a:t>
            </a:fld>
            <a:endParaRPr lang="en-US" dirty="0"/>
          </a:p>
        </p:txBody>
      </p:sp>
      <p:sp>
        <p:nvSpPr>
          <p:cNvPr id="5" name="Picture Placeholder 4">
            <a:extLst>
              <a:ext uri="{FF2B5EF4-FFF2-40B4-BE49-F238E27FC236}">
                <a16:creationId xmlns:a16="http://schemas.microsoft.com/office/drawing/2014/main" id="{CD18B11E-59A1-B51A-8B63-A4C7725CEAAE}"/>
              </a:ext>
            </a:extLst>
          </p:cNvPr>
          <p:cNvSpPr>
            <a:spLocks noGrp="1"/>
          </p:cNvSpPr>
          <p:nvPr>
            <p:ph type="pic" sz="quarter" idx="13"/>
          </p:nvPr>
        </p:nvSpPr>
        <p:spPr/>
      </p:sp>
      <p:pic>
        <p:nvPicPr>
          <p:cNvPr id="4098" name="Picture 2" descr="7 Puzzling Plane Disappearances ...">
            <a:extLst>
              <a:ext uri="{FF2B5EF4-FFF2-40B4-BE49-F238E27FC236}">
                <a16:creationId xmlns:a16="http://schemas.microsoft.com/office/drawing/2014/main" id="{B09C7915-6C67-FB09-F943-AC29E32A6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5152103" cy="720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90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a:off x="1423139" y="2756916"/>
            <a:ext cx="4873752" cy="1709928"/>
          </a:xfrm>
        </p:spPr>
        <p:txBody>
          <a:bodyPr/>
          <a:lstStyle/>
          <a:p>
            <a:r>
              <a:rPr lang="en-US" b="1" dirty="0">
                <a:latin typeface="Times New Roman" panose="02020603050405020304" pitchFamily="18" charset="0"/>
                <a:cs typeface="Times New Roman" panose="02020603050405020304" pitchFamily="18" charset="0"/>
              </a:rPr>
              <a:t>THANK YOU</a:t>
            </a:r>
            <a:br>
              <a:rPr lang="en-US" dirty="0"/>
            </a:br>
            <a:endParaRPr lang="en-US" dirty="0"/>
          </a:p>
        </p:txBody>
      </p:sp>
      <p:pic>
        <p:nvPicPr>
          <p:cNvPr id="33" name="Picture Placeholder 32" descr="Opened package with a pink shirt in it">
            <a:extLst>
              <a:ext uri="{FF2B5EF4-FFF2-40B4-BE49-F238E27FC236}">
                <a16:creationId xmlns:a16="http://schemas.microsoft.com/office/drawing/2014/main" id="{1D963291-0332-DAB6-6090-6778FC7899BD}"/>
              </a:ext>
            </a:extLst>
          </p:cNvPr>
          <p:cNvPicPr>
            <a:picLocks noGrp="1" noChangeAspect="1"/>
          </p:cNvPicPr>
          <p:nvPr>
            <p:ph type="pic" sz="quarter" idx="10"/>
          </p:nvPr>
        </p:nvPicPr>
        <p:blipFill rotWithShape="1">
          <a:blip r:embed="rId2"/>
          <a:srcRect t="7" b="7"/>
          <a:stretch/>
        </p:blipFill>
        <p:spPr/>
      </p:pic>
    </p:spTree>
    <p:extLst>
      <p:ext uri="{BB962C8B-B14F-4D97-AF65-F5344CB8AC3E}">
        <p14:creationId xmlns:p14="http://schemas.microsoft.com/office/powerpoint/2010/main" val="2397583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221953" y="908512"/>
            <a:ext cx="5038344" cy="1709928"/>
          </a:xfrm>
        </p:spPr>
        <p:txBody>
          <a:bodyPr/>
          <a:lstStyle/>
          <a:p>
            <a:r>
              <a:rPr lang="en-US" sz="3200" b="1" dirty="0">
                <a:latin typeface="Times New Roman" panose="02020603050405020304" pitchFamily="18" charset="0"/>
                <a:cs typeface="Times New Roman" panose="02020603050405020304" pitchFamily="18" charset="0"/>
                <a:sym typeface="DM Sans Medium"/>
              </a:rPr>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141003" y="1319562"/>
            <a:ext cx="5846654" cy="2130552"/>
          </a:xfrm>
        </p:spPr>
        <p:txBody>
          <a:bodyPr/>
          <a:lstStyle/>
          <a:p>
            <a:pPr marL="340614" indent="-285750">
              <a:buFont typeface="Wingdings" panose="05000000000000000000" pitchFamily="2" charset="2"/>
              <a:buChar char="v"/>
            </a:pPr>
            <a:r>
              <a:rPr lang="en-US" b="1" dirty="0">
                <a:effectLst/>
                <a:latin typeface="Times New Roman" panose="02020603050405020304" pitchFamily="18" charset="0"/>
                <a:cs typeface="Times New Roman" panose="02020603050405020304" pitchFamily="18" charset="0"/>
              </a:rPr>
              <a:t>"To revolutionize the airline industry through data-driven insights and optimization" High Cloud Airline, a leading player in the aviation sector, has been at the forefront of providing seamless air travel experiences.  </a:t>
            </a:r>
          </a:p>
          <a:p>
            <a:endParaRPr lang="en-US" b="1" dirty="0">
              <a:effectLst/>
              <a:latin typeface="Times New Roman" panose="02020603050405020304" pitchFamily="18" charset="0"/>
              <a:cs typeface="Times New Roman" panose="02020603050405020304" pitchFamily="18" charset="0"/>
            </a:endParaRPr>
          </a:p>
          <a:p>
            <a:pPr marL="340614" indent="-285750">
              <a:buFont typeface="Wingdings" panose="05000000000000000000" pitchFamily="2" charset="2"/>
              <a:buChar char="v"/>
            </a:pPr>
            <a:r>
              <a:rPr lang="en-US" b="1" dirty="0">
                <a:effectLst/>
                <a:latin typeface="Times New Roman" panose="02020603050405020304" pitchFamily="18" charset="0"/>
                <a:cs typeface="Times New Roman" panose="02020603050405020304" pitchFamily="18" charset="0"/>
              </a:rPr>
              <a:t>Established with a commitment to excellence, High Cloud has consistently set industry standards in terms of reliability, safety, and customer satisfaction. Extensive network of routes spans across regions, connecting people and cultures, making High Cloud a preferred choice for millions of travelers globally. </a:t>
            </a:r>
          </a:p>
          <a:p>
            <a:pPr marL="340614" indent="-285750">
              <a:buFont typeface="Wingdings" panose="05000000000000000000" pitchFamily="2" charset="2"/>
              <a:buChar char="v"/>
            </a:pPr>
            <a:endParaRPr lang="en-US" b="1" dirty="0">
              <a:effectLst/>
              <a:latin typeface="Times New Roman" panose="02020603050405020304" pitchFamily="18" charset="0"/>
              <a:cs typeface="Times New Roman" panose="02020603050405020304" pitchFamily="18" charset="0"/>
            </a:endParaRPr>
          </a:p>
          <a:p>
            <a:pPr marL="340614" indent="-285750">
              <a:buFont typeface="Wingdings" panose="05000000000000000000" pitchFamily="2" charset="2"/>
              <a:buChar char="v"/>
            </a:pPr>
            <a:r>
              <a:rPr lang="en-US" b="1" dirty="0">
                <a:effectLst/>
                <a:latin typeface="Times New Roman" panose="02020603050405020304" pitchFamily="18" charset="0"/>
                <a:cs typeface="Times New Roman" panose="02020603050405020304" pitchFamily="18" charset="0"/>
              </a:rPr>
              <a:t>High Cloud embraces innovation and modern technology to enhance operational efficiency and stay at the forefront of the aviation landscape</a:t>
            </a:r>
            <a:r>
              <a:rPr lang="en-US" b="0" dirty="0">
                <a:effectLst/>
                <a:latin typeface="Roboto" panose="02000000000000000000" pitchFamily="2" charset="0"/>
              </a:rPr>
              <a:t>.</a:t>
            </a:r>
            <a:endParaRPr lang="en-US"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sp>
        <p:nvSpPr>
          <p:cNvPr id="2" name="Picture Placeholder 1">
            <a:extLst>
              <a:ext uri="{FF2B5EF4-FFF2-40B4-BE49-F238E27FC236}">
                <a16:creationId xmlns:a16="http://schemas.microsoft.com/office/drawing/2014/main" id="{71CC934C-2ED9-EAD3-6438-40106389BB8C}"/>
              </a:ext>
            </a:extLst>
          </p:cNvPr>
          <p:cNvSpPr>
            <a:spLocks noGrp="1"/>
          </p:cNvSpPr>
          <p:nvPr>
            <p:ph type="pic" sz="quarter" idx="13"/>
          </p:nvPr>
        </p:nvSpPr>
        <p:spPr/>
      </p:sp>
      <p:pic>
        <p:nvPicPr>
          <p:cNvPr id="1032" name="Picture 8" descr="750+ Flight Pictures | Download Free ...">
            <a:extLst>
              <a:ext uri="{FF2B5EF4-FFF2-40B4-BE49-F238E27FC236}">
                <a16:creationId xmlns:a16="http://schemas.microsoft.com/office/drawing/2014/main" id="{10EA39D5-E41F-90AF-B55F-D9F88B83B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656" y="0"/>
            <a:ext cx="3895344" cy="6784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598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p:txBody>
          <a:bodyPr/>
          <a:lstStyle/>
          <a:p>
            <a:r>
              <a:rPr lang="en-US" sz="3200" b="1" dirty="0">
                <a:latin typeface="Times New Roman" panose="02020603050405020304" pitchFamily="18" charset="0"/>
                <a:cs typeface="Times New Roman" panose="02020603050405020304" pitchFamily="18" charset="0"/>
                <a:sym typeface="DM Sans Medium"/>
              </a:rPr>
              <a:t>OBJECTIVE</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221953" y="2434664"/>
            <a:ext cx="5846654" cy="2130552"/>
          </a:xfrm>
        </p:spPr>
        <p:txBody>
          <a:bodyPr/>
          <a:lstStyle/>
          <a:p>
            <a:pPr algn="just"/>
            <a:r>
              <a:rPr lang="en-US" b="1" dirty="0">
                <a:effectLst/>
                <a:latin typeface="Times New Roman" panose="02020603050405020304" pitchFamily="18" charset="0"/>
                <a:cs typeface="Times New Roman" panose="02020603050405020304" pitchFamily="18" charset="0"/>
              </a:rPr>
              <a:t>To gain a comprehensive understanding of "High Cloud Airlines" operations through data analysis. This will involve investigating load factors, identifying top carrier names based on passenger preference, analyzing popular routes, and exploring other key metrics. The ultimate goal is to provide actionable recommendations that can enhance operational efficiency and profitability.</a:t>
            </a:r>
            <a:endParaRPr lang="en-US" b="1"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4</a:t>
            </a:fld>
            <a:endParaRPr lang="en-US" dirty="0"/>
          </a:p>
        </p:txBody>
      </p:sp>
      <p:sp>
        <p:nvSpPr>
          <p:cNvPr id="11" name="Picture Placeholder 10">
            <a:extLst>
              <a:ext uri="{FF2B5EF4-FFF2-40B4-BE49-F238E27FC236}">
                <a16:creationId xmlns:a16="http://schemas.microsoft.com/office/drawing/2014/main" id="{329F8CDD-30E7-40A3-2897-52AD725AFC2B}"/>
              </a:ext>
            </a:extLst>
          </p:cNvPr>
          <p:cNvSpPr>
            <a:spLocks noGrp="1"/>
          </p:cNvSpPr>
          <p:nvPr>
            <p:ph type="pic" sz="quarter" idx="13"/>
          </p:nvPr>
        </p:nvSpPr>
        <p:spPr/>
      </p:sp>
      <p:pic>
        <p:nvPicPr>
          <p:cNvPr id="2052" name="Picture 4" descr="Some 3,000 flights cancelled, 11,500 ...">
            <a:extLst>
              <a:ext uri="{FF2B5EF4-FFF2-40B4-BE49-F238E27FC236}">
                <a16:creationId xmlns:a16="http://schemas.microsoft.com/office/drawing/2014/main" id="{804EFE75-5877-330B-B197-FECBB52176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6656" y="0"/>
            <a:ext cx="3895344"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002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1947671" y="1581619"/>
            <a:ext cx="8464689" cy="3839233"/>
          </a:xfrm>
        </p:spPr>
        <p:txBody>
          <a:bodyPr/>
          <a:lstStyle/>
          <a:p>
            <a:pPr marL="285750" indent="-285750">
              <a:buFont typeface="Wingdings" panose="05000000000000000000" pitchFamily="2" charset="2"/>
              <a:buChar char="v"/>
            </a:pPr>
            <a:r>
              <a:rPr lang="en-US" sz="1600" b="1" dirty="0">
                <a:effectLst/>
                <a:latin typeface="Times New Roman" panose="02020603050405020304" pitchFamily="18" charset="0"/>
                <a:cs typeface="Times New Roman" panose="02020603050405020304" pitchFamily="18" charset="0"/>
              </a:rPr>
              <a:t>Project Overview: In today’s competitive airline industry, data analysis plays a critical role in optimizing operations and maximizing profitability. By harnessing the power of data, High Cloud Airlines can gain valuable insights into various aspects of its business, allowing them to make data-driven decisions that can lead to</a:t>
            </a:r>
            <a:br>
              <a:rPr lang="en-US" sz="1600" b="1" dirty="0">
                <a:effectLst/>
                <a:latin typeface="Times New Roman" panose="02020603050405020304" pitchFamily="18" charset="0"/>
                <a:cs typeface="Times New Roman" panose="02020603050405020304" pitchFamily="18" charset="0"/>
              </a:rPr>
            </a:br>
            <a:r>
              <a:rPr lang="en-US" sz="1600" b="1" dirty="0">
                <a:effectLst/>
                <a:latin typeface="Times New Roman" panose="02020603050405020304" pitchFamily="18" charset="0"/>
                <a:cs typeface="Times New Roman" panose="02020603050405020304" pitchFamily="18" charset="0"/>
              </a:rPr>
              <a:t>Improved load factor </a:t>
            </a:r>
            <a:br>
              <a:rPr lang="en-US" sz="1600" b="1" dirty="0">
                <a:effectLst/>
                <a:latin typeface="Times New Roman" panose="02020603050405020304" pitchFamily="18" charset="0"/>
                <a:cs typeface="Times New Roman" panose="02020603050405020304" pitchFamily="18" charset="0"/>
              </a:rPr>
            </a:br>
            <a:r>
              <a:rPr lang="en-US" sz="1600" b="1" dirty="0">
                <a:effectLst/>
                <a:latin typeface="Times New Roman" panose="02020603050405020304" pitchFamily="18" charset="0"/>
                <a:cs typeface="Times New Roman" panose="02020603050405020304" pitchFamily="18" charset="0"/>
              </a:rPr>
              <a:t>Enhance Passenger Experience </a:t>
            </a:r>
            <a:br>
              <a:rPr lang="en-US" sz="1600" b="1" dirty="0">
                <a:effectLst/>
                <a:latin typeface="Times New Roman" panose="02020603050405020304" pitchFamily="18" charset="0"/>
                <a:cs typeface="Times New Roman" panose="02020603050405020304" pitchFamily="18" charset="0"/>
              </a:rPr>
            </a:br>
            <a:r>
              <a:rPr lang="en-US" sz="1600" b="1" dirty="0">
                <a:effectLst/>
                <a:latin typeface="Times New Roman" panose="02020603050405020304" pitchFamily="18" charset="0"/>
                <a:cs typeface="Times New Roman" panose="02020603050405020304" pitchFamily="18" charset="0"/>
              </a:rPr>
              <a:t>Optimized resource allocation</a:t>
            </a:r>
            <a:br>
              <a:rPr lang="en-US" sz="1600" b="1" dirty="0">
                <a:effectLst/>
                <a:latin typeface="Times New Roman" panose="02020603050405020304" pitchFamily="18" charset="0"/>
                <a:cs typeface="Times New Roman" panose="02020603050405020304" pitchFamily="18" charset="0"/>
              </a:rPr>
            </a:br>
            <a:r>
              <a:rPr lang="en-US" sz="1600" b="1" dirty="0">
                <a:effectLst/>
                <a:latin typeface="Times New Roman" panose="02020603050405020304" pitchFamily="18" charset="0"/>
                <a:cs typeface="Times New Roman" panose="02020603050405020304" pitchFamily="18" charset="0"/>
              </a:rPr>
              <a:t>Data –Driven Decision Making </a:t>
            </a:r>
            <a:endParaRPr lang="en-US" sz="1600"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5</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
        <p:nvSpPr>
          <p:cNvPr id="10" name="TextBox 9">
            <a:extLst>
              <a:ext uri="{FF2B5EF4-FFF2-40B4-BE49-F238E27FC236}">
                <a16:creationId xmlns:a16="http://schemas.microsoft.com/office/drawing/2014/main" id="{8C0FA344-6D16-D4BE-EC99-FFFF7FD8A28D}"/>
              </a:ext>
            </a:extLst>
          </p:cNvPr>
          <p:cNvSpPr txBox="1"/>
          <p:nvPr/>
        </p:nvSpPr>
        <p:spPr>
          <a:xfrm>
            <a:off x="1862722" y="1485900"/>
            <a:ext cx="6473952" cy="1323439"/>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BUSINESS OVERVIEW</a:t>
            </a:r>
          </a:p>
          <a:p>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3288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1691503" y="1797097"/>
            <a:ext cx="8808994" cy="3263806"/>
          </a:xfrm>
        </p:spPr>
        <p:txBody>
          <a:bodyPr/>
          <a:lstStyle/>
          <a:p>
            <a:pPr marL="285750" indent="-285750">
              <a:buFont typeface="Wingdings" panose="05000000000000000000" pitchFamily="2" charset="2"/>
              <a:buChar char="v"/>
            </a:pPr>
            <a:r>
              <a:rPr lang="en-US" sz="1600" b="1" dirty="0">
                <a:effectLst/>
                <a:latin typeface="Times New Roman" panose="02020603050405020304" pitchFamily="18" charset="0"/>
                <a:cs typeface="Times New Roman" panose="02020603050405020304" pitchFamily="18" charset="0"/>
              </a:rPr>
              <a:t>The Project aimed to leverage the power of data analysis and extract valuable insights to optimize high cloud airline operations and performance. The specific scope of the project focused on analyzing key performance indicators (KPIs) to gain deeper understanding of:</a:t>
            </a:r>
            <a:br>
              <a:rPr lang="en-US" sz="1600" b="1" dirty="0">
                <a:effectLst/>
                <a:latin typeface="Times New Roman" panose="02020603050405020304" pitchFamily="18" charset="0"/>
                <a:cs typeface="Times New Roman" panose="02020603050405020304" pitchFamily="18" charset="0"/>
              </a:rPr>
            </a:br>
            <a:r>
              <a:rPr lang="en-US" sz="1600" b="1" dirty="0">
                <a:effectLst/>
                <a:latin typeface="Times New Roman" panose="02020603050405020304" pitchFamily="18" charset="0"/>
                <a:cs typeface="Times New Roman" panose="02020603050405020304" pitchFamily="18" charset="0"/>
              </a:rPr>
              <a:t> • Load Factor</a:t>
            </a:r>
            <a:br>
              <a:rPr lang="en-US" sz="1600" b="1" dirty="0">
                <a:effectLst/>
                <a:latin typeface="Times New Roman" panose="02020603050405020304" pitchFamily="18" charset="0"/>
                <a:cs typeface="Times New Roman" panose="02020603050405020304" pitchFamily="18" charset="0"/>
              </a:rPr>
            </a:br>
            <a:r>
              <a:rPr lang="en-US" sz="1600" b="1" dirty="0">
                <a:effectLst/>
                <a:latin typeface="Times New Roman" panose="02020603050405020304" pitchFamily="18" charset="0"/>
                <a:cs typeface="Times New Roman" panose="02020603050405020304" pitchFamily="18" charset="0"/>
              </a:rPr>
              <a:t> • Passenger Preferences</a:t>
            </a:r>
            <a:br>
              <a:rPr lang="en-US" sz="1600" b="1" dirty="0">
                <a:effectLst/>
                <a:latin typeface="Times New Roman" panose="02020603050405020304" pitchFamily="18" charset="0"/>
                <a:cs typeface="Times New Roman" panose="02020603050405020304" pitchFamily="18" charset="0"/>
              </a:rPr>
            </a:br>
            <a:r>
              <a:rPr lang="en-US" sz="1600" b="1" dirty="0">
                <a:effectLst/>
                <a:latin typeface="Times New Roman" panose="02020603050405020304" pitchFamily="18" charset="0"/>
                <a:cs typeface="Times New Roman" panose="02020603050405020304" pitchFamily="18" charset="0"/>
              </a:rPr>
              <a:t> • Popular Routes</a:t>
            </a:r>
            <a:br>
              <a:rPr lang="en-US" sz="1600" b="1" dirty="0">
                <a:effectLst/>
                <a:latin typeface="Times New Roman" panose="02020603050405020304" pitchFamily="18" charset="0"/>
                <a:cs typeface="Times New Roman" panose="02020603050405020304" pitchFamily="18" charset="0"/>
              </a:rPr>
            </a:br>
            <a:r>
              <a:rPr lang="en-US" sz="1600" b="1" dirty="0">
                <a:effectLst/>
                <a:latin typeface="Times New Roman" panose="02020603050405020304" pitchFamily="18" charset="0"/>
                <a:cs typeface="Times New Roman" panose="02020603050405020304" pitchFamily="18" charset="0"/>
              </a:rPr>
              <a:t> • Operational Efficiency.</a:t>
            </a:r>
            <a:endParaRPr lang="en-US" sz="1600"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6</a:t>
            </a:fld>
            <a:endParaRPr lang="en-US" dirty="0"/>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10" name="TextBox 9">
            <a:extLst>
              <a:ext uri="{FF2B5EF4-FFF2-40B4-BE49-F238E27FC236}">
                <a16:creationId xmlns:a16="http://schemas.microsoft.com/office/drawing/2014/main" id="{8C0FA344-6D16-D4BE-EC99-FFFF7FD8A28D}"/>
              </a:ext>
            </a:extLst>
          </p:cNvPr>
          <p:cNvSpPr txBox="1"/>
          <p:nvPr/>
        </p:nvSpPr>
        <p:spPr>
          <a:xfrm>
            <a:off x="1435335" y="1188358"/>
            <a:ext cx="10299849" cy="1323439"/>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PROJECT SCOPE</a:t>
            </a:r>
          </a:p>
          <a:p>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166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1525640" y="1594339"/>
            <a:ext cx="8464689" cy="3193467"/>
          </a:xfrm>
        </p:spPr>
        <p:txBody>
          <a:bodyPr/>
          <a:lstStyle/>
          <a:p>
            <a:pPr marL="285750" indent="-285750">
              <a:buFont typeface="Wingdings" panose="05000000000000000000" pitchFamily="2" charset="2"/>
              <a:buChar char="v"/>
            </a:pPr>
            <a:r>
              <a:rPr lang="en-US" sz="1600" b="1" dirty="0">
                <a:effectLst/>
                <a:latin typeface="Times New Roman" panose="02020603050405020304" pitchFamily="18" charset="0"/>
                <a:cs typeface="Times New Roman" panose="02020603050405020304" pitchFamily="18" charset="0"/>
              </a:rPr>
              <a:t>Data Exploration and cleaning: The analysis is based on 8 CSV files, which are cleaned and manipulated to extract valuable insights.Identify missing and duplicate values in each dataset and treat them accordingly. Also treat all data quality issues associated with the dataset.</a:t>
            </a:r>
            <a:endParaRPr lang="en-US" sz="1600"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7</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
        <p:nvSpPr>
          <p:cNvPr id="10" name="TextBox 9">
            <a:extLst>
              <a:ext uri="{FF2B5EF4-FFF2-40B4-BE49-F238E27FC236}">
                <a16:creationId xmlns:a16="http://schemas.microsoft.com/office/drawing/2014/main" id="{8C0FA344-6D16-D4BE-EC99-FFFF7FD8A28D}"/>
              </a:ext>
            </a:extLst>
          </p:cNvPr>
          <p:cNvSpPr txBox="1"/>
          <p:nvPr/>
        </p:nvSpPr>
        <p:spPr>
          <a:xfrm>
            <a:off x="1030090" y="1188358"/>
            <a:ext cx="10299849" cy="1323439"/>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DATA EXPLORATION AND CLEANING</a:t>
            </a:r>
          </a:p>
          <a:p>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614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1820151" y="1410100"/>
            <a:ext cx="8808994" cy="3839233"/>
          </a:xfrm>
        </p:spPr>
        <p:txBody>
          <a:bodyPr/>
          <a:lstStyle/>
          <a:p>
            <a:pPr marL="285750" indent="-285750">
              <a:buFont typeface="Wingdings" panose="05000000000000000000" pitchFamily="2" charset="2"/>
              <a:buChar char="v"/>
            </a:pPr>
            <a:r>
              <a:rPr lang="en-US" sz="1600" b="1" dirty="0">
                <a:effectLst/>
                <a:latin typeface="Times New Roman" panose="02020603050405020304" pitchFamily="18" charset="0"/>
                <a:cs typeface="Times New Roman" panose="02020603050405020304" pitchFamily="18" charset="0"/>
              </a:rPr>
              <a:t>Throughout our analysis, we encountered various challenges in handling the data.</a:t>
            </a:r>
            <a:br>
              <a:rPr lang="en-US" sz="1600" b="1" dirty="0">
                <a:effectLst/>
                <a:latin typeface="Times New Roman" panose="02020603050405020304" pitchFamily="18" charset="0"/>
                <a:cs typeface="Times New Roman" panose="02020603050405020304" pitchFamily="18" charset="0"/>
              </a:rPr>
            </a:br>
            <a:br>
              <a:rPr lang="en-US" sz="1600" b="1" dirty="0">
                <a:effectLst/>
                <a:latin typeface="Times New Roman" panose="02020603050405020304" pitchFamily="18" charset="0"/>
                <a:cs typeface="Times New Roman" panose="02020603050405020304" pitchFamily="18" charset="0"/>
              </a:rPr>
            </a:br>
            <a:r>
              <a:rPr lang="en-US" sz="1600" b="1" dirty="0">
                <a:effectLst/>
                <a:latin typeface="Times New Roman" panose="02020603050405020304" pitchFamily="18" charset="0"/>
                <a:cs typeface="Times New Roman" panose="02020603050405020304" pitchFamily="18" charset="0"/>
              </a:rPr>
              <a:t> Data Volume: Managing and Processing large datasets efficiently. </a:t>
            </a:r>
            <a:br>
              <a:rPr lang="en-US" sz="1600" b="1" dirty="0">
                <a:effectLst/>
                <a:latin typeface="Times New Roman" panose="02020603050405020304" pitchFamily="18" charset="0"/>
                <a:cs typeface="Times New Roman" panose="02020603050405020304" pitchFamily="18" charset="0"/>
              </a:rPr>
            </a:br>
            <a:br>
              <a:rPr lang="en-US" sz="1600" b="1" dirty="0">
                <a:effectLst/>
                <a:latin typeface="Times New Roman" panose="02020603050405020304" pitchFamily="18" charset="0"/>
                <a:cs typeface="Times New Roman" panose="02020603050405020304" pitchFamily="18" charset="0"/>
              </a:rPr>
            </a:br>
            <a:r>
              <a:rPr lang="en-US" sz="1600" b="1" dirty="0">
                <a:effectLst/>
                <a:latin typeface="Times New Roman" panose="02020603050405020304" pitchFamily="18" charset="0"/>
                <a:cs typeface="Times New Roman" panose="02020603050405020304" pitchFamily="18" charset="0"/>
              </a:rPr>
              <a:t>Data Quality: Ensuring accuracy and reliability of the data. </a:t>
            </a:r>
            <a:br>
              <a:rPr lang="en-US" sz="1600" b="1" dirty="0">
                <a:effectLst/>
                <a:latin typeface="Times New Roman" panose="02020603050405020304" pitchFamily="18" charset="0"/>
                <a:cs typeface="Times New Roman" panose="02020603050405020304" pitchFamily="18" charset="0"/>
              </a:rPr>
            </a:br>
            <a:br>
              <a:rPr lang="en-US" sz="1600" b="1" dirty="0">
                <a:effectLst/>
                <a:latin typeface="Times New Roman" panose="02020603050405020304" pitchFamily="18" charset="0"/>
                <a:cs typeface="Times New Roman" panose="02020603050405020304" pitchFamily="18" charset="0"/>
              </a:rPr>
            </a:br>
            <a:r>
              <a:rPr lang="en-US" sz="1600" b="1" dirty="0">
                <a:effectLst/>
                <a:latin typeface="Times New Roman" panose="02020603050405020304" pitchFamily="18" charset="0"/>
                <a:cs typeface="Times New Roman" panose="02020603050405020304" pitchFamily="18" charset="0"/>
              </a:rPr>
              <a:t>Complex Relationships: Establishing connections between different data points of the data.</a:t>
            </a:r>
            <a:br>
              <a:rPr lang="en-US" sz="1600" b="1" dirty="0">
                <a:effectLst/>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600" b="1" dirty="0">
                <a:effectLst/>
                <a:latin typeface="Times New Roman" panose="02020603050405020304" pitchFamily="18" charset="0"/>
                <a:cs typeface="Times New Roman" panose="02020603050405020304" pitchFamily="18" charset="0"/>
              </a:rPr>
              <a:t> Data Merging: For Extracting Different </a:t>
            </a:r>
            <a:r>
              <a:rPr lang="en-US" sz="1600" b="1" dirty="0" err="1">
                <a:effectLst/>
                <a:latin typeface="Times New Roman" panose="02020603050405020304" pitchFamily="18" charset="0"/>
                <a:cs typeface="Times New Roman" panose="02020603050405020304" pitchFamily="18" charset="0"/>
              </a:rPr>
              <a:t>kpi's</a:t>
            </a:r>
            <a:r>
              <a:rPr lang="en-US" sz="1600" b="1" dirty="0">
                <a:effectLst/>
                <a:latin typeface="Times New Roman" panose="02020603050405020304" pitchFamily="18" charset="0"/>
                <a:cs typeface="Times New Roman" panose="02020603050405020304" pitchFamily="18" charset="0"/>
              </a:rPr>
              <a:t> we need to merge the datasets with the help of power query. </a:t>
            </a:r>
            <a:br>
              <a:rPr lang="en-US" sz="1600" b="1" dirty="0">
                <a:effectLst/>
                <a:latin typeface="Times New Roman" panose="02020603050405020304" pitchFamily="18" charset="0"/>
                <a:cs typeface="Times New Roman" panose="02020603050405020304" pitchFamily="18" charset="0"/>
              </a:rPr>
            </a:br>
            <a:br>
              <a:rPr lang="en-US" sz="1600" b="1" dirty="0">
                <a:effectLst/>
                <a:latin typeface="Times New Roman" panose="02020603050405020304" pitchFamily="18" charset="0"/>
                <a:cs typeface="Times New Roman" panose="02020603050405020304" pitchFamily="18" charset="0"/>
              </a:rPr>
            </a:br>
            <a:r>
              <a:rPr lang="en-US" sz="1600" b="1" dirty="0">
                <a:effectLst/>
                <a:latin typeface="Times New Roman" panose="02020603050405020304" pitchFamily="18" charset="0"/>
                <a:cs typeface="Times New Roman" panose="02020603050405020304" pitchFamily="18" charset="0"/>
              </a:rPr>
              <a:t>Data Visualization: The data visualization for High Cloud Airlines highlights flight routes, passenger demographics, financial performance, and operational efficiency. </a:t>
            </a:r>
            <a:br>
              <a:rPr lang="en-US" sz="1600" b="1" dirty="0">
                <a:effectLst/>
                <a:latin typeface="Times New Roman" panose="02020603050405020304" pitchFamily="18" charset="0"/>
                <a:cs typeface="Times New Roman" panose="02020603050405020304" pitchFamily="18" charset="0"/>
              </a:rPr>
            </a:br>
            <a:br>
              <a:rPr lang="en-US" sz="1600" b="1" dirty="0">
                <a:effectLst/>
                <a:latin typeface="Times New Roman" panose="02020603050405020304" pitchFamily="18" charset="0"/>
                <a:cs typeface="Times New Roman" panose="02020603050405020304" pitchFamily="18" charset="0"/>
              </a:rPr>
            </a:br>
            <a:r>
              <a:rPr lang="en-US" sz="1600" b="1" dirty="0">
                <a:effectLst/>
                <a:latin typeface="Times New Roman" panose="02020603050405020304" pitchFamily="18" charset="0"/>
                <a:cs typeface="Times New Roman" panose="02020603050405020304" pitchFamily="18" charset="0"/>
              </a:rPr>
              <a:t>Market analysis: The Project aimed to leverage the power of data analysis and extract valuable insights to optimize high cloud airline operations and performance.</a:t>
            </a:r>
            <a:endParaRPr lang="en-US" sz="1600" b="1"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8</a:t>
            </a:fld>
            <a:endParaRPr lang="en-US" dirty="0"/>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10" name="TextBox 9">
            <a:extLst>
              <a:ext uri="{FF2B5EF4-FFF2-40B4-BE49-F238E27FC236}">
                <a16:creationId xmlns:a16="http://schemas.microsoft.com/office/drawing/2014/main" id="{8C0FA344-6D16-D4BE-EC99-FFFF7FD8A28D}"/>
              </a:ext>
            </a:extLst>
          </p:cNvPr>
          <p:cNvSpPr txBox="1"/>
          <p:nvPr/>
        </p:nvSpPr>
        <p:spPr>
          <a:xfrm>
            <a:off x="1294658" y="834415"/>
            <a:ext cx="10299849"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DATA MODELLING</a:t>
            </a:r>
          </a:p>
        </p:txBody>
      </p:sp>
    </p:spTree>
    <p:extLst>
      <p:ext uri="{BB962C8B-B14F-4D97-AF65-F5344CB8AC3E}">
        <p14:creationId xmlns:p14="http://schemas.microsoft.com/office/powerpoint/2010/main" val="3680883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ECC4BF"/>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gra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04F420-6677-3FF6-1B63-290491CDA913}"/>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
        <p:nvSpPr>
          <p:cNvPr id="3" name="Footer Placeholder 2">
            <a:extLst>
              <a:ext uri="{FF2B5EF4-FFF2-40B4-BE49-F238E27FC236}">
                <a16:creationId xmlns:a16="http://schemas.microsoft.com/office/drawing/2014/main" id="{2C9B424C-7700-4D4F-FD45-C72B3657AA0D}"/>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2A59DCCB-552F-CC1B-9FC3-DB44747D1DF9}"/>
              </a:ext>
            </a:extLst>
          </p:cNvPr>
          <p:cNvSpPr>
            <a:spLocks noGrp="1"/>
          </p:cNvSpPr>
          <p:nvPr>
            <p:ph type="dt" sz="half" idx="10"/>
          </p:nvPr>
        </p:nvSpPr>
        <p:spPr/>
        <p:txBody>
          <a:bodyPr/>
          <a:lstStyle/>
          <a:p>
            <a:r>
              <a:rPr lang="en-US" noProof="0"/>
              <a:t>20XX</a:t>
            </a:r>
          </a:p>
        </p:txBody>
      </p:sp>
      <p:pic>
        <p:nvPicPr>
          <p:cNvPr id="6146" name="Picture 2" descr="3,102,400+ Flight Stock Photos ...">
            <a:extLst>
              <a:ext uri="{FF2B5EF4-FFF2-40B4-BE49-F238E27FC236}">
                <a16:creationId xmlns:a16="http://schemas.microsoft.com/office/drawing/2014/main" id="{EB8AB3CE-2894-F0EC-B47B-308CD5BDF9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48" y="210208"/>
            <a:ext cx="11779046" cy="61906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2B3CBD3-A8F1-79CD-77DF-03F18E3A73D4}"/>
              </a:ext>
            </a:extLst>
          </p:cNvPr>
          <p:cNvSpPr txBox="1"/>
          <p:nvPr/>
        </p:nvSpPr>
        <p:spPr>
          <a:xfrm>
            <a:off x="167148" y="2392899"/>
            <a:ext cx="6359237" cy="1323439"/>
          </a:xfrm>
          <a:prstGeom prst="rect">
            <a:avLst/>
          </a:prstGeom>
          <a:noFill/>
        </p:spPr>
        <p:txBody>
          <a:bodyPr wrap="square" rtlCol="0">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KPI WISE OBSERVATIONS</a:t>
            </a:r>
          </a:p>
        </p:txBody>
      </p:sp>
    </p:spTree>
    <p:extLst>
      <p:ext uri="{BB962C8B-B14F-4D97-AF65-F5344CB8AC3E}">
        <p14:creationId xmlns:p14="http://schemas.microsoft.com/office/powerpoint/2010/main" val="1580293637"/>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{47F2FE68-2BD1-40E2-B925-3120D2742A82}tf11429527_win32</Template>
  <TotalTime>772</TotalTime>
  <Words>1524</Words>
  <Application>Microsoft Office PowerPoint</Application>
  <PresentationFormat>Widescreen</PresentationFormat>
  <Paragraphs>129</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-apple-system</vt:lpstr>
      <vt:lpstr>Arial</vt:lpstr>
      <vt:lpstr>Calibri</vt:lpstr>
      <vt:lpstr>Century Gothic</vt:lpstr>
      <vt:lpstr>DM Sans Medium</vt:lpstr>
      <vt:lpstr>Karla</vt:lpstr>
      <vt:lpstr>Roboto</vt:lpstr>
      <vt:lpstr>Times New Roman</vt:lpstr>
      <vt:lpstr>Univers Condensed Light</vt:lpstr>
      <vt:lpstr>Wingdings</vt:lpstr>
      <vt:lpstr>Office Theme</vt:lpstr>
      <vt:lpstr>PowerPoint Presentation</vt:lpstr>
      <vt:lpstr>CONTENTS </vt:lpstr>
      <vt:lpstr>INTRODUCTION </vt:lpstr>
      <vt:lpstr>OBJECTIVE </vt:lpstr>
      <vt:lpstr>Project Overview: In today’s competitive airline industry, data analysis plays a critical role in optimizing operations and maximizing profitability. By harnessing the power of data, High Cloud Airlines can gain valuable insights into various aspects of its business, allowing them to make data-driven decisions that can lead to Improved load factor  Enhance Passenger Experience  Optimized resource allocation Data –Driven Decision Making </vt:lpstr>
      <vt:lpstr>The Project aimed to leverage the power of data analysis and extract valuable insights to optimize high cloud airline operations and performance. The specific scope of the project focused on analyzing key performance indicators (KPIs) to gain deeper understanding of:  • Load Factor  • Passenger Preferences  • Popular Routes  • Operational Efficiency.</vt:lpstr>
      <vt:lpstr>Data Exploration and cleaning: The analysis is based on 8 CSV files, which are cleaned and manipulated to extract valuable insights.Identify missing and duplicate values in each dataset and treat them accordingly. Also treat all data quality issues associated with the dataset.</vt:lpstr>
      <vt:lpstr>Throughout our analysis, we encountered various challenges in handling the data.   Data Volume: Managing and Processing large datasets efficiently.   Data Quality: Ensuring accuracy and reliability of the data.   Complex Relationships: Establishing connections between different data points of the data.   Data Merging: For Extracting Different kpi's we need to merge the datasets with the help of power query.   Data Visualization: The data visualization for High Cloud Airlines highlights flight routes, passenger demographics, financial performance, and operational efficiency.   Market analysis: The Project aimed to leverage the power of data analysis and extract valuable insights to optimize high cloud airline operations and performance.</vt:lpstr>
      <vt:lpstr>PowerPoint Presentation</vt:lpstr>
      <vt:lpstr> Find the load Factor percentage on a yearly, Quarterly, Monthly basis          </vt:lpstr>
      <vt:lpstr>Find the load Factor percentage on a Carrier Name basis </vt:lpstr>
      <vt:lpstr>Identify Top 10 Carrier Names based passengers preference</vt:lpstr>
      <vt:lpstr>Display top Routes based on Number of Flight</vt:lpstr>
      <vt:lpstr>Identify the how much load factor is occupied on Weekend vs Weekdays.</vt:lpstr>
      <vt:lpstr>Identify number of flights based on Distance group</vt:lpstr>
      <vt:lpstr>PowerPoint Presentation</vt:lpstr>
      <vt:lpstr>EXCEL DASHBOARD </vt:lpstr>
      <vt:lpstr>POWER BI DASHBOARD </vt:lpstr>
      <vt:lpstr>TABLEAU DASHBOARD </vt:lpstr>
      <vt:lpstr>Optimize Fight Routes: Utilize insight from up routes and flights to Optimize schedule and resource allocation.  Enhance Load Factor: Average load factor analysis to identify trends and implement strategies for increased efficiency.  Stratergic Carrier Partnership: Collaborate with top carriers to maximize passenger transportation and enhance overall performance.   Resourse Allocation: Allocate resources strategically based on flight schedules and passenger volume data.</vt:lpstr>
      <vt:lpstr> RECOMMENDATIONS </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 swarnalatha</dc:creator>
  <cp:lastModifiedBy>sheshank naik</cp:lastModifiedBy>
  <cp:revision>28</cp:revision>
  <dcterms:created xsi:type="dcterms:W3CDTF">2024-10-15T08:54:45Z</dcterms:created>
  <dcterms:modified xsi:type="dcterms:W3CDTF">2025-01-27T05:21:19Z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