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A3ED12-7A78-4B56-931F-94102D183DE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FFCD781-56B9-452C-8C08-435C2A15149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06/03/15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5EEC34-796E-4F58-8818-95C4434C0E8E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descriptor table </a:t>
            </a:r>
            <a:endParaRPr/>
          </a:p>
        </p:txBody>
      </p:sp>
      <p:graphicFrame>
        <p:nvGraphicFramePr>
          <p:cNvPr id="45" name="Table 2"/>
          <p:cNvGraphicFramePr/>
          <p:nvPr/>
        </p:nvGraphicFramePr>
        <p:xfrm>
          <a:off x="1523880" y="139716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descriptor (integer)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name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stdin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stdout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stderr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CustomShape 3"/>
          <p:cNvSpPr/>
          <p:nvPr/>
        </p:nvSpPr>
        <p:spPr>
          <a:xfrm>
            <a:off x="1143000" y="3429000"/>
            <a:ext cx="6933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 open(), read(), write() system calls to access files 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838080" y="4724280"/>
            <a:ext cx="7391160" cy="21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Think what happens in case of redirection?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ls&gt;file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1219320" y="3798360"/>
            <a:ext cx="563832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Open() creates a file and returns fd (minimum value)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fd=open(path, O_WRONLY|O_CREAT|O_TRUNC, mode)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Message header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 msg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struct msg *msg_next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long msg_type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short msg_ts        //test size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short msg_spot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//map address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Message control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Display state of a msg queue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Set the parameters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Remove the msg queue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int msgctl(int msqid, int cmd, struct msqid_ds *buf)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 flipH="1">
            <a:off x="1675800" y="3352680"/>
            <a:ext cx="456840" cy="380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9" name="CustomShape 4"/>
          <p:cNvSpPr/>
          <p:nvPr/>
        </p:nvSpPr>
        <p:spPr>
          <a:xfrm>
            <a:off x="380880" y="3733920"/>
            <a:ext cx="22093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queue ID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 flipH="1">
            <a:off x="3123360" y="3352680"/>
            <a:ext cx="75960" cy="7498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1" name="CustomShape 6"/>
          <p:cNvSpPr/>
          <p:nvPr/>
        </p:nvSpPr>
        <p:spPr>
          <a:xfrm>
            <a:off x="2590920" y="4267080"/>
            <a:ext cx="30477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IPC_STAT: status of the queue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IPC_SET: sets parameters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IPC_RMID: removes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5638680" y="3352680"/>
            <a:ext cx="914040" cy="5652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3" name="CustomShape 8"/>
          <p:cNvSpPr/>
          <p:nvPr/>
        </p:nvSpPr>
        <p:spPr>
          <a:xfrm>
            <a:off x="6095880" y="4267080"/>
            <a:ext cx="1904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Displays/sets the state</a:t>
            </a:r>
            <a:endParaRPr/>
          </a:p>
        </p:txBody>
      </p:sp>
      <p:sp>
        <p:nvSpPr>
          <p:cNvPr id="114" name="CustomShape 9"/>
          <p:cNvSpPr/>
          <p:nvPr/>
        </p:nvSpPr>
        <p:spPr>
          <a:xfrm>
            <a:off x="838080" y="5715000"/>
            <a:ext cx="3123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ipcrm –q &lt;id&gt;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Display state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8841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486400" y="1806480"/>
            <a:ext cx="335232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qstat.msg_perm.cuid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qstat.msg_perm.cuid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qstat.msg_perm.mode=&gt;</a:t>
            </a:r>
            <a:r>
              <a:rPr b="1" lang="en-IN">
                <a:solidFill>
                  <a:srgbClr val="000000"/>
                </a:solidFill>
                <a:latin typeface="Calibri"/>
              </a:rPr>
              <a:t>octal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qstat.msg_stime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qstat.msg_rtime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6477120" y="3809880"/>
            <a:ext cx="228240" cy="30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9" name="CustomShape 5"/>
          <p:cNvSpPr/>
          <p:nvPr/>
        </p:nvSpPr>
        <p:spPr>
          <a:xfrm>
            <a:off x="5638680" y="4191120"/>
            <a:ext cx="2819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time_t=&gt; use ctime()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 state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5943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5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5181480" y="1600200"/>
            <a:ext cx="3428640" cy="173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qstatus.msg_qbytes=5120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qstatus.msg_perm.mode=0644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msgctl(qid,IPC_SET,&amp;qstatus);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Remove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5943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5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486400" y="2057400"/>
            <a:ext cx="2895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msgctl(qid, IPC_RMID, NULL)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5486400" y="2571840"/>
            <a:ext cx="32000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Removes the message queue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5791320" y="3440520"/>
            <a:ext cx="3123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ipcrm –q &lt;id&gt;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Sending message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msgsnd(int msqid, const void *msgp, size_t msgsz, int msgflg);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 flipH="1">
            <a:off x="1751760" y="1981080"/>
            <a:ext cx="837720" cy="380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1" name="CustomShape 4"/>
          <p:cNvSpPr/>
          <p:nvPr/>
        </p:nvSpPr>
        <p:spPr>
          <a:xfrm>
            <a:off x="990720" y="2286000"/>
            <a:ext cx="12189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Queue ID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4191120" y="1981080"/>
            <a:ext cx="360" cy="489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3" name="CustomShape 6"/>
          <p:cNvSpPr/>
          <p:nvPr/>
        </p:nvSpPr>
        <p:spPr>
          <a:xfrm>
            <a:off x="3581280" y="243828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content</a:t>
            </a: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6324480" y="1981080"/>
            <a:ext cx="228240" cy="489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5" name="CustomShape 8"/>
          <p:cNvSpPr/>
          <p:nvPr/>
        </p:nvSpPr>
        <p:spPr>
          <a:xfrm>
            <a:off x="6019920" y="2526120"/>
            <a:ext cx="15998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size</a:t>
            </a:r>
            <a:endParaRPr/>
          </a:p>
        </p:txBody>
      </p:sp>
      <p:sp>
        <p:nvSpPr>
          <p:cNvPr id="136" name="CustomShape 9"/>
          <p:cNvSpPr/>
          <p:nvPr/>
        </p:nvSpPr>
        <p:spPr>
          <a:xfrm>
            <a:off x="8001000" y="1981080"/>
            <a:ext cx="75960" cy="1447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7" name="CustomShape 10"/>
          <p:cNvSpPr/>
          <p:nvPr/>
        </p:nvSpPr>
        <p:spPr>
          <a:xfrm>
            <a:off x="7467480" y="3429000"/>
            <a:ext cx="15998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Flag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IPC_NOWAIT</a:t>
            </a:r>
            <a:endParaRPr/>
          </a:p>
        </p:txBody>
      </p:sp>
      <p:sp>
        <p:nvSpPr>
          <p:cNvPr id="138" name="CustomShape 11"/>
          <p:cNvSpPr/>
          <p:nvPr/>
        </p:nvSpPr>
        <p:spPr>
          <a:xfrm>
            <a:off x="685800" y="3733920"/>
            <a:ext cx="36572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Struct message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39" name="CustomShape 12"/>
          <p:cNvSpPr/>
          <p:nvPr/>
        </p:nvSpPr>
        <p:spPr>
          <a:xfrm>
            <a:off x="304920" y="5791320"/>
            <a:ext cx="79624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>
                <a:solidFill>
                  <a:srgbClr val="000000"/>
                </a:solidFill>
                <a:latin typeface="Calibri"/>
              </a:rPr>
              <a:t>msgsnd</a:t>
            </a:r>
            <a:r>
              <a:rPr lang="en-IN">
                <a:solidFill>
                  <a:srgbClr val="000000"/>
                </a:solidFill>
                <a:latin typeface="Calibri"/>
              </a:rPr>
              <a:t>() system call appends a copy of the message pointed to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msgp</a:t>
            </a:r>
            <a:r>
              <a:rPr lang="en-IN">
                <a:solidFill>
                  <a:srgbClr val="000000"/>
                </a:solidFill>
                <a:latin typeface="Calibri"/>
              </a:rPr>
              <a:t> to the message queue whose identifier is specified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msqid</a:t>
            </a:r>
            <a:r>
              <a:rPr lang="en-IN">
                <a:solidFill>
                  <a:srgbClr val="000000"/>
                </a:solidFill>
                <a:latin typeface="Calibri"/>
              </a:rPr>
              <a:t>.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Sending message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341360"/>
            <a:ext cx="8076960" cy="528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msgid,len;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 msg;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strcpy(msg.mtext,"hello world\n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");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//User memory space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msg.mtype=1;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//User memory Space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len=strlen(msg.mtext);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if(msgsnd(msgid,&amp;msg,len,0)==-1) 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//User to Kernel memory space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printf("error\n");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 flipV="1">
            <a:off x="2514600" y="1904040"/>
            <a:ext cx="1752120" cy="75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3" name="CustomShape 4"/>
          <p:cNvSpPr/>
          <p:nvPr/>
        </p:nvSpPr>
        <p:spPr>
          <a:xfrm>
            <a:off x="4343400" y="1676520"/>
            <a:ext cx="1066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Receiving message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52280" y="1600200"/>
            <a:ext cx="89913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int msgrcv(int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msqid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void *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msgp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size_t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msgsz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long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msgtyp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int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msgflg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);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 flipH="1">
            <a:off x="1447920" y="2057400"/>
            <a:ext cx="1066320" cy="685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7" name="CustomShape 4"/>
          <p:cNvSpPr/>
          <p:nvPr/>
        </p:nvSpPr>
        <p:spPr>
          <a:xfrm>
            <a:off x="838080" y="275472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 Queue ID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3657600" y="2057400"/>
            <a:ext cx="228240" cy="5331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9" name="CustomShape 6"/>
          <p:cNvSpPr/>
          <p:nvPr/>
        </p:nvSpPr>
        <p:spPr>
          <a:xfrm>
            <a:off x="2971800" y="25146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content 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5638680" y="2057400"/>
            <a:ext cx="360" cy="5331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1" name="CustomShape 8"/>
          <p:cNvSpPr/>
          <p:nvPr/>
        </p:nvSpPr>
        <p:spPr>
          <a:xfrm>
            <a:off x="5105520" y="260244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 size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2133720" y="2984760"/>
            <a:ext cx="68576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>
                <a:solidFill>
                  <a:srgbClr val="000000"/>
                </a:solidFill>
                <a:latin typeface="Calibri"/>
              </a:rPr>
              <a:t>msgrcv</a:t>
            </a:r>
            <a:r>
              <a:rPr lang="en-IN">
                <a:solidFill>
                  <a:srgbClr val="000000"/>
                </a:solidFill>
                <a:latin typeface="Calibri"/>
              </a:rPr>
              <a:t>() system call removes a message from the queue specified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msqid</a:t>
            </a:r>
            <a:r>
              <a:rPr lang="en-IN">
                <a:solidFill>
                  <a:srgbClr val="000000"/>
                </a:solidFill>
                <a:latin typeface="Calibri"/>
              </a:rPr>
              <a:t> and places it in the buffer pointed to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msgp</a:t>
            </a:r>
            <a:r>
              <a:rPr lang="en-IN">
                <a:solidFill>
                  <a:srgbClr val="000000"/>
                </a:solidFill>
                <a:latin typeface="Calibri"/>
              </a:rPr>
              <a:t>. 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533520" y="2324160"/>
            <a:ext cx="360" cy="1485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4" name="CustomShape 11"/>
          <p:cNvSpPr/>
          <p:nvPr/>
        </p:nvSpPr>
        <p:spPr>
          <a:xfrm>
            <a:off x="380880" y="3809880"/>
            <a:ext cx="8610120" cy="310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Flag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MSG_NOERROR =&gt; If actual message length is greater than msgsz, receive the message with </a:t>
            </a:r>
            <a:r>
              <a:rPr b="1" lang="en-IN">
                <a:solidFill>
                  <a:srgbClr val="000000"/>
                </a:solidFill>
                <a:latin typeface="Calibri"/>
              </a:rPr>
              <a:t>Truncation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Else, return without receiving-&gt; error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If no message, wait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IPC_NOWAIT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IPC_EXCEPT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12"/>
          <p:cNvSpPr/>
          <p:nvPr/>
        </p:nvSpPr>
        <p:spPr>
          <a:xfrm flipH="1">
            <a:off x="5905440" y="2057400"/>
            <a:ext cx="1180800" cy="3123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6" name="CustomShape 13"/>
          <p:cNvSpPr/>
          <p:nvPr/>
        </p:nvSpPr>
        <p:spPr>
          <a:xfrm>
            <a:off x="4343400" y="5181480"/>
            <a:ext cx="457164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Type: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If x=0, first message in the queue is retrieved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x&gt;0, first message with type x will be retrieved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Receiving message 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914400"/>
            <a:ext cx="8542800" cy="5565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int msgid,len=20;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 buff;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if(msgrcv(msgid,&amp;buff,len,0,0)==-1)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//Kernel to user memory space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  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perror("msgrv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  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printf("\nmsg received %s",buff.mtext);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6200">
                <a:solidFill>
                  <a:srgbClr val="000000"/>
                </a:solidFill>
                <a:latin typeface="Calibri"/>
              </a:rPr>
              <a:t>//User memory space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descriptor table </a:t>
            </a:r>
            <a:endParaRPr/>
          </a:p>
        </p:txBody>
      </p:sp>
      <p:graphicFrame>
        <p:nvGraphicFramePr>
          <p:cNvPr id="50" name="Table 2"/>
          <p:cNvGraphicFramePr/>
          <p:nvPr/>
        </p:nvGraphicFramePr>
        <p:xfrm>
          <a:off x="1523880" y="139716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descriptor (integer)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name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stdin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stdout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stderr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CustomShape 3"/>
          <p:cNvSpPr/>
          <p:nvPr/>
        </p:nvSpPr>
        <p:spPr>
          <a:xfrm>
            <a:off x="1295280" y="3821760"/>
            <a:ext cx="350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dup(fd)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2286000" y="3048120"/>
            <a:ext cx="761760" cy="1054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3" name="CustomShape 5"/>
          <p:cNvSpPr/>
          <p:nvPr/>
        </p:nvSpPr>
        <p:spPr>
          <a:xfrm>
            <a:off x="3505320" y="3641400"/>
            <a:ext cx="37335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Updates the FDT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Inserts the fd at the first empty entry of FDT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1371600" y="5181480"/>
            <a:ext cx="7619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int dup(int fd)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457200" y="12654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int fd[2];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int n=0, i;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pipe(fd);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if (fork() == 0)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/* Child process 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close(1)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dup(fd[1]) ; 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close(fd[0]);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for (i=0; i &lt; 10;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printf("%d\n",n);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n++;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close(0)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dup(fd[0])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close(fd[1]);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for (i=0; i &lt; 10;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scanf("%d",&amp;n);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printf("n = %d\n",n);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Message queue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 process communication primitive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Creates a permanent channel for communication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" name="CustomShape 3"/>
          <p:cNvSpPr/>
          <p:nvPr/>
        </p:nvSpPr>
        <p:spPr>
          <a:xfrm rot="16200000">
            <a:off x="5151240" y="2553120"/>
            <a:ext cx="914040" cy="236196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60" name="CustomShape 4"/>
          <p:cNvSpPr/>
          <p:nvPr/>
        </p:nvSpPr>
        <p:spPr>
          <a:xfrm>
            <a:off x="3352680" y="35053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A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6858000" y="3505320"/>
            <a:ext cx="12189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B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4427280" y="3581280"/>
            <a:ext cx="29700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3" name="CustomShape 7"/>
          <p:cNvSpPr/>
          <p:nvPr/>
        </p:nvSpPr>
        <p:spPr>
          <a:xfrm>
            <a:off x="6629400" y="3581280"/>
            <a:ext cx="304560" cy="22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4" name="CustomShape 8"/>
          <p:cNvSpPr/>
          <p:nvPr/>
        </p:nvSpPr>
        <p:spPr>
          <a:xfrm>
            <a:off x="1066680" y="4724280"/>
            <a:ext cx="4800240" cy="136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Create a message queue instance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int msgget(key_t key, int msgflg)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9"/>
          <p:cNvSpPr/>
          <p:nvPr/>
        </p:nvSpPr>
        <p:spPr>
          <a:xfrm flipH="1">
            <a:off x="837360" y="5232240"/>
            <a:ext cx="380520" cy="406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6" name="CustomShape 10"/>
          <p:cNvSpPr/>
          <p:nvPr/>
        </p:nvSpPr>
        <p:spPr>
          <a:xfrm>
            <a:off x="228600" y="5740200"/>
            <a:ext cx="1980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queue identifies</a:t>
            </a:r>
            <a:endParaRPr/>
          </a:p>
        </p:txBody>
      </p:sp>
      <p:sp>
        <p:nvSpPr>
          <p:cNvPr id="67" name="CustomShape 11"/>
          <p:cNvSpPr/>
          <p:nvPr/>
        </p:nvSpPr>
        <p:spPr>
          <a:xfrm>
            <a:off x="3352680" y="5435640"/>
            <a:ext cx="380520" cy="4888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68" name="CustomShape 12"/>
          <p:cNvSpPr/>
          <p:nvPr/>
        </p:nvSpPr>
        <p:spPr>
          <a:xfrm>
            <a:off x="2743200" y="5924880"/>
            <a:ext cx="3428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Name of the message queue</a:t>
            </a:r>
            <a:endParaRPr/>
          </a:p>
        </p:txBody>
      </p:sp>
      <p:sp>
        <p:nvSpPr>
          <p:cNvPr id="69" name="CustomShape 13"/>
          <p:cNvSpPr/>
          <p:nvPr/>
        </p:nvSpPr>
        <p:spPr>
          <a:xfrm>
            <a:off x="5029200" y="5435640"/>
            <a:ext cx="990360" cy="119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0" name="CustomShape 14"/>
          <p:cNvSpPr/>
          <p:nvPr/>
        </p:nvSpPr>
        <p:spPr>
          <a:xfrm>
            <a:off x="6019920" y="5232240"/>
            <a:ext cx="29714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Flag (IPC_CREAT, IPC_EXCL, read, write permission)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 msgid,len;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685800" y="4495680"/>
            <a:ext cx="7695720" cy="12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ipcs –q </a:t>
            </a:r>
            <a:r>
              <a:rPr lang="en-IN">
                <a:solidFill>
                  <a:srgbClr val="000000"/>
                </a:solidFill>
                <a:latin typeface="Calibri"/>
              </a:rPr>
              <a:t>displays the message queue information in the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Keys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MsqID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owner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permission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user bytes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messages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Kernel view</a:t>
            </a:r>
            <a:endParaRPr/>
          </a:p>
        </p:txBody>
      </p:sp>
      <p:graphicFrame>
        <p:nvGraphicFramePr>
          <p:cNvPr id="75" name="Table 2"/>
          <p:cNvGraphicFramePr/>
          <p:nvPr/>
        </p:nvGraphicFramePr>
        <p:xfrm>
          <a:off x="990720" y="2590920"/>
          <a:ext cx="609120" cy="2595600"/>
        </p:xfrm>
        <a:graphic>
          <a:graphicData uri="http://schemas.openxmlformats.org/drawingml/2006/table">
            <a:tbl>
              <a:tblPr/>
              <a:tblGrid>
                <a:gridCol w="60948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sp>
        <p:nvSpPr>
          <p:cNvPr id="76" name="CustomShape 3"/>
          <p:cNvSpPr/>
          <p:nvPr/>
        </p:nvSpPr>
        <p:spPr>
          <a:xfrm flipV="1">
            <a:off x="1295280" y="2590560"/>
            <a:ext cx="1066320" cy="228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7" name="CustomShape 4"/>
          <p:cNvSpPr/>
          <p:nvPr/>
        </p:nvSpPr>
        <p:spPr>
          <a:xfrm>
            <a:off x="2362320" y="2362320"/>
            <a:ext cx="609120" cy="456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78" name="CustomShape 5"/>
          <p:cNvSpPr/>
          <p:nvPr/>
        </p:nvSpPr>
        <p:spPr>
          <a:xfrm>
            <a:off x="3505320" y="2362320"/>
            <a:ext cx="609120" cy="456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79" name="CustomShape 6"/>
          <p:cNvSpPr/>
          <p:nvPr/>
        </p:nvSpPr>
        <p:spPr>
          <a:xfrm>
            <a:off x="4572000" y="2362320"/>
            <a:ext cx="609120" cy="456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0" name="CustomShape 7"/>
          <p:cNvSpPr/>
          <p:nvPr/>
        </p:nvSpPr>
        <p:spPr>
          <a:xfrm>
            <a:off x="2971800" y="2590920"/>
            <a:ext cx="5331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1" name="CustomShape 8"/>
          <p:cNvSpPr/>
          <p:nvPr/>
        </p:nvSpPr>
        <p:spPr>
          <a:xfrm>
            <a:off x="4114800" y="2590920"/>
            <a:ext cx="4568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2" name="CustomShape 9"/>
          <p:cNvSpPr/>
          <p:nvPr/>
        </p:nvSpPr>
        <p:spPr>
          <a:xfrm>
            <a:off x="2362320" y="3352680"/>
            <a:ext cx="609120" cy="456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10"/>
          <p:cNvSpPr/>
          <p:nvPr/>
        </p:nvSpPr>
        <p:spPr>
          <a:xfrm>
            <a:off x="1295280" y="3124080"/>
            <a:ext cx="1066320" cy="4568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graphicFrame>
        <p:nvGraphicFramePr>
          <p:cNvPr id="84" name="Table 11"/>
          <p:cNvGraphicFramePr/>
          <p:nvPr/>
        </p:nvGraphicFramePr>
        <p:xfrm>
          <a:off x="6858000" y="2514600"/>
          <a:ext cx="1447560" cy="36738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431640">
                <a:tc>
                  <a:tcPr/>
                </a:tc>
              </a:tr>
              <a:tr h="10814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802080">
                <a:tc>
                  <a:tcPr/>
                </a:tc>
              </a:tr>
              <a:tr h="495360">
                <a:tc>
                  <a:tcPr/>
                </a:tc>
              </a:tr>
            </a:tbl>
          </a:graphicData>
        </a:graphic>
      </p:graphicFrame>
      <p:sp>
        <p:nvSpPr>
          <p:cNvPr id="85" name="CustomShape 12"/>
          <p:cNvSpPr/>
          <p:nvPr/>
        </p:nvSpPr>
        <p:spPr>
          <a:xfrm>
            <a:off x="6934320" y="1981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Data area</a:t>
            </a:r>
            <a:endParaRPr/>
          </a:p>
        </p:txBody>
      </p:sp>
      <p:sp>
        <p:nvSpPr>
          <p:cNvPr id="86" name="CustomShape 13"/>
          <p:cNvSpPr/>
          <p:nvPr/>
        </p:nvSpPr>
        <p:spPr>
          <a:xfrm>
            <a:off x="2756160" y="2834640"/>
            <a:ext cx="4088160" cy="6267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87" name="CustomShape 14"/>
          <p:cNvSpPr/>
          <p:nvPr/>
        </p:nvSpPr>
        <p:spPr>
          <a:xfrm>
            <a:off x="3840480" y="2286000"/>
            <a:ext cx="3124440" cy="44748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88" name="CustomShape 15"/>
          <p:cNvSpPr/>
          <p:nvPr/>
        </p:nvSpPr>
        <p:spPr>
          <a:xfrm>
            <a:off x="4911480" y="2847600"/>
            <a:ext cx="2031480" cy="208980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89" name="CustomShape 16"/>
          <p:cNvSpPr/>
          <p:nvPr/>
        </p:nvSpPr>
        <p:spPr>
          <a:xfrm>
            <a:off x="2978280" y="3657600"/>
            <a:ext cx="3892320" cy="21812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90" name="CustomShape 17"/>
          <p:cNvSpPr/>
          <p:nvPr/>
        </p:nvSpPr>
        <p:spPr>
          <a:xfrm>
            <a:off x="838080" y="1981080"/>
            <a:ext cx="11426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Queue headers</a:t>
            </a:r>
            <a:endParaRPr/>
          </a:p>
        </p:txBody>
      </p:sp>
      <p:sp>
        <p:nvSpPr>
          <p:cNvPr id="91" name="CustomShape 18"/>
          <p:cNvSpPr/>
          <p:nvPr/>
        </p:nvSpPr>
        <p:spPr>
          <a:xfrm>
            <a:off x="2756160" y="1752480"/>
            <a:ext cx="242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headers</a:t>
            </a:r>
            <a:endParaRPr/>
          </a:p>
        </p:txBody>
      </p:sp>
      <p:sp>
        <p:nvSpPr>
          <p:cNvPr id="92" name="CustomShape 19"/>
          <p:cNvSpPr/>
          <p:nvPr/>
        </p:nvSpPr>
        <p:spPr>
          <a:xfrm>
            <a:off x="457200" y="2627640"/>
            <a:ext cx="533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Q0</a:t>
            </a:r>
            <a:endParaRPr/>
          </a:p>
        </p:txBody>
      </p:sp>
      <p:sp>
        <p:nvSpPr>
          <p:cNvPr id="93" name="CustomShape 20"/>
          <p:cNvSpPr/>
          <p:nvPr/>
        </p:nvSpPr>
        <p:spPr>
          <a:xfrm>
            <a:off x="380880" y="2983320"/>
            <a:ext cx="533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Q1</a:t>
            </a:r>
            <a:endParaRPr/>
          </a:p>
        </p:txBody>
      </p:sp>
      <p:sp>
        <p:nvSpPr>
          <p:cNvPr id="94" name="CustomShape 21"/>
          <p:cNvSpPr/>
          <p:nvPr/>
        </p:nvSpPr>
        <p:spPr>
          <a:xfrm>
            <a:off x="457200" y="3364560"/>
            <a:ext cx="533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Q2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523880"/>
            <a:ext cx="7608240" cy="505656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Kernel view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Interprocess communication </a:t>
            </a:r>
            <a:endParaRPr/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752480"/>
            <a:ext cx="6540840" cy="386460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143000" y="5867280"/>
            <a:ext cx="2514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queue 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5334120" y="5867280"/>
            <a:ext cx="16761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Shared memory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msqid structure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1890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/* one msqid structure for each queue on the system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struct msqid_ds {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struct ipc_perm msg_perm;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struct msg *msg_first;  /* first message on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struct msg *msg_last;   /* last message in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time_t msg_stime;       /* last msgsnd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time_t msg_rtime;       /* last msgrcv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time_t msg_ctime;       /* last change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ushort msg_cbytes;    /*current number of bytes*/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ushort msg_qnum;     /*current number of messages*/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ushort msg_qbytes;      /* max number of bytes on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ushort msg_lspid;       /* pid of last msgsnd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ushort msg_lrpid;       /* last receive pid */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4267080" y="4267080"/>
            <a:ext cx="5181120" cy="283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struct ipc_perm {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key_t key;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uid; /* user euid and egid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gid;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cuid; /* creator euid and egid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cgid;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mode; /* access modes see mode flags below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ushort seq; /* slot usage sequence number */ };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