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8" r:id="rId4"/>
    <p:sldId id="258" r:id="rId5"/>
    <p:sldId id="259" r:id="rId6"/>
    <p:sldId id="260" r:id="rId7"/>
    <p:sldId id="269" r:id="rId8"/>
    <p:sldId id="271" r:id="rId9"/>
    <p:sldId id="276" r:id="rId10"/>
    <p:sldId id="277" r:id="rId11"/>
    <p:sldId id="27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68" d="100"/>
          <a:sy n="68" d="100"/>
        </p:scale>
        <p:origin x="616" y="5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04-11-2018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04-11-2018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04-11-2018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04-11-2018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04-11-2018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cstate="print">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Club Case Study</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b="1" dirty="0"/>
              <a:t>Group Name: </a:t>
            </a:r>
            <a:r>
              <a:rPr lang="en-IN" sz="1800" dirty="0"/>
              <a:t>One Hit Wonders</a:t>
            </a:r>
          </a:p>
          <a:p>
            <a:pPr marL="457200" indent="-457200" algn="l">
              <a:buFont typeface="+mj-lt"/>
              <a:buAutoNum type="arabicPeriod"/>
            </a:pPr>
            <a:r>
              <a:rPr lang="en-IN" sz="1800" dirty="0"/>
              <a:t>Chandana G</a:t>
            </a:r>
          </a:p>
          <a:p>
            <a:pPr marL="457200" indent="-457200" algn="l">
              <a:buFont typeface="+mj-lt"/>
              <a:buAutoNum type="arabicPeriod"/>
            </a:pPr>
            <a:r>
              <a:rPr lang="en-IN" sz="1800" dirty="0"/>
              <a:t>Karthik </a:t>
            </a:r>
            <a:r>
              <a:rPr lang="en-IN" sz="1800" dirty="0" err="1"/>
              <a:t>s.k.</a:t>
            </a:r>
            <a:endParaRPr lang="en-IN" sz="1800" dirty="0"/>
          </a:p>
          <a:p>
            <a:pPr marL="457200" indent="-457200" algn="l">
              <a:buFont typeface="+mj-lt"/>
              <a:buAutoNum type="arabicPeriod"/>
            </a:pPr>
            <a:r>
              <a:rPr lang="en-IN" sz="1800" dirty="0" err="1"/>
              <a:t>Sheshanth</a:t>
            </a:r>
            <a:r>
              <a:rPr lang="en-IN" sz="1800" dirty="0"/>
              <a:t> As</a:t>
            </a:r>
          </a:p>
          <a:p>
            <a:pPr marL="457200" indent="-457200" algn="l">
              <a:buFont typeface="+mj-lt"/>
              <a:buAutoNum type="arabicPeriod"/>
            </a:pPr>
            <a:r>
              <a:rPr lang="en-IN" sz="1800" dirty="0"/>
              <a:t>Vikram Singh Chouhan</a:t>
            </a:r>
          </a:p>
          <a:p>
            <a:pPr marL="457200" indent="-457200" algn="l"/>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27F2-2318-4BAD-88FE-A86DDE1D6663}"/>
              </a:ext>
            </a:extLst>
          </p:cNvPr>
          <p:cNvSpPr>
            <a:spLocks noGrp="1"/>
          </p:cNvSpPr>
          <p:nvPr>
            <p:ph type="title"/>
          </p:nvPr>
        </p:nvSpPr>
        <p:spPr/>
        <p:txBody>
          <a:bodyPr>
            <a:normAutofit/>
          </a:bodyPr>
          <a:lstStyle/>
          <a:p>
            <a:r>
              <a:rPr lang="en-US" dirty="0"/>
              <a:t>Derogatory Public record and bankruptcies</a:t>
            </a:r>
          </a:p>
        </p:txBody>
      </p:sp>
      <p:sp>
        <p:nvSpPr>
          <p:cNvPr id="3" name="Content Placeholder 2">
            <a:extLst>
              <a:ext uri="{FF2B5EF4-FFF2-40B4-BE49-F238E27FC236}">
                <a16:creationId xmlns:a16="http://schemas.microsoft.com/office/drawing/2014/main" id="{64948D03-684E-48D1-9BF3-A7AE3D6EC21F}"/>
              </a:ext>
            </a:extLst>
          </p:cNvPr>
          <p:cNvSpPr>
            <a:spLocks noGrp="1"/>
          </p:cNvSpPr>
          <p:nvPr>
            <p:ph idx="1"/>
          </p:nvPr>
        </p:nvSpPr>
        <p:spPr/>
        <p:txBody>
          <a:bodyPr/>
          <a:lstStyle/>
          <a:p>
            <a:r>
              <a:rPr lang="en-US" dirty="0"/>
              <a:t>A derogatory record is any negative information on your credit report that lowers your credit score. The record can be a minor issue like a few late payments or a more serious concern, such as bankruptcy</a:t>
            </a:r>
          </a:p>
          <a:p>
            <a:r>
              <a:rPr lang="en-US" dirty="0"/>
              <a:t>More than 467 individuals were reported in public derogatory record out of which 368 were bankrupt</a:t>
            </a:r>
          </a:p>
          <a:p>
            <a:r>
              <a:rPr lang="en-US" dirty="0"/>
              <a:t>The amount that was issued to bankrupt individuals was as high as 35,000$</a:t>
            </a:r>
          </a:p>
        </p:txBody>
      </p:sp>
    </p:spTree>
    <p:extLst>
      <p:ext uri="{BB962C8B-B14F-4D97-AF65-F5344CB8AC3E}">
        <p14:creationId xmlns:p14="http://schemas.microsoft.com/office/powerpoint/2010/main" val="234739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67CB-DD7C-4780-9FAB-1DF9BA2BB02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EB83C80-AA6A-4BE0-B62E-9AA0F3D0A90A}"/>
              </a:ext>
            </a:extLst>
          </p:cNvPr>
          <p:cNvSpPr>
            <a:spLocks noGrp="1"/>
          </p:cNvSpPr>
          <p:nvPr>
            <p:ph idx="1"/>
          </p:nvPr>
        </p:nvSpPr>
        <p:spPr/>
        <p:txBody>
          <a:bodyPr/>
          <a:lstStyle/>
          <a:p>
            <a:r>
              <a:rPr lang="en-US" dirty="0"/>
              <a:t>It is found that more that 20% of the borrowers on MORTGAGE have applied for loan turned out to be defaulters and the amount applied was as high as 35,000$</a:t>
            </a:r>
          </a:p>
        </p:txBody>
      </p:sp>
    </p:spTree>
    <p:extLst>
      <p:ext uri="{BB962C8B-B14F-4D97-AF65-F5344CB8AC3E}">
        <p14:creationId xmlns:p14="http://schemas.microsoft.com/office/powerpoint/2010/main" val="2801609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a:buAutoNum type="arabicPeriod"/>
            </a:pPr>
            <a:r>
              <a:rPr lang="en-IN" sz="1400" dirty="0"/>
              <a:t>Most of the loans that were defaulted was because of failure to verify the source of income</a:t>
            </a:r>
          </a:p>
          <a:p>
            <a:pPr marL="342900" indent="-342900">
              <a:buAutoNum type="arabicPeriod"/>
            </a:pPr>
            <a:r>
              <a:rPr lang="en-IN" sz="1400" dirty="0"/>
              <a:t>Another main reason I could see is the public derogatory records and bankruptcy, I found that around 367 individuals we bankrupt </a:t>
            </a:r>
            <a:r>
              <a:rPr lang="en-IN" sz="1400" dirty="0" err="1"/>
              <a:t>atleast</a:t>
            </a:r>
            <a:r>
              <a:rPr lang="en-IN" sz="1400" dirty="0"/>
              <a:t> once and 2 of them were bankrupt twice. Such mistakes should be strictly monitored</a:t>
            </a:r>
          </a:p>
          <a:p>
            <a:pPr marL="342900" indent="-342900">
              <a:buAutoNum type="arabicPeriod"/>
            </a:pPr>
            <a:r>
              <a:rPr lang="en-IN" sz="1400" dirty="0"/>
              <a:t>Maximum Loan disburse from borrower of  states CA,NY,FL and maximum default cases also from this state and maximum non verified full paid amount also from these states,</a:t>
            </a:r>
          </a:p>
          <a:p>
            <a:pPr marL="342900" indent="-342900">
              <a:buAutoNum type="arabicPeriod"/>
            </a:pPr>
            <a:r>
              <a:rPr lang="en-IN" sz="1400" dirty="0"/>
              <a:t>Maximum Loan disburse in year of 2011 and loan disbursement comes as incremental manner every year from 2007 to 2011.</a:t>
            </a:r>
          </a:p>
          <a:p>
            <a:pPr marL="342900" indent="-342900">
              <a:buAutoNum type="arabicPeriod"/>
            </a:pPr>
            <a:r>
              <a:rPr lang="en-IN" sz="1400" dirty="0"/>
              <a:t>Lending Club Staff maximum loan applications accepted by Staff having Exp 10+ year and maximum charge off cases also observe under high experience staff</a:t>
            </a:r>
          </a:p>
          <a:p>
            <a:pPr marL="342900" indent="-342900">
              <a:buAutoNum type="arabicPeriod"/>
            </a:pPr>
            <a:r>
              <a:rPr lang="en-IN" sz="1400" dirty="0"/>
              <a:t>So to overcome default applications Lending club have to tighten there management in the process of Verifications before disburse full amount,</a:t>
            </a:r>
          </a:p>
          <a:p>
            <a:pPr marL="0" indent="0">
              <a:buNone/>
            </a:pPr>
            <a:r>
              <a:rPr lang="en-IN" sz="1400" dirty="0"/>
              <a:t>Need to check borrowers income and loan % Interest as per limit, maximum charge off cases come in between % interest 10-20 so need close eyes on these applications. Need to check higher experience staff disbursement </a:t>
            </a:r>
            <a:r>
              <a:rPr lang="en-IN" sz="1400" err="1"/>
              <a:t>strategy</a:t>
            </a:r>
            <a:r>
              <a:rPr lang="en-IN" sz="1400"/>
              <a:t>. Need </a:t>
            </a:r>
            <a:r>
              <a:rPr lang="en-IN" sz="1400" dirty="0"/>
              <a:t>to focus on the state where average income of people are higher than CA,NY and FL.</a:t>
            </a:r>
          </a:p>
          <a:p>
            <a:pPr marL="342900" indent="-342900">
              <a:buAutoNum type="arabicPeriod"/>
            </a:pPr>
            <a:endParaRPr lang="en-IN" sz="1400" dirty="0"/>
          </a:p>
          <a:p>
            <a:pPr marL="342900" indent="-342900">
              <a:buAutoNum type="arabicPeriod"/>
            </a:pPr>
            <a:endParaRPr lang="en-IN" sz="1400" dirty="0"/>
          </a:p>
          <a:p>
            <a:pPr marL="342900" indent="-342900">
              <a:buAutoNum type="arabicPeriod"/>
            </a:pPr>
            <a:endParaRPr lang="en-IN" sz="1400" dirty="0"/>
          </a:p>
        </p:txBody>
      </p:sp>
      <p:sp>
        <p:nvSpPr>
          <p:cNvPr id="5" name="Title 1"/>
          <p:cNvSpPr>
            <a:spLocks noGrp="1"/>
          </p:cNvSpPr>
          <p:nvPr>
            <p:ph type="title"/>
          </p:nvPr>
        </p:nvSpPr>
        <p:spPr>
          <a:xfrm>
            <a:off x="1136469" y="640080"/>
            <a:ext cx="9313817" cy="856138"/>
          </a:xfrm>
        </p:spPr>
        <p:txBody>
          <a:bodyPr/>
          <a:lstStyle/>
          <a:p>
            <a:pPr algn="ctr"/>
            <a:r>
              <a:rPr lang="en-IN" b="1" dirty="0"/>
              <a:t> </a:t>
            </a:r>
            <a:r>
              <a:rPr lang="en-IN" sz="2800" dirty="0"/>
              <a:t>Conclusions</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593670"/>
            <a:ext cx="11168742" cy="5068388"/>
          </a:xfrm>
        </p:spPr>
        <p:txBody>
          <a:bodyPr>
            <a:normAutofit fontScale="92500" lnSpcReduction="20000"/>
          </a:bodyPr>
          <a:lstStyle/>
          <a:p>
            <a:pPr marL="0" indent="0">
              <a:buNone/>
            </a:pPr>
            <a:r>
              <a:rPr lang="en-US" sz="1400" b="1" u="sng" dirty="0"/>
              <a:t>Business objective and strategy:</a:t>
            </a:r>
            <a:r>
              <a:rPr lang="en-US" sz="1400" u="sng" dirty="0"/>
              <a:t> </a:t>
            </a:r>
          </a:p>
          <a:p>
            <a:pPr marL="0" indent="0">
              <a:buNone/>
            </a:pPr>
            <a:r>
              <a:rPr lang="en-US" sz="1400" dirty="0"/>
              <a:t>The objective is to identify the driving factors (or driver variables) behind loan default, i.e. the variables which are strong indicators of default.  The company can utilize this knowledge for its portfolio and risk assessment. </a:t>
            </a:r>
          </a:p>
          <a:p>
            <a:pPr marL="0" indent="0">
              <a:buNone/>
            </a:pPr>
            <a:r>
              <a:rPr lang="en-US" sz="1400" b="1" u="sng" dirty="0"/>
              <a:t>Business and Data Understanding :</a:t>
            </a:r>
          </a:p>
          <a:p>
            <a:r>
              <a:rPr lang="en-US" dirty="0"/>
              <a:t> </a:t>
            </a:r>
            <a:r>
              <a:rPr lang="en-US" sz="1400" dirty="0"/>
              <a:t>Company is the largest online loan marketplace, facilitating personal loans, business loans, and financing of medical procedures. Borrowers can easily access lower interest rate loans through a fast online interface.</a:t>
            </a:r>
          </a:p>
          <a:p>
            <a:r>
              <a:rPr lang="en-US" sz="1400" dirty="0"/>
              <a:t>lending companies, lending loans to ‘risky’ applicants is the largest source of financial loss (called credit loss). The credit loss is the amount of money lost by the lender when the borrower refuses to pay or runs away with the money owed. We can say that borrowers who default cause the largest amount of loss to the lenders. In this case, the customers labelled as 'charged-off' are the 'defaulters’. </a:t>
            </a:r>
          </a:p>
          <a:p>
            <a:r>
              <a:rPr lang="en-US" sz="1400" dirty="0"/>
              <a:t>If we able to identify these risky loan applicants, then such loans can be reduced thereby cutting down the amount of credit loss. Identification of such applicants using EDA is the aim of this case study.</a:t>
            </a:r>
          </a:p>
          <a:p>
            <a:r>
              <a:rPr lang="en-US" sz="1400" dirty="0"/>
              <a:t>The company wants to understand the driving factors (or driver variables) behind loan default, i.e. the variables which are strong indicators of default. So that company can utilize this details to manage their portfolio and risk management.</a:t>
            </a:r>
          </a:p>
          <a:p>
            <a:pPr marL="0" indent="0">
              <a:buNone/>
            </a:pPr>
            <a:r>
              <a:rPr lang="en-US" sz="1400" b="1" u="sng" dirty="0"/>
              <a:t>How Lending Club Works :</a:t>
            </a:r>
          </a:p>
          <a:p>
            <a:pPr marL="0" indent="0">
              <a:buNone/>
            </a:pPr>
            <a:r>
              <a:rPr lang="en-US" sz="1400" b="1" dirty="0"/>
              <a:t>1. </a:t>
            </a:r>
            <a:r>
              <a:rPr lang="en-US" sz="1400" dirty="0"/>
              <a:t>Borrower Apply for loan ,investor open account</a:t>
            </a:r>
          </a:p>
          <a:p>
            <a:pPr marL="0" indent="0">
              <a:buNone/>
            </a:pPr>
            <a:r>
              <a:rPr lang="en-US" sz="1400" dirty="0"/>
              <a:t>2. Borrower get founded and investor build a portfolio</a:t>
            </a:r>
          </a:p>
          <a:p>
            <a:pPr marL="0" indent="0">
              <a:buNone/>
            </a:pPr>
            <a:r>
              <a:rPr lang="en-US" sz="1400" dirty="0"/>
              <a:t>3. Borrower repay automatically and Investor earn &amp; reinvest</a:t>
            </a:r>
          </a:p>
          <a:p>
            <a:r>
              <a:rPr lang="en-US" sz="1400" b="1" u="sng" dirty="0"/>
              <a:t>Available data :</a:t>
            </a:r>
          </a:p>
          <a:p>
            <a:pPr marL="0" indent="0">
              <a:buNone/>
            </a:pPr>
            <a:r>
              <a:rPr lang="en-US" sz="1400" dirty="0"/>
              <a:t>1.Loan Dataset.</a:t>
            </a:r>
          </a:p>
          <a:p>
            <a:pPr marL="0" indent="0">
              <a:buNone/>
            </a:pPr>
            <a:r>
              <a:rPr lang="en-US" sz="1400" dirty="0"/>
              <a:t>2. Data Dictionary.</a:t>
            </a:r>
          </a:p>
        </p:txBody>
      </p:sp>
      <p:sp>
        <p:nvSpPr>
          <p:cNvPr id="5" name="Title 1"/>
          <p:cNvSpPr>
            <a:spLocks noGrp="1"/>
          </p:cNvSpPr>
          <p:nvPr>
            <p:ph type="title"/>
          </p:nvPr>
        </p:nvSpPr>
        <p:spPr>
          <a:xfrm>
            <a:off x="1136469" y="640080"/>
            <a:ext cx="9313817" cy="856138"/>
          </a:xfrm>
        </p:spPr>
        <p:txBody>
          <a:bodyPr>
            <a:normAutofit/>
          </a:bodyPr>
          <a:lstStyle/>
          <a:p>
            <a:r>
              <a:rPr lang="en-IN" b="1" dirty="0">
                <a:cs typeface="Andalus" pitchFamily="18" charset="-78"/>
              </a:rPr>
              <a:t> </a:t>
            </a:r>
            <a:r>
              <a:rPr lang="en-IN" b="1" u="sng" dirty="0">
                <a:cs typeface="Andalus" pitchFamily="18" charset="-78"/>
              </a:rPr>
              <a:t>Lending Club Case Study </a:t>
            </a:r>
            <a:r>
              <a:rPr lang="en-IN" b="1" u="sng" dirty="0">
                <a:latin typeface="Andalus" pitchFamily="18" charset="-78"/>
                <a:cs typeface="Andalus" pitchFamily="18" charset="-78"/>
              </a:rPr>
              <a:t>Strategy</a:t>
            </a:r>
            <a:endParaRPr lang="en-IN" sz="2800" u="sng" dirty="0">
              <a:latin typeface="Andalus" pitchFamily="18" charset="-78"/>
              <a:cs typeface="Andalus" pitchFamily="18" charset="-78"/>
            </a:endParaRP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EE52-9645-4247-8D31-E7C104296063}"/>
              </a:ext>
            </a:extLst>
          </p:cNvPr>
          <p:cNvSpPr>
            <a:spLocks noGrp="1"/>
          </p:cNvSpPr>
          <p:nvPr>
            <p:ph type="title"/>
          </p:nvPr>
        </p:nvSpPr>
        <p:spPr/>
        <p:txBody>
          <a:bodyPr/>
          <a:lstStyle/>
          <a:p>
            <a:r>
              <a:rPr lang="en-IN" b="1" u="sng" dirty="0">
                <a:cs typeface="Andalus" pitchFamily="18" charset="-78"/>
              </a:rPr>
              <a:t>Lending Club Case Study </a:t>
            </a:r>
            <a:r>
              <a:rPr lang="en-IN" b="1" u="sng" dirty="0">
                <a:latin typeface="Andalus" pitchFamily="18" charset="-78"/>
                <a:cs typeface="Andalus" pitchFamily="18" charset="-78"/>
              </a:rPr>
              <a:t>Strategy</a:t>
            </a:r>
            <a:endParaRPr lang="en-IN" dirty="0"/>
          </a:p>
        </p:txBody>
      </p:sp>
      <p:sp>
        <p:nvSpPr>
          <p:cNvPr id="3" name="Content Placeholder 2">
            <a:extLst>
              <a:ext uri="{FF2B5EF4-FFF2-40B4-BE49-F238E27FC236}">
                <a16:creationId xmlns:a16="http://schemas.microsoft.com/office/drawing/2014/main" id="{856B6417-D9DA-40B6-9F0B-621A2CF0DB74}"/>
              </a:ext>
            </a:extLst>
          </p:cNvPr>
          <p:cNvSpPr>
            <a:spLocks noGrp="1"/>
          </p:cNvSpPr>
          <p:nvPr>
            <p:ph idx="1"/>
          </p:nvPr>
        </p:nvSpPr>
        <p:spPr>
          <a:xfrm>
            <a:off x="404949" y="1854926"/>
            <a:ext cx="11168742" cy="4932373"/>
          </a:xfrm>
        </p:spPr>
        <p:txBody>
          <a:bodyPr>
            <a:noAutofit/>
          </a:bodyPr>
          <a:lstStyle/>
          <a:p>
            <a:r>
              <a:rPr lang="en-IN" sz="1400" b="1" u="sng" dirty="0"/>
              <a:t>Business Understanding :</a:t>
            </a:r>
          </a:p>
          <a:p>
            <a:r>
              <a:rPr lang="en-US" sz="1400" dirty="0"/>
              <a:t>As a </a:t>
            </a:r>
            <a:r>
              <a:rPr lang="en-US" sz="1400" b="1" dirty="0"/>
              <a:t>consumer finance company </a:t>
            </a:r>
            <a:r>
              <a:rPr lang="en-US" sz="1400" dirty="0"/>
              <a:t>which lending various types of loans to urban customers. When the company receives a loan application, the company has to make a decision for loan approval based on the applicant’s profile. Two </a:t>
            </a:r>
            <a:r>
              <a:rPr lang="en-US" sz="1400" b="1" dirty="0"/>
              <a:t>types of risks</a:t>
            </a:r>
            <a:r>
              <a:rPr lang="en-US" sz="1400" dirty="0"/>
              <a:t> are associated with the bank’s decision:</a:t>
            </a:r>
          </a:p>
          <a:p>
            <a:r>
              <a:rPr lang="en-US" sz="1400" dirty="0"/>
              <a:t>If the applicant is</a:t>
            </a:r>
            <a:r>
              <a:rPr lang="en-US" sz="1400" b="1" dirty="0"/>
              <a:t> likely to repay the loan</a:t>
            </a:r>
            <a:r>
              <a:rPr lang="en-US" sz="1400" dirty="0"/>
              <a:t>, then not approving the loan results in a </a:t>
            </a:r>
            <a:r>
              <a:rPr lang="en-US" sz="1400" b="1" dirty="0"/>
              <a:t>loss of business</a:t>
            </a:r>
            <a:r>
              <a:rPr lang="en-US" sz="1400" dirty="0"/>
              <a:t> to the company</a:t>
            </a:r>
          </a:p>
          <a:p>
            <a:r>
              <a:rPr lang="en-US" sz="1400" dirty="0"/>
              <a:t>If the applicant is </a:t>
            </a:r>
            <a:r>
              <a:rPr lang="en-US" sz="1400" b="1" dirty="0"/>
              <a:t>not likely to repay the loan,</a:t>
            </a:r>
            <a:r>
              <a:rPr lang="en-US" sz="1400" dirty="0"/>
              <a:t> i.e. he/she is likely to default, then approving the loan may lead to a </a:t>
            </a:r>
            <a:r>
              <a:rPr lang="en-US" sz="1400" b="1" dirty="0"/>
              <a:t>financial loss</a:t>
            </a:r>
            <a:r>
              <a:rPr lang="en-US" sz="1400" dirty="0"/>
              <a:t> for the company </a:t>
            </a:r>
          </a:p>
          <a:p>
            <a:r>
              <a:rPr lang="en-US" sz="1400" dirty="0"/>
              <a:t>The data given below contains the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p>
          <a:p>
            <a:pPr marL="0" indent="0">
              <a:buNone/>
            </a:pPr>
            <a:endParaRPr lang="en-US" sz="1400" dirty="0"/>
          </a:p>
          <a:p>
            <a:r>
              <a:rPr lang="en-IN" sz="1400" b="1" u="sng" dirty="0"/>
              <a:t>Business Decisions Taken By company :</a:t>
            </a:r>
          </a:p>
          <a:p>
            <a:r>
              <a:rPr lang="en-US" sz="1400" dirty="0"/>
              <a:t>there are two types of decisions that could be taken by the company:</a:t>
            </a:r>
          </a:p>
          <a:p>
            <a:r>
              <a:rPr lang="en-US" sz="1400" dirty="0"/>
              <a:t>Loan accepted: If the company approves the loan, there are 3 possible scenarios described below:</a:t>
            </a:r>
          </a:p>
          <a:p>
            <a:pPr lvl="1"/>
            <a:r>
              <a:rPr lang="en-US" sz="1400" dirty="0"/>
              <a:t>Fully paid: Applicant has fully paid the loan (the principal and the interest rate)</a:t>
            </a:r>
          </a:p>
          <a:p>
            <a:pPr lvl="1"/>
            <a:r>
              <a:rPr lang="en-US" sz="1400" dirty="0"/>
              <a:t>Current: Applicant is in the process of paying the instalments, i.e. the tenure of the loan is not yet completed. These candidates are not labelled as 'defaulted'.</a:t>
            </a:r>
          </a:p>
          <a:p>
            <a:pPr lvl="1"/>
            <a:r>
              <a:rPr lang="en-US" sz="1400" dirty="0"/>
              <a:t>Charged-off: Applicant has not paid the instalments in due time for a long period of time, i.e. he/she has defaulted on the loan </a:t>
            </a:r>
          </a:p>
          <a:p>
            <a:r>
              <a:rPr lang="en-US" sz="1400" dirty="0"/>
              <a:t>Loan rejected: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r>
              <a:rPr lang="en-US" sz="1400" dirty="0"/>
              <a:t> </a:t>
            </a:r>
          </a:p>
          <a:p>
            <a:endParaRPr lang="en-IN" sz="1400" b="1" u="sng" dirty="0"/>
          </a:p>
        </p:txBody>
      </p:sp>
    </p:spTree>
    <p:extLst>
      <p:ext uri="{BB962C8B-B14F-4D97-AF65-F5344CB8AC3E}">
        <p14:creationId xmlns:p14="http://schemas.microsoft.com/office/powerpoint/2010/main" val="59161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11168742" cy="4885239"/>
          </a:xfrm>
        </p:spPr>
        <p:txBody>
          <a:bodyPr>
            <a:normAutofit/>
          </a:bodyPr>
          <a:lstStyle/>
          <a:p>
            <a:pPr marL="0" indent="0">
              <a:buNone/>
            </a:pPr>
            <a:r>
              <a:rPr lang="en-IN" sz="1800" b="1" dirty="0"/>
              <a:t>flow chart</a:t>
            </a:r>
          </a:p>
        </p:txBody>
      </p:sp>
      <p:sp>
        <p:nvSpPr>
          <p:cNvPr id="5" name="Title 1"/>
          <p:cNvSpPr>
            <a:spLocks noGrp="1"/>
          </p:cNvSpPr>
          <p:nvPr>
            <p:ph type="title"/>
          </p:nvPr>
        </p:nvSpPr>
        <p:spPr>
          <a:xfrm>
            <a:off x="1136469" y="640080"/>
            <a:ext cx="9313817" cy="856138"/>
          </a:xfrm>
        </p:spPr>
        <p:txBody>
          <a:bodyPr/>
          <a:lstStyle/>
          <a:p>
            <a:r>
              <a:rPr lang="en-IN" b="1" dirty="0"/>
              <a:t> </a:t>
            </a:r>
            <a:r>
              <a:rPr lang="en-IN" sz="3200" dirty="0"/>
              <a:t>Problem solving methodology</a:t>
            </a:r>
          </a:p>
        </p:txBody>
      </p:sp>
      <p:sp>
        <p:nvSpPr>
          <p:cNvPr id="4" name="Rectangle 3"/>
          <p:cNvSpPr/>
          <p:nvPr/>
        </p:nvSpPr>
        <p:spPr>
          <a:xfrm>
            <a:off x="1606731" y="2312126"/>
            <a:ext cx="2194560" cy="8229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29161" y="2233527"/>
            <a:ext cx="2194560" cy="923330"/>
          </a:xfrm>
          <a:prstGeom prst="rect">
            <a:avLst/>
          </a:prstGeom>
          <a:noFill/>
        </p:spPr>
        <p:txBody>
          <a:bodyPr wrap="square" rtlCol="0">
            <a:spAutoFit/>
          </a:bodyPr>
          <a:lstStyle/>
          <a:p>
            <a:pPr algn="ctr"/>
            <a:r>
              <a:rPr lang="en-US" dirty="0"/>
              <a:t> </a:t>
            </a:r>
            <a:r>
              <a:rPr lang="en-US" b="1" dirty="0"/>
              <a:t>Understanding  Lending Club</a:t>
            </a:r>
          </a:p>
          <a:p>
            <a:pPr algn="ctr"/>
            <a:r>
              <a:rPr lang="en-US" b="1" dirty="0"/>
              <a:t>investment strategy</a:t>
            </a:r>
          </a:p>
        </p:txBody>
      </p:sp>
      <p:sp>
        <p:nvSpPr>
          <p:cNvPr id="8" name="Right Arrow 7"/>
          <p:cNvSpPr/>
          <p:nvPr/>
        </p:nvSpPr>
        <p:spPr>
          <a:xfrm>
            <a:off x="3814354" y="2638698"/>
            <a:ext cx="1005840" cy="156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89714" y="2333897"/>
            <a:ext cx="2194560" cy="8229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950926" y="2207401"/>
            <a:ext cx="2956560" cy="82280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Using Python programming tool for EDA</a:t>
            </a:r>
          </a:p>
        </p:txBody>
      </p:sp>
      <p:sp>
        <p:nvSpPr>
          <p:cNvPr id="12" name="Right Arrow 11"/>
          <p:cNvSpPr/>
          <p:nvPr/>
        </p:nvSpPr>
        <p:spPr>
          <a:xfrm>
            <a:off x="6971211" y="2686595"/>
            <a:ext cx="1005840" cy="156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5400000" flipV="1">
            <a:off x="9271626" y="3065112"/>
            <a:ext cx="358708" cy="2481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50926" y="3368562"/>
            <a:ext cx="3318326" cy="142467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b="1" dirty="0">
                <a:solidFill>
                  <a:schemeClr val="tx1"/>
                </a:solidFill>
              </a:rPr>
              <a:t>Find Company </a:t>
            </a:r>
          </a:p>
          <a:p>
            <a:pPr algn="ctr"/>
            <a:r>
              <a:rPr lang="en-US" b="1" dirty="0">
                <a:solidFill>
                  <a:schemeClr val="tx1"/>
                </a:solidFill>
              </a:rPr>
              <a:t>Lending details , consumer attributes</a:t>
            </a:r>
            <a:r>
              <a:rPr lang="en-US" dirty="0">
                <a:solidFill>
                  <a:schemeClr val="tx1"/>
                </a:solidFill>
              </a:rPr>
              <a:t> and </a:t>
            </a:r>
            <a:r>
              <a:rPr lang="en-US" b="1" dirty="0">
                <a:solidFill>
                  <a:schemeClr val="tx1"/>
                </a:solidFill>
              </a:rPr>
              <a:t>loan attributes</a:t>
            </a:r>
          </a:p>
          <a:p>
            <a:pPr algn="ctr"/>
            <a:r>
              <a:rPr lang="en-US" b="1" dirty="0">
                <a:solidFill>
                  <a:schemeClr val="tx1"/>
                </a:solidFill>
              </a:rPr>
              <a:t>With help of dictionary dataset</a:t>
            </a:r>
          </a:p>
          <a:p>
            <a:pPr algn="ctr"/>
            <a:endParaRPr lang="en-US" dirty="0"/>
          </a:p>
        </p:txBody>
      </p:sp>
      <p:sp>
        <p:nvSpPr>
          <p:cNvPr id="15" name="Rectangle 14"/>
          <p:cNvSpPr/>
          <p:nvPr/>
        </p:nvSpPr>
        <p:spPr>
          <a:xfrm>
            <a:off x="8190412" y="5050539"/>
            <a:ext cx="2743202" cy="14870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Cleaning removing </a:t>
            </a:r>
            <a:r>
              <a:rPr lang="en-US" b="1" dirty="0" err="1">
                <a:solidFill>
                  <a:schemeClr val="tx1"/>
                </a:solidFill>
              </a:rPr>
              <a:t>NaN</a:t>
            </a:r>
            <a:r>
              <a:rPr lang="en-US" b="1" dirty="0">
                <a:solidFill>
                  <a:schemeClr val="tx1"/>
                </a:solidFill>
              </a:rPr>
              <a:t> values, outliers if any</a:t>
            </a:r>
          </a:p>
        </p:txBody>
      </p:sp>
      <p:sp>
        <p:nvSpPr>
          <p:cNvPr id="16" name="Right Arrow 15"/>
          <p:cNvSpPr/>
          <p:nvPr/>
        </p:nvSpPr>
        <p:spPr>
          <a:xfrm rot="5400000">
            <a:off x="9276199" y="4784532"/>
            <a:ext cx="358709" cy="2438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998720" y="2399212"/>
            <a:ext cx="1789612" cy="646331"/>
          </a:xfrm>
          <a:prstGeom prst="rect">
            <a:avLst/>
          </a:prstGeom>
          <a:noFill/>
        </p:spPr>
        <p:txBody>
          <a:bodyPr wrap="square" rtlCol="0">
            <a:spAutoFit/>
          </a:bodyPr>
          <a:lstStyle/>
          <a:p>
            <a:r>
              <a:rPr lang="en-US" b="1" dirty="0"/>
              <a:t>Data Collection and Analyzing</a:t>
            </a:r>
          </a:p>
        </p:txBody>
      </p:sp>
      <p:sp>
        <p:nvSpPr>
          <p:cNvPr id="18" name="Rectangle 17"/>
          <p:cNvSpPr/>
          <p:nvPr/>
        </p:nvSpPr>
        <p:spPr>
          <a:xfrm>
            <a:off x="4954046" y="5098520"/>
            <a:ext cx="2743202" cy="14757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Find out Loan Status approve cases, Fully paid, charge off, Current with Loan Amount , duration and Address State</a:t>
            </a:r>
          </a:p>
        </p:txBody>
      </p:sp>
      <p:sp>
        <p:nvSpPr>
          <p:cNvPr id="19" name="Rectangle 18"/>
          <p:cNvSpPr/>
          <p:nvPr/>
        </p:nvSpPr>
        <p:spPr>
          <a:xfrm>
            <a:off x="1049734" y="5085806"/>
            <a:ext cx="3260289" cy="14919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b="1" dirty="0">
                <a:solidFill>
                  <a:schemeClr val="tx1"/>
                </a:solidFill>
              </a:rPr>
              <a:t>Lending Analysis by identifying driving factors (or driver variables) </a:t>
            </a:r>
            <a:r>
              <a:rPr lang="en-US" dirty="0">
                <a:solidFill>
                  <a:schemeClr val="tx1"/>
                </a:solidFill>
              </a:rPr>
              <a:t>behind loan default</a:t>
            </a:r>
            <a:r>
              <a:rPr lang="en-US" b="1" dirty="0">
                <a:solidFill>
                  <a:schemeClr val="tx1"/>
                </a:solidFill>
              </a:rPr>
              <a:t> maximum loan disburse </a:t>
            </a:r>
            <a:r>
              <a:rPr lang="en-US" b="1" dirty="0" err="1">
                <a:solidFill>
                  <a:schemeClr val="tx1"/>
                </a:solidFill>
              </a:rPr>
              <a:t>year,max</a:t>
            </a:r>
            <a:r>
              <a:rPr lang="en-US" b="1" dirty="0">
                <a:solidFill>
                  <a:schemeClr val="tx1"/>
                </a:solidFill>
              </a:rPr>
              <a:t> </a:t>
            </a:r>
            <a:r>
              <a:rPr lang="en-US" b="1" dirty="0" err="1">
                <a:solidFill>
                  <a:schemeClr val="tx1"/>
                </a:solidFill>
              </a:rPr>
              <a:t>chargeoff</a:t>
            </a:r>
            <a:r>
              <a:rPr lang="en-US" b="1" dirty="0">
                <a:solidFill>
                  <a:schemeClr val="tx1"/>
                </a:solidFill>
              </a:rPr>
              <a:t> cases in year</a:t>
            </a:r>
          </a:p>
          <a:p>
            <a:pPr algn="ctr"/>
            <a:endParaRPr lang="en-US" dirty="0"/>
          </a:p>
        </p:txBody>
      </p:sp>
      <p:sp>
        <p:nvSpPr>
          <p:cNvPr id="20" name="Rectangle 19"/>
          <p:cNvSpPr/>
          <p:nvPr/>
        </p:nvSpPr>
        <p:spPr>
          <a:xfrm>
            <a:off x="922748" y="3301252"/>
            <a:ext cx="3387274" cy="14919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b="1" dirty="0">
                <a:solidFill>
                  <a:schemeClr val="tx1"/>
                </a:solidFill>
              </a:rPr>
              <a:t>Plot Presentation</a:t>
            </a:r>
          </a:p>
          <a:p>
            <a:pPr algn="ctr"/>
            <a:r>
              <a:rPr lang="en-US" b="1" dirty="0">
                <a:solidFill>
                  <a:schemeClr val="tx1"/>
                </a:solidFill>
              </a:rPr>
              <a:t>#Year vs total amount issue</a:t>
            </a:r>
          </a:p>
          <a:p>
            <a:pPr algn="ctr"/>
            <a:r>
              <a:rPr lang="en-US" b="1" dirty="0">
                <a:solidFill>
                  <a:schemeClr val="tx1"/>
                </a:solidFill>
              </a:rPr>
              <a:t># Loan Status,loan duration, loan amount, default count,</a:t>
            </a:r>
          </a:p>
          <a:p>
            <a:pPr algn="ctr"/>
            <a:r>
              <a:rPr lang="en-US" b="1" dirty="0">
                <a:solidFill>
                  <a:schemeClr val="tx1"/>
                </a:solidFill>
              </a:rPr>
              <a:t> default Estate</a:t>
            </a:r>
          </a:p>
          <a:p>
            <a:pPr algn="ctr"/>
            <a:endParaRPr lang="en-US" b="1" dirty="0">
              <a:solidFill>
                <a:schemeClr val="tx1"/>
              </a:solidFill>
            </a:endParaRPr>
          </a:p>
          <a:p>
            <a:pPr algn="ctr"/>
            <a:endParaRPr lang="en-US" dirty="0"/>
          </a:p>
        </p:txBody>
      </p:sp>
      <p:sp>
        <p:nvSpPr>
          <p:cNvPr id="21" name="Right Arrow 20"/>
          <p:cNvSpPr/>
          <p:nvPr/>
        </p:nvSpPr>
        <p:spPr>
          <a:xfrm rot="10800000">
            <a:off x="7671309" y="5575900"/>
            <a:ext cx="560160" cy="2346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0800000">
            <a:off x="4310023" y="5618130"/>
            <a:ext cx="644023" cy="16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2429448" y="4823954"/>
            <a:ext cx="305287" cy="243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859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 </a:t>
            </a:r>
            <a:r>
              <a:rPr lang="en-IN" sz="2800" b="1" dirty="0"/>
              <a:t>Data Analysis</a:t>
            </a:r>
          </a:p>
        </p:txBody>
      </p:sp>
      <p:sp>
        <p:nvSpPr>
          <p:cNvPr id="3" name="Content Placeholder 2"/>
          <p:cNvSpPr>
            <a:spLocks noGrp="1"/>
          </p:cNvSpPr>
          <p:nvPr>
            <p:ph idx="1"/>
          </p:nvPr>
        </p:nvSpPr>
        <p:spPr/>
        <p:txBody>
          <a:bodyPr>
            <a:normAutofit fontScale="77500" lnSpcReduction="20000"/>
          </a:bodyPr>
          <a:lstStyle/>
          <a:p>
            <a:pPr marL="0" indent="0">
              <a:buNone/>
            </a:pPr>
            <a:r>
              <a:rPr lang="en-IN" sz="2100" b="1" u="sng" dirty="0"/>
              <a:t>Loan Data Set ;</a:t>
            </a:r>
          </a:p>
          <a:p>
            <a:r>
              <a:rPr lang="en-IN" sz="2100" dirty="0"/>
              <a:t>No of Column are 111 and Rows are 39718</a:t>
            </a:r>
          </a:p>
          <a:p>
            <a:r>
              <a:rPr lang="en-IN" sz="2100" dirty="0"/>
              <a:t>Out of 111 Columns 52 Columns have values and rest 59 having </a:t>
            </a:r>
            <a:r>
              <a:rPr lang="en-IN" sz="2100" dirty="0" err="1"/>
              <a:t>NaN</a:t>
            </a:r>
            <a:r>
              <a:rPr lang="en-IN" sz="2100" dirty="0"/>
              <a:t> and zero value.</a:t>
            </a:r>
          </a:p>
          <a:p>
            <a:r>
              <a:rPr lang="en-US" sz="2100" dirty="0"/>
              <a:t>Understand what minimum to maximum amount issued to borrowers.</a:t>
            </a:r>
          </a:p>
          <a:p>
            <a:r>
              <a:rPr lang="en-US" sz="2100" dirty="0"/>
              <a:t>Understand what amount used Mostly issued to borrowers</a:t>
            </a:r>
          </a:p>
          <a:p>
            <a:r>
              <a:rPr lang="en-US" sz="2100" dirty="0"/>
              <a:t>Which year issued the most loans.</a:t>
            </a:r>
          </a:p>
          <a:p>
            <a:r>
              <a:rPr lang="en-US" sz="2100" dirty="0"/>
              <a:t>The distribution of loan amounts is a multinomial distribution .</a:t>
            </a:r>
          </a:p>
          <a:p>
            <a:r>
              <a:rPr lang="en-US" sz="2100" dirty="0"/>
              <a:t>Summary :</a:t>
            </a:r>
          </a:p>
          <a:p>
            <a:r>
              <a:rPr lang="en-US" sz="2100" dirty="0"/>
              <a:t>Most of the loans issued were in the range of 500 to 35,000 USD.</a:t>
            </a:r>
          </a:p>
          <a:p>
            <a:r>
              <a:rPr lang="en-US" sz="2100" dirty="0"/>
              <a:t>Most of the loans issued to borrowers are  10000 and 12000 USD</a:t>
            </a:r>
          </a:p>
          <a:p>
            <a:r>
              <a:rPr lang="en-US" sz="2100" dirty="0"/>
              <a:t>The year of 2011 was the year were most loans were issued.</a:t>
            </a:r>
          </a:p>
          <a:p>
            <a:r>
              <a:rPr lang="en-US" sz="2100" dirty="0"/>
              <a:t>Loans were issued in an incremental manner.</a:t>
            </a:r>
          </a:p>
          <a:p>
            <a:r>
              <a:rPr lang="en-US" sz="2100" dirty="0"/>
              <a:t>The loans applied by potential borrowers, the amount issued to the borrowers and the amount funded by investors are similarly distributed, meaning that it is most likely that qualified borrowers are going to get the loan they had applied for.</a:t>
            </a:r>
          </a:p>
          <a:p>
            <a:pPr marL="0" indent="0">
              <a:buNone/>
            </a:pPr>
            <a:endParaRPr lang="en-US" dirty="0"/>
          </a:p>
          <a:p>
            <a:endParaRPr lang="en-US" dirty="0"/>
          </a:p>
          <a:p>
            <a:pPr marL="342900" indent="-342900">
              <a:buNone/>
            </a:pPr>
            <a:endParaRPr lang="en-IN" sz="1400" dirty="0"/>
          </a:p>
        </p:txBody>
      </p:sp>
    </p:spTree>
    <p:extLst>
      <p:ext uri="{BB962C8B-B14F-4D97-AF65-F5344CB8AC3E}">
        <p14:creationId xmlns:p14="http://schemas.microsoft.com/office/powerpoint/2010/main" val="309534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 </a:t>
            </a:r>
            <a:r>
              <a:rPr lang="en-IN" sz="2800" b="1" dirty="0"/>
              <a:t>Data Analysis</a:t>
            </a:r>
          </a:p>
        </p:txBody>
      </p:sp>
      <p:sp>
        <p:nvSpPr>
          <p:cNvPr id="3" name="Content Placeholder 2"/>
          <p:cNvSpPr>
            <a:spLocks noGrp="1"/>
          </p:cNvSpPr>
          <p:nvPr>
            <p:ph idx="1"/>
          </p:nvPr>
        </p:nvSpPr>
        <p:spPr/>
        <p:txBody>
          <a:bodyPr>
            <a:normAutofit fontScale="77500" lnSpcReduction="20000"/>
          </a:bodyPr>
          <a:lstStyle/>
          <a:p>
            <a:pPr marL="0" indent="0">
              <a:buNone/>
            </a:pPr>
            <a:r>
              <a:rPr lang="en-US" sz="1400" b="1" u="sng"/>
              <a:t>Types of Loans:</a:t>
            </a:r>
          </a:p>
          <a:p>
            <a:pPr marL="0" indent="0">
              <a:buNone/>
            </a:pPr>
            <a:r>
              <a:rPr lang="en-US" sz="1400"/>
              <a:t>Good Loans vs Bad Loans</a:t>
            </a:r>
            <a:endParaRPr lang="en-US" sz="1400" b="1" u="sng"/>
          </a:p>
          <a:p>
            <a:r>
              <a:rPr lang="en-US" sz="1400"/>
              <a:t>The amount of bad loans could </a:t>
            </a:r>
            <a:r>
              <a:rPr lang="en-US" sz="1400" b="1"/>
              <a:t>increment</a:t>
            </a:r>
            <a:r>
              <a:rPr lang="en-US" sz="1400"/>
              <a:t> as the days pass by, since we still have a great amount of current loans.</a:t>
            </a:r>
          </a:p>
          <a:p>
            <a:r>
              <a:rPr lang="en-US" sz="1400" b="1"/>
              <a:t>Average annual income</a:t>
            </a:r>
            <a:r>
              <a:rPr lang="en-US" sz="1400"/>
              <a:t> is an important key metric for finding possible opportunities of investments in a specific region.</a:t>
            </a:r>
          </a:p>
          <a:p>
            <a:pPr marL="0" indent="0">
              <a:buNone/>
            </a:pPr>
            <a:r>
              <a:rPr lang="en-US" sz="1600" b="1" u="sng"/>
              <a:t>Loans </a:t>
            </a:r>
            <a:r>
              <a:rPr lang="en-US" sz="1600" b="1" u="sng" dirty="0"/>
              <a:t>Issued by Region :</a:t>
            </a:r>
          </a:p>
          <a:p>
            <a:r>
              <a:rPr lang="en-US" sz="1800" dirty="0"/>
              <a:t>Here we want to analyze loans issued by region in order to see region patters that will allow us to understand which region gives Lending Club</a:t>
            </a:r>
            <a:r>
              <a:rPr lang="en-US" dirty="0"/>
              <a:t>.</a:t>
            </a:r>
          </a:p>
          <a:p>
            <a:pPr marL="0" indent="0">
              <a:buNone/>
            </a:pPr>
            <a:r>
              <a:rPr lang="en-US" sz="1800" b="1" u="sng" dirty="0"/>
              <a:t>The Business Perspective understanding the Operative Side of Business :</a:t>
            </a:r>
          </a:p>
          <a:p>
            <a:r>
              <a:rPr lang="en-US" sz="1400" dirty="0"/>
              <a:t>What we need to know:</a:t>
            </a:r>
          </a:p>
          <a:p>
            <a:r>
              <a:rPr lang="en-US" sz="1400" dirty="0"/>
              <a:t>We will focus on </a:t>
            </a:r>
            <a:r>
              <a:rPr lang="en-US" sz="1400" b="1" dirty="0"/>
              <a:t>three key metrics</a:t>
            </a:r>
            <a:r>
              <a:rPr lang="en-US" sz="1400" dirty="0"/>
              <a:t>: Loans issued by state (Total Sum), Average interest rates charged to customers and average annual income of all customers by state.</a:t>
            </a:r>
          </a:p>
          <a:p>
            <a:r>
              <a:rPr lang="en-US" sz="1400" dirty="0"/>
              <a:t>The purpose of this analysis is to see states that give high returns at a descent risk.</a:t>
            </a:r>
          </a:p>
          <a:p>
            <a:pPr marL="0" indent="0">
              <a:buNone/>
            </a:pPr>
            <a:r>
              <a:rPr lang="en-US" sz="1400" dirty="0"/>
              <a:t>Analysis by Income Category:</a:t>
            </a:r>
          </a:p>
          <a:p>
            <a:r>
              <a:rPr lang="en-US" sz="1400" dirty="0"/>
              <a:t>In this section we will create different </a:t>
            </a:r>
            <a:r>
              <a:rPr lang="en-US" sz="1400" b="1" dirty="0"/>
              <a:t>income categories </a:t>
            </a:r>
            <a:r>
              <a:rPr lang="en-US" sz="1400" dirty="0"/>
              <a:t>in order to detect important patters and go more into depth in our analysis.</a:t>
            </a:r>
          </a:p>
          <a:p>
            <a:r>
              <a:rPr lang="en-US" sz="1400" b="1" dirty="0"/>
              <a:t>What we need to know:</a:t>
            </a:r>
            <a:r>
              <a:rPr lang="en-US" sz="1400" dirty="0"/>
              <a:t> </a:t>
            </a:r>
            <a:br>
              <a:rPr lang="en-US" sz="1400" dirty="0"/>
            </a:br>
            <a:endParaRPr lang="en-US" sz="1400" dirty="0"/>
          </a:p>
          <a:p>
            <a:r>
              <a:rPr lang="en-US" sz="1400" b="1" dirty="0"/>
              <a:t>Low income category:</a:t>
            </a:r>
            <a:r>
              <a:rPr lang="en-US" sz="1400" dirty="0"/>
              <a:t> Borrowers that have an annual income lower or equal to 100,000 </a:t>
            </a:r>
            <a:r>
              <a:rPr lang="en-US" sz="1400" dirty="0" err="1"/>
              <a:t>usd</a:t>
            </a:r>
            <a:r>
              <a:rPr lang="en-US" sz="1400" dirty="0"/>
              <a:t>.</a:t>
            </a:r>
          </a:p>
          <a:p>
            <a:r>
              <a:rPr lang="en-US" sz="1400" b="1" dirty="0"/>
              <a:t>Medium income category:</a:t>
            </a:r>
            <a:r>
              <a:rPr lang="en-US" sz="1400" dirty="0"/>
              <a:t> Borrowers that have an annual income higher than 100,000 </a:t>
            </a:r>
            <a:r>
              <a:rPr lang="en-US" sz="1400" dirty="0" err="1"/>
              <a:t>usd</a:t>
            </a:r>
            <a:r>
              <a:rPr lang="en-US" sz="1400" dirty="0"/>
              <a:t> but lower or equal to 200,000 </a:t>
            </a:r>
            <a:r>
              <a:rPr lang="en-US" sz="1400" dirty="0" err="1"/>
              <a:t>usd</a:t>
            </a:r>
            <a:r>
              <a:rPr lang="en-US" sz="1400" dirty="0"/>
              <a:t>.</a:t>
            </a:r>
          </a:p>
          <a:p>
            <a:r>
              <a:rPr lang="en-US" sz="1400" b="1" dirty="0"/>
              <a:t>High income category: </a:t>
            </a:r>
            <a:r>
              <a:rPr lang="en-US" sz="1400" dirty="0"/>
              <a:t>Borrowers that have an annual income higher </a:t>
            </a:r>
            <a:r>
              <a:rPr lang="en-US" sz="1400" dirty="0" err="1"/>
              <a:t>tha</a:t>
            </a:r>
            <a:r>
              <a:rPr lang="en-US" sz="1400" dirty="0"/>
              <a:t> 200,000 </a:t>
            </a:r>
            <a:r>
              <a:rPr lang="en-US" sz="1400" dirty="0" err="1"/>
              <a:t>usd</a:t>
            </a:r>
            <a:r>
              <a:rPr lang="en-US" sz="1400" dirty="0"/>
              <a:t>.</a:t>
            </a:r>
          </a:p>
          <a:p>
            <a:endParaRPr lang="en-US" sz="1400" dirty="0"/>
          </a:p>
          <a:p>
            <a:pPr marL="342900" indent="-342900">
              <a:buNone/>
            </a:pPr>
            <a:endParaRPr lang="en-US" sz="1400" dirty="0"/>
          </a:p>
          <a:p>
            <a:pPr marL="342900" indent="-342900">
              <a:buNone/>
            </a:pPr>
            <a:endParaRPr lang="en-US" sz="1400" dirty="0"/>
          </a:p>
          <a:p>
            <a:pPr marL="342900" indent="-342900">
              <a:buNone/>
            </a:pPr>
            <a:endParaRPr lang="en-US" sz="1400" dirty="0"/>
          </a:p>
          <a:p>
            <a:pPr marL="0" indent="0">
              <a:buNone/>
            </a:pPr>
            <a:endParaRPr lang="en-IN" sz="1400" dirty="0"/>
          </a:p>
          <a:p>
            <a:pPr marL="0" indent="0">
              <a:buNone/>
            </a:pPr>
            <a:endParaRPr lang="en-IN" sz="1400" dirty="0"/>
          </a:p>
        </p:txBody>
      </p:sp>
    </p:spTree>
    <p:extLst>
      <p:ext uri="{BB962C8B-B14F-4D97-AF65-F5344CB8AC3E}">
        <p14:creationId xmlns:p14="http://schemas.microsoft.com/office/powerpoint/2010/main" val="130298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E660-F31E-4279-81EB-3377E0AB49D0}"/>
              </a:ext>
            </a:extLst>
          </p:cNvPr>
          <p:cNvSpPr>
            <a:spLocks noGrp="1"/>
          </p:cNvSpPr>
          <p:nvPr>
            <p:ph type="title"/>
          </p:nvPr>
        </p:nvSpPr>
        <p:spPr/>
        <p:txBody>
          <a:bodyPr/>
          <a:lstStyle/>
          <a:p>
            <a:pPr algn="ctr"/>
            <a:r>
              <a:rPr lang="en-IN" b="1" dirty="0"/>
              <a:t> Data Analysis</a:t>
            </a:r>
            <a:endParaRPr lang="en-IN" dirty="0"/>
          </a:p>
        </p:txBody>
      </p:sp>
      <p:sp>
        <p:nvSpPr>
          <p:cNvPr id="3" name="Content Placeholder 2">
            <a:extLst>
              <a:ext uri="{FF2B5EF4-FFF2-40B4-BE49-F238E27FC236}">
                <a16:creationId xmlns:a16="http://schemas.microsoft.com/office/drawing/2014/main" id="{01970DD1-8E6C-4295-A4D9-A4BD2A8726F2}"/>
              </a:ext>
            </a:extLst>
          </p:cNvPr>
          <p:cNvSpPr>
            <a:spLocks noGrp="1"/>
          </p:cNvSpPr>
          <p:nvPr>
            <p:ph idx="1"/>
          </p:nvPr>
        </p:nvSpPr>
        <p:spPr/>
        <p:txBody>
          <a:bodyPr>
            <a:noAutofit/>
          </a:bodyPr>
          <a:lstStyle/>
          <a:p>
            <a:pPr marL="0" indent="0">
              <a:buNone/>
            </a:pPr>
            <a:r>
              <a:rPr lang="en-US" sz="1800" b="1" u="sng" dirty="0"/>
              <a:t>Understanding the Risky side of Business :</a:t>
            </a:r>
          </a:p>
          <a:p>
            <a:pPr marL="0" indent="0">
              <a:buNone/>
            </a:pPr>
            <a:endParaRPr lang="en-US" sz="1800" b="1" u="sng" dirty="0"/>
          </a:p>
          <a:p>
            <a:r>
              <a:rPr lang="en-US" sz="1600" dirty="0"/>
              <a:t>Although the operative side of business is important, we have to also analyze the level of risk in each state. Credit scores are important metrics to analyze the level of risk of an individual customer. However, there are also other important metrics to somehow estimate the level of risk of other states.</a:t>
            </a:r>
          </a:p>
          <a:p>
            <a:r>
              <a:rPr lang="en-US" sz="1600" dirty="0"/>
              <a:t>Debt-to-income is an important metric since it says approximately the level of debt of each individual consumer with respect to its total income.</a:t>
            </a:r>
          </a:p>
          <a:p>
            <a:r>
              <a:rPr lang="en-US" sz="1600" dirty="0"/>
              <a:t>The average length of employment tells us a better story about the labor market in each state which is helpful to assess the level of risk.</a:t>
            </a:r>
          </a:p>
          <a:p>
            <a:pPr marL="0" indent="0">
              <a:buNone/>
            </a:pPr>
            <a:r>
              <a:rPr lang="en-US" sz="1600" dirty="0"/>
              <a:t>The Importance of Credit Scores:</a:t>
            </a:r>
          </a:p>
          <a:p>
            <a:r>
              <a:rPr lang="en-US" sz="1600" dirty="0"/>
              <a:t>Credit scores are important metrics for assessing the overall level of risk. In this section we will analyze the level of risk as a whole and how many loans were bad loans by the type of grade received in the credit score of the customer.</a:t>
            </a:r>
          </a:p>
          <a:p>
            <a:r>
              <a:rPr lang="en-US" sz="1600" dirty="0"/>
              <a:t>The lower the grade of the credit score, the higher the risk for investors.</a:t>
            </a:r>
          </a:p>
          <a:p>
            <a:r>
              <a:rPr lang="en-US" sz="1600" dirty="0"/>
              <a:t>There are different factors that influence on the level of risk of the loan.</a:t>
            </a:r>
          </a:p>
          <a:p>
            <a:endParaRPr lang="en-US" sz="1800" dirty="0"/>
          </a:p>
          <a:p>
            <a:endParaRPr lang="en-IN" sz="1800" dirty="0"/>
          </a:p>
        </p:txBody>
      </p:sp>
    </p:spTree>
    <p:extLst>
      <p:ext uri="{BB962C8B-B14F-4D97-AF65-F5344CB8AC3E}">
        <p14:creationId xmlns:p14="http://schemas.microsoft.com/office/powerpoint/2010/main" val="1848350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CE1C-7BF3-4ADD-8FFC-42CECF99E122}"/>
              </a:ext>
            </a:extLst>
          </p:cNvPr>
          <p:cNvSpPr>
            <a:spLocks noGrp="1"/>
          </p:cNvSpPr>
          <p:nvPr>
            <p:ph type="title"/>
          </p:nvPr>
        </p:nvSpPr>
        <p:spPr/>
        <p:txBody>
          <a:bodyPr/>
          <a:lstStyle/>
          <a:p>
            <a:pPr algn="ctr"/>
            <a:r>
              <a:rPr lang="en-IN" b="1" dirty="0"/>
              <a:t> Data Analysis</a:t>
            </a:r>
            <a:endParaRPr lang="en-IN" dirty="0"/>
          </a:p>
        </p:txBody>
      </p:sp>
      <p:sp>
        <p:nvSpPr>
          <p:cNvPr id="3" name="Content Placeholder 2">
            <a:extLst>
              <a:ext uri="{FF2B5EF4-FFF2-40B4-BE49-F238E27FC236}">
                <a16:creationId xmlns:a16="http://schemas.microsoft.com/office/drawing/2014/main" id="{FD4EA62E-B451-45AE-AC76-2D67299D2A00}"/>
              </a:ext>
            </a:extLst>
          </p:cNvPr>
          <p:cNvSpPr>
            <a:spLocks noGrp="1"/>
          </p:cNvSpPr>
          <p:nvPr>
            <p:ph idx="1"/>
          </p:nvPr>
        </p:nvSpPr>
        <p:spPr/>
        <p:txBody>
          <a:bodyPr/>
          <a:lstStyle/>
          <a:p>
            <a:r>
              <a:rPr lang="en-US" sz="1600" dirty="0"/>
              <a:t>The total number of loans issue that defaulted was in the year 2011, and most of the loans that were issued were for the purpose of debt consolidation, other purposes and credit repayment</a:t>
            </a:r>
          </a:p>
          <a:p>
            <a:r>
              <a:rPr lang="en-US" sz="1600" dirty="0"/>
              <a:t>Most of the loans that defaulted fall under Grade B, Grade C and Grade D</a:t>
            </a:r>
          </a:p>
          <a:p>
            <a:r>
              <a:rPr lang="en-US" sz="1600" dirty="0"/>
              <a:t>Most number of loans that defaulted were in the states CA, FL and NY</a:t>
            </a:r>
          </a:p>
          <a:p>
            <a:endParaRPr lang="en-IN" dirty="0"/>
          </a:p>
        </p:txBody>
      </p:sp>
      <p:pic>
        <p:nvPicPr>
          <p:cNvPr id="6" name="Picture 5">
            <a:extLst>
              <a:ext uri="{FF2B5EF4-FFF2-40B4-BE49-F238E27FC236}">
                <a16:creationId xmlns:a16="http://schemas.microsoft.com/office/drawing/2014/main" id="{D7049CAD-3C2B-4F95-B60F-E4EFFAE3A6AB}"/>
              </a:ext>
            </a:extLst>
          </p:cNvPr>
          <p:cNvPicPr>
            <a:picLocks noChangeAspect="1"/>
          </p:cNvPicPr>
          <p:nvPr/>
        </p:nvPicPr>
        <p:blipFill>
          <a:blip r:embed="rId2"/>
          <a:stretch>
            <a:fillRect/>
          </a:stretch>
        </p:blipFill>
        <p:spPr>
          <a:xfrm>
            <a:off x="202459" y="3848066"/>
            <a:ext cx="3878277" cy="2536449"/>
          </a:xfrm>
          <a:prstGeom prst="rect">
            <a:avLst/>
          </a:prstGeom>
        </p:spPr>
      </p:pic>
      <p:pic>
        <p:nvPicPr>
          <p:cNvPr id="7" name="Picture 6">
            <a:extLst>
              <a:ext uri="{FF2B5EF4-FFF2-40B4-BE49-F238E27FC236}">
                <a16:creationId xmlns:a16="http://schemas.microsoft.com/office/drawing/2014/main" id="{AD1E3397-60D1-423E-AA49-12009166F1C3}"/>
              </a:ext>
            </a:extLst>
          </p:cNvPr>
          <p:cNvPicPr>
            <a:picLocks noChangeAspect="1"/>
          </p:cNvPicPr>
          <p:nvPr/>
        </p:nvPicPr>
        <p:blipFill>
          <a:blip r:embed="rId3"/>
          <a:stretch>
            <a:fillRect/>
          </a:stretch>
        </p:blipFill>
        <p:spPr>
          <a:xfrm>
            <a:off x="4006032" y="3848064"/>
            <a:ext cx="4179935" cy="2536450"/>
          </a:xfrm>
          <a:prstGeom prst="rect">
            <a:avLst/>
          </a:prstGeom>
        </p:spPr>
      </p:pic>
      <p:pic>
        <p:nvPicPr>
          <p:cNvPr id="8" name="Picture 7">
            <a:extLst>
              <a:ext uri="{FF2B5EF4-FFF2-40B4-BE49-F238E27FC236}">
                <a16:creationId xmlns:a16="http://schemas.microsoft.com/office/drawing/2014/main" id="{57B69880-7AE7-4AD3-883A-08298F13E52B}"/>
              </a:ext>
            </a:extLst>
          </p:cNvPr>
          <p:cNvPicPr>
            <a:picLocks noChangeAspect="1"/>
          </p:cNvPicPr>
          <p:nvPr/>
        </p:nvPicPr>
        <p:blipFill>
          <a:blip r:embed="rId4"/>
          <a:stretch>
            <a:fillRect/>
          </a:stretch>
        </p:blipFill>
        <p:spPr>
          <a:xfrm>
            <a:off x="8039218" y="3848064"/>
            <a:ext cx="3950322" cy="2536449"/>
          </a:xfrm>
          <a:prstGeom prst="rect">
            <a:avLst/>
          </a:prstGeom>
        </p:spPr>
      </p:pic>
    </p:spTree>
    <p:extLst>
      <p:ext uri="{BB962C8B-B14F-4D97-AF65-F5344CB8AC3E}">
        <p14:creationId xmlns:p14="http://schemas.microsoft.com/office/powerpoint/2010/main" val="77479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704D-4F74-49EC-810A-C31CC572DA96}"/>
              </a:ext>
            </a:extLst>
          </p:cNvPr>
          <p:cNvSpPr>
            <a:spLocks noGrp="1"/>
          </p:cNvSpPr>
          <p:nvPr>
            <p:ph type="title"/>
          </p:nvPr>
        </p:nvSpPr>
        <p:spPr/>
        <p:txBody>
          <a:bodyPr>
            <a:normAutofit fontScale="90000"/>
          </a:bodyPr>
          <a:lstStyle/>
          <a:p>
            <a:r>
              <a:rPr lang="en-IN" dirty="0"/>
              <a:t>Loan Accepted Terms and Scenarios verification status</a:t>
            </a:r>
            <a:endParaRPr lang="en-US" dirty="0"/>
          </a:p>
        </p:txBody>
      </p:sp>
      <p:sp>
        <p:nvSpPr>
          <p:cNvPr id="3" name="Content Placeholder 2">
            <a:extLst>
              <a:ext uri="{FF2B5EF4-FFF2-40B4-BE49-F238E27FC236}">
                <a16:creationId xmlns:a16="http://schemas.microsoft.com/office/drawing/2014/main" id="{C8B09AB5-10EB-4ED0-BC47-ACF95BA145C1}"/>
              </a:ext>
            </a:extLst>
          </p:cNvPr>
          <p:cNvSpPr>
            <a:spLocks noGrp="1"/>
          </p:cNvSpPr>
          <p:nvPr>
            <p:ph idx="1"/>
          </p:nvPr>
        </p:nvSpPr>
        <p:spPr/>
        <p:txBody>
          <a:bodyPr/>
          <a:lstStyle/>
          <a:p>
            <a:r>
              <a:rPr lang="en-US" dirty="0"/>
              <a:t>It is also seen that, for the most common reason for which the loans were defaulted, the verification of annual income was not done</a:t>
            </a:r>
          </a:p>
          <a:p>
            <a:pPr marL="0" indent="0">
              <a:buNone/>
            </a:pPr>
            <a:endParaRPr lang="en-US" dirty="0"/>
          </a:p>
        </p:txBody>
      </p:sp>
      <p:pic>
        <p:nvPicPr>
          <p:cNvPr id="4" name="Picture 3">
            <a:extLst>
              <a:ext uri="{FF2B5EF4-FFF2-40B4-BE49-F238E27FC236}">
                <a16:creationId xmlns:a16="http://schemas.microsoft.com/office/drawing/2014/main" id="{D06B562F-D894-40DB-B3EB-1367040D2BBA}"/>
              </a:ext>
            </a:extLst>
          </p:cNvPr>
          <p:cNvPicPr>
            <a:picLocks noChangeAspect="1"/>
          </p:cNvPicPr>
          <p:nvPr/>
        </p:nvPicPr>
        <p:blipFill>
          <a:blip r:embed="rId2"/>
          <a:stretch>
            <a:fillRect/>
          </a:stretch>
        </p:blipFill>
        <p:spPr>
          <a:xfrm>
            <a:off x="618309" y="3610465"/>
            <a:ext cx="5047200" cy="3148554"/>
          </a:xfrm>
          <a:prstGeom prst="rect">
            <a:avLst/>
          </a:prstGeom>
        </p:spPr>
      </p:pic>
    </p:spTree>
    <p:extLst>
      <p:ext uri="{BB962C8B-B14F-4D97-AF65-F5344CB8AC3E}">
        <p14:creationId xmlns:p14="http://schemas.microsoft.com/office/powerpoint/2010/main" val="42151642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7778</TotalTime>
  <Words>632</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Andalus</vt:lpstr>
      <vt:lpstr>Arial</vt:lpstr>
      <vt:lpstr>Calibri</vt:lpstr>
      <vt:lpstr>Times New Roman</vt:lpstr>
      <vt:lpstr>Office Theme</vt:lpstr>
      <vt:lpstr>Lending Club Case Study  SUBMISSION </vt:lpstr>
      <vt:lpstr> Lending Club Case Study Strategy</vt:lpstr>
      <vt:lpstr>Lending Club Case Study Strategy</vt:lpstr>
      <vt:lpstr> Problem solving methodology</vt:lpstr>
      <vt:lpstr> Data Analysis</vt:lpstr>
      <vt:lpstr> Data Analysis</vt:lpstr>
      <vt:lpstr> Data Analysis</vt:lpstr>
      <vt:lpstr> Data Analysis</vt:lpstr>
      <vt:lpstr>Loan Accepted Terms and Scenarios verification status</vt:lpstr>
      <vt:lpstr>Derogatory Public record and bankruptcies</vt:lpstr>
      <vt:lpstr>PowerPoint Presentation</vt:lpstr>
      <vt:lpst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A.S,Sheshanth</cp:lastModifiedBy>
  <cp:revision>61</cp:revision>
  <dcterms:created xsi:type="dcterms:W3CDTF">2016-06-09T08:16:28Z</dcterms:created>
  <dcterms:modified xsi:type="dcterms:W3CDTF">2018-11-04T15:56:48Z</dcterms:modified>
</cp:coreProperties>
</file>