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4" r:id="rId4"/>
    <p:sldId id="265" r:id="rId5"/>
    <p:sldId id="258" r:id="rId6"/>
    <p:sldId id="267" r:id="rId7"/>
    <p:sldId id="281" r:id="rId8"/>
    <p:sldId id="266" r:id="rId9"/>
    <p:sldId id="282" r:id="rId10"/>
    <p:sldId id="268" r:id="rId11"/>
    <p:sldId id="259" r:id="rId12"/>
    <p:sldId id="260" r:id="rId13"/>
    <p:sldId id="261" r:id="rId14"/>
    <p:sldId id="262" r:id="rId15"/>
    <p:sldId id="26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531"/>
  </p:normalViewPr>
  <p:slideViewPr>
    <p:cSldViewPr snapToGrid="0">
      <p:cViewPr varScale="1">
        <p:scale>
          <a:sx n="104" d="100"/>
          <a:sy n="104" d="100"/>
        </p:scale>
        <p:origin x="23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4441-0140-8249-9D33-1620FC498CF2}" type="datetimeFigureOut">
              <a:rPr lang="en-US" smtClean="0"/>
              <a:t>4/8/24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2821F-75F4-D245-95E9-AEE7BA978C3C}" type="slidenum">
              <a:rPr lang="en-US" smtClean="0"/>
              <a:t>‹#›</a:t>
            </a:fld>
            <a:endParaRPr lang="en-US"/>
          </a:p>
        </p:txBody>
      </p:sp>
    </p:spTree>
    <p:extLst>
      <p:ext uri="{BB962C8B-B14F-4D97-AF65-F5344CB8AC3E}">
        <p14:creationId xmlns:p14="http://schemas.microsoft.com/office/powerpoint/2010/main" val="423260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Pre-trained</a:t>
            </a:r>
          </a:p>
          <a:p>
            <a:r>
              <a:rPr lang="en-US" dirty="0"/>
              <a:t>Freeze attributes of 3D Gaussians (mean, covariance, opacity)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low-dimensional space as the 3D features </a:t>
            </a:r>
            <a:endParaRPr lang="en-US" dirty="0"/>
          </a:p>
          <a:p>
            <a:endParaRPr lang="en-US" dirty="0"/>
          </a:p>
        </p:txBody>
      </p:sp>
      <p:sp>
        <p:nvSpPr>
          <p:cNvPr id="4" name="Slide Number Placeholder 3"/>
          <p:cNvSpPr>
            <a:spLocks noGrp="1"/>
          </p:cNvSpPr>
          <p:nvPr>
            <p:ph type="sldNum" sz="quarter" idx="5"/>
          </p:nvPr>
        </p:nvSpPr>
        <p:spPr/>
        <p:txBody>
          <a:bodyPr/>
          <a:lstStyle/>
          <a:p>
            <a:fld id="{B2C2821F-75F4-D245-95E9-AEE7BA978C3C}" type="slidenum">
              <a:rPr lang="en-US" smtClean="0"/>
              <a:t>6</a:t>
            </a:fld>
            <a:endParaRPr lang="en-US"/>
          </a:p>
        </p:txBody>
      </p:sp>
    </p:spTree>
    <p:extLst>
      <p:ext uri="{BB962C8B-B14F-4D97-AF65-F5344CB8AC3E}">
        <p14:creationId xmlns:p14="http://schemas.microsoft.com/office/powerpoint/2010/main" val="249377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Pre-trained</a:t>
            </a:r>
          </a:p>
          <a:p>
            <a:r>
              <a:rPr lang="en-US" dirty="0"/>
              <a:t>Freeze attributes of 3D Gaussians (mean, covariance, opacity)</a:t>
            </a:r>
          </a:p>
        </p:txBody>
      </p:sp>
      <p:sp>
        <p:nvSpPr>
          <p:cNvPr id="4" name="Slide Number Placeholder 3"/>
          <p:cNvSpPr>
            <a:spLocks noGrp="1"/>
          </p:cNvSpPr>
          <p:nvPr>
            <p:ph type="sldNum" sz="quarter" idx="5"/>
          </p:nvPr>
        </p:nvSpPr>
        <p:spPr/>
        <p:txBody>
          <a:bodyPr/>
          <a:lstStyle/>
          <a:p>
            <a:fld id="{B2C2821F-75F4-D245-95E9-AEE7BA978C3C}" type="slidenum">
              <a:rPr lang="en-US" smtClean="0"/>
              <a:t>7</a:t>
            </a:fld>
            <a:endParaRPr lang="en-US"/>
          </a:p>
        </p:txBody>
      </p:sp>
    </p:spTree>
    <p:extLst>
      <p:ext uri="{BB962C8B-B14F-4D97-AF65-F5344CB8AC3E}">
        <p14:creationId xmlns:p14="http://schemas.microsoft.com/office/powerpoint/2010/main" val="141776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3D Gaussian belongs to the target </a:t>
            </a:r>
            <a:r>
              <a:rPr lang="en-US" sz="1800" dirty="0">
                <a:effectLst/>
                <a:latin typeface="CMSY10"/>
              </a:rPr>
              <a:t>Gt</a:t>
            </a:r>
            <a:endParaRPr lang="en-US" dirty="0"/>
          </a:p>
        </p:txBody>
      </p:sp>
      <p:sp>
        <p:nvSpPr>
          <p:cNvPr id="4" name="Slide Number Placeholder 3"/>
          <p:cNvSpPr>
            <a:spLocks noGrp="1"/>
          </p:cNvSpPr>
          <p:nvPr>
            <p:ph type="sldNum" sz="quarter" idx="5"/>
          </p:nvPr>
        </p:nvSpPr>
        <p:spPr/>
        <p:txBody>
          <a:bodyPr/>
          <a:lstStyle/>
          <a:p>
            <a:fld id="{B2C2821F-75F4-D245-95E9-AEE7BA978C3C}" type="slidenum">
              <a:rPr lang="en-US" smtClean="0"/>
              <a:t>8</a:t>
            </a:fld>
            <a:endParaRPr lang="en-US"/>
          </a:p>
        </p:txBody>
      </p:sp>
    </p:spTree>
    <p:extLst>
      <p:ext uri="{BB962C8B-B14F-4D97-AF65-F5344CB8AC3E}">
        <p14:creationId xmlns:p14="http://schemas.microsoft.com/office/powerpoint/2010/main" val="62622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Qmask</a:t>
            </a:r>
            <a:r>
              <a:rPr lang="en-US" dirty="0"/>
              <a:t> </a:t>
            </a:r>
            <a:r>
              <a:rPr lang="en-US" dirty="0">
                <a:sym typeface="Wingdings" pitchFamily="2" charset="2"/>
              </a:rPr>
              <a:t> </a:t>
            </a:r>
            <a:r>
              <a:rPr lang="en-US" sz="1800" dirty="0">
                <a:effectLst/>
                <a:latin typeface="NimbusRomNo9L"/>
              </a:rPr>
              <a:t>masked average pooling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Segment(</a:t>
            </a:r>
            <a:r>
              <a:rPr lang="en-US" sz="1800" dirty="0">
                <a:effectLst/>
                <a:latin typeface="NimbusRomNo9L"/>
              </a:rPr>
              <a:t>2D rendered feature map)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temporary 2D segmentation</a:t>
            </a:r>
            <a:endParaRPr lang="en-US" dirty="0"/>
          </a:p>
        </p:txBody>
      </p:sp>
      <p:sp>
        <p:nvSpPr>
          <p:cNvPr id="4" name="Slide Number Placeholder 3"/>
          <p:cNvSpPr>
            <a:spLocks noGrp="1"/>
          </p:cNvSpPr>
          <p:nvPr>
            <p:ph type="sldNum" sz="quarter" idx="5"/>
          </p:nvPr>
        </p:nvSpPr>
        <p:spPr/>
        <p:txBody>
          <a:bodyPr/>
          <a:lstStyle/>
          <a:p>
            <a:fld id="{B2C2821F-75F4-D245-95E9-AEE7BA978C3C}" type="slidenum">
              <a:rPr lang="en-US" smtClean="0"/>
              <a:t>9</a:t>
            </a:fld>
            <a:endParaRPr lang="en-US"/>
          </a:p>
        </p:txBody>
      </p:sp>
    </p:spTree>
    <p:extLst>
      <p:ext uri="{BB962C8B-B14F-4D97-AF65-F5344CB8AC3E}">
        <p14:creationId xmlns:p14="http://schemas.microsoft.com/office/powerpoint/2010/main" val="100017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RGBF </a:t>
            </a:r>
            <a:r>
              <a:rPr lang="en-US" dirty="0">
                <a:sym typeface="Wingdings" pitchFamily="2" charset="2"/>
              </a:rPr>
              <a:t> Euclidian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we only apply the region growing based filtering when a mask is available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Ball </a:t>
            </a:r>
            <a:r>
              <a:rPr lang="en-US" dirty="0">
                <a:sym typeface="Wingdings" pitchFamily="2" charset="2"/>
              </a:rPr>
              <a:t> </a:t>
            </a:r>
            <a:r>
              <a:rPr lang="en-US" sz="1800" dirty="0">
                <a:effectLst/>
                <a:latin typeface="NimbusRomNo9L"/>
              </a:rPr>
              <a:t>not contain all Gaussians belong to the target. </a:t>
            </a:r>
            <a:endParaRPr lang="en-US" dirty="0"/>
          </a:p>
          <a:p>
            <a:endParaRPr lang="en-US" dirty="0"/>
          </a:p>
        </p:txBody>
      </p:sp>
      <p:sp>
        <p:nvSpPr>
          <p:cNvPr id="4" name="Slide Number Placeholder 3"/>
          <p:cNvSpPr>
            <a:spLocks noGrp="1"/>
          </p:cNvSpPr>
          <p:nvPr>
            <p:ph type="sldNum" sz="quarter" idx="5"/>
          </p:nvPr>
        </p:nvSpPr>
        <p:spPr/>
        <p:txBody>
          <a:bodyPr/>
          <a:lstStyle/>
          <a:p>
            <a:fld id="{B2C2821F-75F4-D245-95E9-AEE7BA978C3C}" type="slidenum">
              <a:rPr lang="en-US" smtClean="0"/>
              <a:t>10</a:t>
            </a:fld>
            <a:endParaRPr lang="en-US"/>
          </a:p>
        </p:txBody>
      </p:sp>
    </p:spTree>
    <p:extLst>
      <p:ext uri="{BB962C8B-B14F-4D97-AF65-F5344CB8AC3E}">
        <p14:creationId xmlns:p14="http://schemas.microsoft.com/office/powerpoint/2010/main" val="252215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Compared with SA3D, SAGA can achieve similar performance within one thousandth of the time. Compared with ISRF, SAGA can distinguish object with similar semantics and realize part segmentation. Furthermore, thanks to the efficient 3D Gaussian representation, the rendering quality of the segmented object is better than previous SOTA SA3D and ISRF. </a:t>
            </a:r>
            <a:endParaRPr lang="en-US" dirty="0"/>
          </a:p>
          <a:p>
            <a:endParaRPr lang="en-US" dirty="0"/>
          </a:p>
        </p:txBody>
      </p:sp>
      <p:sp>
        <p:nvSpPr>
          <p:cNvPr id="4" name="Slide Number Placeholder 3"/>
          <p:cNvSpPr>
            <a:spLocks noGrp="1"/>
          </p:cNvSpPr>
          <p:nvPr>
            <p:ph type="sldNum" sz="quarter" idx="5"/>
          </p:nvPr>
        </p:nvSpPr>
        <p:spPr/>
        <p:txBody>
          <a:bodyPr/>
          <a:lstStyle/>
          <a:p>
            <a:fld id="{B2C2821F-75F4-D245-95E9-AEE7BA978C3C}" type="slidenum">
              <a:rPr lang="en-US" smtClean="0"/>
              <a:t>12</a:t>
            </a:fld>
            <a:endParaRPr lang="en-US"/>
          </a:p>
        </p:txBody>
      </p:sp>
    </p:spTree>
    <p:extLst>
      <p:ext uri="{BB962C8B-B14F-4D97-AF65-F5344CB8AC3E}">
        <p14:creationId xmlns:p14="http://schemas.microsoft.com/office/powerpoint/2010/main" val="415281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E4B2-849D-415F-F17B-97147AB95E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A0C19D-6F46-1C73-80EE-E9A4BED8D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246FE-FA2A-B3AF-70DA-2E02B540235A}"/>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7B1C2032-7F34-4F97-168A-6104D1205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9EFE3-0BDF-6995-8937-9221AB923C2D}"/>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6088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B98C-1F01-1440-31FF-A4F3CDA731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D1FCC-05F2-3366-11EC-66C3F4BCD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2A093-6D21-86B2-489F-C7DA2B92A4F1}"/>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CAB2B985-BB5C-1703-5D3C-9029EEFA1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7CBB9-3FB6-73D7-863E-95F7EA743DBE}"/>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22651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53D39-B274-69FB-8480-E649474DE1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3381E-7339-0781-BC68-2805AF5DC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F9D1C-E8EF-6F35-B746-2F3E626060F2}"/>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134177C0-112A-9EE2-EFEB-FF5704FC1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DAA33-38D8-2566-504D-049A997C2E73}"/>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185794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3EB9-274E-F3FD-2DDA-588081D94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54519-1EAB-2604-3DAC-A8C5B0F37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A7559-D7C5-585A-EC71-82BC9AAAC52D}"/>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693828FE-4D02-2227-F0B7-49F631A30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79CA7-0455-D4F7-F779-FFF2E1C5F92E}"/>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289116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4593-F136-6B9F-35ED-4ABE6F4572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98EAE-8C8A-EA2F-59FE-AF5F683700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2C58F-E4CE-17B9-9413-C9F140714217}"/>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12AFA877-D674-A5AF-F056-F74ED8A2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68E62-11D6-188D-AEB8-09EAE3D60C63}"/>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111286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029-6F90-587A-67DA-F83EA0261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60E30-6DEB-505F-15D8-074AFC789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03894-E3D9-E236-6DCA-D4997440D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8E65D-65DB-6419-3EF2-F44102755609}"/>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6" name="Footer Placeholder 5">
            <a:extLst>
              <a:ext uri="{FF2B5EF4-FFF2-40B4-BE49-F238E27FC236}">
                <a16:creationId xmlns:a16="http://schemas.microsoft.com/office/drawing/2014/main" id="{21DE3024-6BD3-E0BE-D825-7A5D11D9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B1AA-744A-7DAA-9CF9-69DAB5B0EC23}"/>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62460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24AA-03F6-02F3-4198-2450A2161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1BBC4-6B97-1499-2013-647C6F845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6AC19-2FEB-1FC3-FFF2-B09BD0438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D5548-98FD-3C02-2092-DADBC04A7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02B06-89BE-C5D9-0FF9-0DD0C3413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554FE-BF48-8A24-367D-52F0E4BFBCB6}"/>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8" name="Footer Placeholder 7">
            <a:extLst>
              <a:ext uri="{FF2B5EF4-FFF2-40B4-BE49-F238E27FC236}">
                <a16:creationId xmlns:a16="http://schemas.microsoft.com/office/drawing/2014/main" id="{0CC6956B-2A13-842E-01D6-584F3FFDCF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63024-E8E7-EFDE-8F65-6D137449F166}"/>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148912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07E5-C6C7-A78B-38DC-B3A79B7EDA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4EF3E-1D4B-23C8-622C-F95B8AA3EA74}"/>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4" name="Footer Placeholder 3">
            <a:extLst>
              <a:ext uri="{FF2B5EF4-FFF2-40B4-BE49-F238E27FC236}">
                <a16:creationId xmlns:a16="http://schemas.microsoft.com/office/drawing/2014/main" id="{3CBF44B2-695E-295F-0568-4C25F86E4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C48D8-6B97-17E1-A339-06B68F2F9E9D}"/>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153863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3F3CE-E7CA-BDD6-2B36-13AFC1A74666}"/>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3" name="Footer Placeholder 2">
            <a:extLst>
              <a:ext uri="{FF2B5EF4-FFF2-40B4-BE49-F238E27FC236}">
                <a16:creationId xmlns:a16="http://schemas.microsoft.com/office/drawing/2014/main" id="{E9D8A58A-5B21-FE2A-9B4E-8BB3DCC51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135B1-B02C-AA9B-FB83-C5B16A6FF6CF}"/>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322911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EDED-29C4-F895-E7DE-4D9CC42A0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A1F6E-3161-3D6C-B78E-D71719690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3C9D2-3C99-BBAF-1AF1-9E7A51609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29FC6-5B60-5E81-69B4-2C76233041CC}"/>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6" name="Footer Placeholder 5">
            <a:extLst>
              <a:ext uri="{FF2B5EF4-FFF2-40B4-BE49-F238E27FC236}">
                <a16:creationId xmlns:a16="http://schemas.microsoft.com/office/drawing/2014/main" id="{7BB921A4-037E-957F-EF70-00934DAC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3075C-9818-0F27-F35A-CCE00ADBE82F}"/>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113235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8A71-E267-2236-930C-87431C931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79DA8-E841-8C00-7DB3-D30FD7925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ECFE9-BAED-8ACD-EF82-F3755A03B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EA16D-7380-509C-C866-D67A44F5B5ED}"/>
              </a:ext>
            </a:extLst>
          </p:cNvPr>
          <p:cNvSpPr>
            <a:spLocks noGrp="1"/>
          </p:cNvSpPr>
          <p:nvPr>
            <p:ph type="dt" sz="half" idx="10"/>
          </p:nvPr>
        </p:nvSpPr>
        <p:spPr/>
        <p:txBody>
          <a:bodyPr/>
          <a:lstStyle/>
          <a:p>
            <a:fld id="{0A4455A6-FE8C-BC48-BD84-D873A0A2BCAC}" type="datetimeFigureOut">
              <a:rPr lang="en-US" smtClean="0"/>
              <a:t>4/8/24</a:t>
            </a:fld>
            <a:endParaRPr lang="en-US"/>
          </a:p>
        </p:txBody>
      </p:sp>
      <p:sp>
        <p:nvSpPr>
          <p:cNvPr id="6" name="Footer Placeholder 5">
            <a:extLst>
              <a:ext uri="{FF2B5EF4-FFF2-40B4-BE49-F238E27FC236}">
                <a16:creationId xmlns:a16="http://schemas.microsoft.com/office/drawing/2014/main" id="{0AFE5006-594F-7329-66F1-372BF8497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0FD4E-62F9-A965-FE01-0E8EEC29EE45}"/>
              </a:ext>
            </a:extLst>
          </p:cNvPr>
          <p:cNvSpPr>
            <a:spLocks noGrp="1"/>
          </p:cNvSpPr>
          <p:nvPr>
            <p:ph type="sldNum" sz="quarter" idx="12"/>
          </p:nvPr>
        </p:nvSpPr>
        <p:spPr/>
        <p:txBody>
          <a:bodyPr/>
          <a:lstStyle/>
          <a:p>
            <a:fld id="{1EAAF372-3E34-9646-9088-1A6A8076B081}" type="slidenum">
              <a:rPr lang="en-US" smtClean="0"/>
              <a:t>‹#›</a:t>
            </a:fld>
            <a:endParaRPr lang="en-US"/>
          </a:p>
        </p:txBody>
      </p:sp>
    </p:spTree>
    <p:extLst>
      <p:ext uri="{BB962C8B-B14F-4D97-AF65-F5344CB8AC3E}">
        <p14:creationId xmlns:p14="http://schemas.microsoft.com/office/powerpoint/2010/main" val="5782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C30CF-D8FE-A03E-D7E2-2EFA969FF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4A728-2DDB-D3BE-FD73-C614B5D2E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21B44-80A7-D263-80AA-6C0D6A7CF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4455A6-FE8C-BC48-BD84-D873A0A2BCAC}" type="datetimeFigureOut">
              <a:rPr lang="en-US" smtClean="0"/>
              <a:t>4/8/24</a:t>
            </a:fld>
            <a:endParaRPr lang="en-US"/>
          </a:p>
        </p:txBody>
      </p:sp>
      <p:sp>
        <p:nvSpPr>
          <p:cNvPr id="5" name="Footer Placeholder 4">
            <a:extLst>
              <a:ext uri="{FF2B5EF4-FFF2-40B4-BE49-F238E27FC236}">
                <a16:creationId xmlns:a16="http://schemas.microsoft.com/office/drawing/2014/main" id="{A4A06607-6C7B-8266-1D32-F22D273D4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F6566C-6C45-8FE9-DD53-67A1F66B0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AAF372-3E34-9646-9088-1A6A8076B081}" type="slidenum">
              <a:rPr lang="en-US" smtClean="0"/>
              <a:t>‹#›</a:t>
            </a:fld>
            <a:endParaRPr lang="en-US"/>
          </a:p>
        </p:txBody>
      </p:sp>
    </p:spTree>
    <p:extLst>
      <p:ext uri="{BB962C8B-B14F-4D97-AF65-F5344CB8AC3E}">
        <p14:creationId xmlns:p14="http://schemas.microsoft.com/office/powerpoint/2010/main" val="3561126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2312.00860.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s://towardsdatascience.com/understanding-binary-cross-entropy-log-loss-a-visual-explanation-a3ac6025181a" TargetMode="External"/><Relationship Id="rId4" Type="http://schemas.openxmlformats.org/officeDocument/2006/relationships/image" Target="../media/image5.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50D281-3CFB-EECA-BAC1-F03FE88B9890}"/>
              </a:ext>
            </a:extLst>
          </p:cNvPr>
          <p:cNvPicPr>
            <a:picLocks noChangeAspect="1"/>
          </p:cNvPicPr>
          <p:nvPr/>
        </p:nvPicPr>
        <p:blipFill>
          <a:blip r:embed="rId2"/>
          <a:stretch>
            <a:fillRect/>
          </a:stretch>
        </p:blipFill>
        <p:spPr>
          <a:xfrm>
            <a:off x="0" y="857551"/>
            <a:ext cx="12192000" cy="2446955"/>
          </a:xfrm>
          <a:prstGeom prst="rect">
            <a:avLst/>
          </a:prstGeom>
        </p:spPr>
      </p:pic>
      <p:sp>
        <p:nvSpPr>
          <p:cNvPr id="3" name="TextBox 2">
            <a:extLst>
              <a:ext uri="{FF2B5EF4-FFF2-40B4-BE49-F238E27FC236}">
                <a16:creationId xmlns:a16="http://schemas.microsoft.com/office/drawing/2014/main" id="{512184C2-2E65-B1A3-E6A4-3596BA874809}"/>
              </a:ext>
            </a:extLst>
          </p:cNvPr>
          <p:cNvSpPr txBox="1"/>
          <p:nvPr/>
        </p:nvSpPr>
        <p:spPr>
          <a:xfrm>
            <a:off x="5172510" y="4053015"/>
            <a:ext cx="184698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Citations: 7</a:t>
            </a:r>
          </a:p>
        </p:txBody>
      </p:sp>
      <p:sp>
        <p:nvSpPr>
          <p:cNvPr id="4" name="TextBox 3">
            <a:extLst>
              <a:ext uri="{FF2B5EF4-FFF2-40B4-BE49-F238E27FC236}">
                <a16:creationId xmlns:a16="http://schemas.microsoft.com/office/drawing/2014/main" id="{230328F4-C637-141B-F18F-CB079579C302}"/>
              </a:ext>
            </a:extLst>
          </p:cNvPr>
          <p:cNvSpPr txBox="1"/>
          <p:nvPr/>
        </p:nvSpPr>
        <p:spPr>
          <a:xfrm>
            <a:off x="3257690" y="5299012"/>
            <a:ext cx="567661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hlinkClick r:id="rId3"/>
              </a:rPr>
              <a:t>https://</a:t>
            </a:r>
            <a:r>
              <a:rPr lang="en-US" sz="2400" dirty="0" err="1">
                <a:latin typeface="Times New Roman" panose="02020603050405020304" pitchFamily="18" charset="0"/>
                <a:cs typeface="Times New Roman" panose="02020603050405020304" pitchFamily="18" charset="0"/>
                <a:hlinkClick r:id="rId3"/>
              </a:rPr>
              <a:t>arxiv.org</a:t>
            </a:r>
            <a:r>
              <a:rPr lang="en-US" sz="2400" dirty="0">
                <a:latin typeface="Times New Roman" panose="02020603050405020304" pitchFamily="18" charset="0"/>
                <a:cs typeface="Times New Roman" panose="02020603050405020304" pitchFamily="18" charset="0"/>
                <a:hlinkClick r:id="rId3"/>
              </a:rPr>
              <a:t>/pdf/2312.00860.pdf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7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CAA6E-7304-15FD-C2C3-B080A2FAFC5A}"/>
              </a:ext>
            </a:extLst>
          </p:cNvPr>
          <p:cNvSpPr txBox="1"/>
          <p:nvPr/>
        </p:nvSpPr>
        <p:spPr>
          <a:xfrm>
            <a:off x="148282" y="185352"/>
            <a:ext cx="5521063"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3D Prior Based Post-processing </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4C276B-FEA9-4BEC-8FF5-AEFCADD8EDC3}"/>
              </a:ext>
            </a:extLst>
          </p:cNvPr>
          <p:cNvSpPr txBox="1"/>
          <p:nvPr/>
        </p:nvSpPr>
        <p:spPr>
          <a:xfrm>
            <a:off x="988541" y="976184"/>
            <a:ext cx="6473439" cy="707886"/>
          </a:xfrm>
          <a:prstGeom prst="rect">
            <a:avLst/>
          </a:prstGeom>
          <a:noFill/>
        </p:spPr>
        <p:txBody>
          <a:bodyPr wrap="none" rtlCol="0">
            <a:spAutoFit/>
          </a:bodyPr>
          <a:lstStyle/>
          <a:p>
            <a:pPr marL="342900" indent="-342900">
              <a:buFont typeface="Wingdings" pitchFamily="2" charset="2"/>
              <a:buChar char="Ø"/>
            </a:pPr>
            <a:r>
              <a:rPr lang="en-US" sz="2000" dirty="0">
                <a:effectLst/>
                <a:latin typeface="Times New Roman" panose="02020603050405020304" pitchFamily="18" charset="0"/>
                <a:cs typeface="Times New Roman" panose="02020603050405020304" pitchFamily="18" charset="0"/>
              </a:rPr>
              <a:t>superfluous noisy Gaussians </a:t>
            </a:r>
            <a:endParaRPr lang="en-US" sz="20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sz="2000" dirty="0">
                <a:effectLst/>
                <a:latin typeface="Times New Roman" panose="02020603050405020304" pitchFamily="18" charset="0"/>
                <a:cs typeface="Times New Roman" panose="02020603050405020304" pitchFamily="18" charset="0"/>
              </a:rPr>
              <a:t>omission of certain Gaussians integral to the target object </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5A38AE-976C-F49E-D4F3-28B4201975AD}"/>
              </a:ext>
            </a:extLst>
          </p:cNvPr>
          <p:cNvSpPr txBox="1"/>
          <p:nvPr/>
        </p:nvSpPr>
        <p:spPr>
          <a:xfrm>
            <a:off x="914400" y="3150976"/>
            <a:ext cx="2529860" cy="461665"/>
          </a:xfrm>
          <a:prstGeom prst="rect">
            <a:avLst/>
          </a:prstGeom>
          <a:noFill/>
        </p:spPr>
        <p:txBody>
          <a:bodyPr wrap="none" rtlCol="0">
            <a:spAutoFit/>
          </a:bodyPr>
          <a:lstStyle/>
          <a:p>
            <a:r>
              <a:rPr lang="en-US" sz="2400" dirty="0">
                <a:solidFill>
                  <a:srgbClr val="FF0000"/>
                </a:solidFill>
                <a:effectLst/>
                <a:latin typeface="Times New Roman" panose="02020603050405020304" pitchFamily="18" charset="0"/>
                <a:cs typeface="Times New Roman" panose="02020603050405020304" pitchFamily="18" charset="0"/>
              </a:rPr>
              <a:t>Statistical Filtering</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37C03E-738D-8DF1-059E-BE2EBD3B69C4}"/>
              </a:ext>
            </a:extLst>
          </p:cNvPr>
          <p:cNvSpPr txBox="1"/>
          <p:nvPr/>
        </p:nvSpPr>
        <p:spPr>
          <a:xfrm>
            <a:off x="926757" y="4127160"/>
            <a:ext cx="4285147" cy="461665"/>
          </a:xfrm>
          <a:prstGeom prst="rect">
            <a:avLst/>
          </a:prstGeom>
          <a:noFill/>
        </p:spPr>
        <p:txBody>
          <a:bodyPr wrap="none" rtlCol="0">
            <a:spAutoFit/>
          </a:bodyPr>
          <a:lstStyle/>
          <a:p>
            <a:r>
              <a:rPr lang="en-US" sz="2400" dirty="0">
                <a:solidFill>
                  <a:srgbClr val="FF0000"/>
                </a:solidFill>
                <a:effectLst/>
                <a:latin typeface="Times New Roman" panose="02020603050405020304" pitchFamily="18" charset="0"/>
                <a:cs typeface="Times New Roman" panose="02020603050405020304" pitchFamily="18" charset="0"/>
              </a:rPr>
              <a:t>Region Growing Based Filtering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47517E-F6CB-50BD-DD71-51FB7F1F5C7C}"/>
              </a:ext>
            </a:extLst>
          </p:cNvPr>
          <p:cNvSpPr txBox="1"/>
          <p:nvPr/>
        </p:nvSpPr>
        <p:spPr>
          <a:xfrm>
            <a:off x="963827" y="5288695"/>
            <a:ext cx="3619902" cy="461665"/>
          </a:xfrm>
          <a:prstGeom prst="rect">
            <a:avLst/>
          </a:prstGeom>
          <a:noFill/>
        </p:spPr>
        <p:txBody>
          <a:bodyPr wrap="none" rtlCol="0">
            <a:spAutoFit/>
          </a:bodyPr>
          <a:lstStyle/>
          <a:p>
            <a:r>
              <a:rPr lang="en-US" sz="2400" dirty="0">
                <a:solidFill>
                  <a:srgbClr val="FF0000"/>
                </a:solidFill>
                <a:effectLst/>
                <a:latin typeface="Times New Roman" panose="02020603050405020304" pitchFamily="18" charset="0"/>
                <a:cs typeface="Times New Roman" panose="02020603050405020304" pitchFamily="18" charset="0"/>
              </a:rPr>
              <a:t>Ball Query Based Growing </a:t>
            </a:r>
            <a:endParaRPr lang="en-US" sz="2400" dirty="0">
              <a:solidFill>
                <a:srgbClr val="FF0000"/>
              </a:solidFill>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4BF43818-38C8-B64C-7B21-9B4AA4457437}"/>
              </a:ext>
            </a:extLst>
          </p:cNvPr>
          <p:cNvGrpSpPr/>
          <p:nvPr/>
        </p:nvGrpSpPr>
        <p:grpSpPr>
          <a:xfrm>
            <a:off x="1618311" y="3601428"/>
            <a:ext cx="2581003" cy="434536"/>
            <a:chOff x="947372" y="3582043"/>
            <a:chExt cx="2581003" cy="434536"/>
          </a:xfrm>
        </p:grpSpPr>
        <p:sp>
          <p:nvSpPr>
            <p:cNvPr id="8" name="TextBox 7">
              <a:extLst>
                <a:ext uri="{FF2B5EF4-FFF2-40B4-BE49-F238E27FC236}">
                  <a16:creationId xmlns:a16="http://schemas.microsoft.com/office/drawing/2014/main" id="{5BE0C2E3-0845-B1D9-2844-65BFD9A79ED2}"/>
                </a:ext>
              </a:extLst>
            </p:cNvPr>
            <p:cNvSpPr txBox="1"/>
            <p:nvPr/>
          </p:nvSpPr>
          <p:spPr>
            <a:xfrm>
              <a:off x="947372" y="3599256"/>
              <a:ext cx="74251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KNN</a:t>
              </a:r>
            </a:p>
          </p:txBody>
        </p:sp>
        <p:grpSp>
          <p:nvGrpSpPr>
            <p:cNvPr id="10" name="Group 9">
              <a:extLst>
                <a:ext uri="{FF2B5EF4-FFF2-40B4-BE49-F238E27FC236}">
                  <a16:creationId xmlns:a16="http://schemas.microsoft.com/office/drawing/2014/main" id="{BD18322F-3BD8-7510-BFB8-3A5C122A39AA}"/>
                </a:ext>
              </a:extLst>
            </p:cNvPr>
            <p:cNvGrpSpPr/>
            <p:nvPr/>
          </p:nvGrpSpPr>
          <p:grpSpPr>
            <a:xfrm>
              <a:off x="2289250" y="3582043"/>
              <a:ext cx="1239125" cy="434536"/>
              <a:chOff x="2230198" y="2601114"/>
              <a:chExt cx="1239125" cy="434536"/>
            </a:xfrm>
          </p:grpSpPr>
          <p:pic>
            <p:nvPicPr>
              <p:cNvPr id="7" name="Picture 6">
                <a:extLst>
                  <a:ext uri="{FF2B5EF4-FFF2-40B4-BE49-F238E27FC236}">
                    <a16:creationId xmlns:a16="http://schemas.microsoft.com/office/drawing/2014/main" id="{8E6AF61C-6E7A-71C3-7FCB-921851600C56}"/>
                  </a:ext>
                </a:extLst>
              </p:cNvPr>
              <p:cNvPicPr>
                <a:picLocks noChangeAspect="1"/>
              </p:cNvPicPr>
              <p:nvPr/>
            </p:nvPicPr>
            <p:blipFill>
              <a:blip r:embed="rId3"/>
              <a:stretch>
                <a:fillRect/>
              </a:stretch>
            </p:blipFill>
            <p:spPr>
              <a:xfrm>
                <a:off x="2727090" y="2601114"/>
                <a:ext cx="742233" cy="400110"/>
              </a:xfrm>
              <a:prstGeom prst="rect">
                <a:avLst/>
              </a:prstGeom>
            </p:spPr>
          </p:pic>
          <p:sp>
            <p:nvSpPr>
              <p:cNvPr id="9" name="TextBox 8">
                <a:extLst>
                  <a:ext uri="{FF2B5EF4-FFF2-40B4-BE49-F238E27FC236}">
                    <a16:creationId xmlns:a16="http://schemas.microsoft.com/office/drawing/2014/main" id="{AA5D8D34-21F6-975D-A598-393B1E54C222}"/>
                  </a:ext>
                </a:extLst>
              </p:cNvPr>
              <p:cNvSpPr txBox="1"/>
              <p:nvPr/>
            </p:nvSpPr>
            <p:spPr>
              <a:xfrm>
                <a:off x="2230198" y="2635540"/>
                <a:ext cx="51488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K=</a:t>
                </a:r>
              </a:p>
            </p:txBody>
          </p:sp>
        </p:grpSp>
        <p:cxnSp>
          <p:nvCxnSpPr>
            <p:cNvPr id="12" name="Straight Arrow Connector 11">
              <a:extLst>
                <a:ext uri="{FF2B5EF4-FFF2-40B4-BE49-F238E27FC236}">
                  <a16:creationId xmlns:a16="http://schemas.microsoft.com/office/drawing/2014/main" id="{CA94AD7E-2C6F-A507-858D-A84B8CF77504}"/>
                </a:ext>
              </a:extLst>
            </p:cNvPr>
            <p:cNvCxnSpPr>
              <a:stCxn id="8" idx="3"/>
              <a:endCxn id="9" idx="1"/>
            </p:cNvCxnSpPr>
            <p:nvPr/>
          </p:nvCxnSpPr>
          <p:spPr>
            <a:xfrm>
              <a:off x="1689883" y="3799311"/>
              <a:ext cx="599367" cy="1721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sp>
        <p:nvSpPr>
          <p:cNvPr id="15" name="TextBox 14">
            <a:extLst>
              <a:ext uri="{FF2B5EF4-FFF2-40B4-BE49-F238E27FC236}">
                <a16:creationId xmlns:a16="http://schemas.microsoft.com/office/drawing/2014/main" id="{AD97C786-B34D-15AF-C1F3-D421A95DE0A2}"/>
              </a:ext>
            </a:extLst>
          </p:cNvPr>
          <p:cNvSpPr txBox="1"/>
          <p:nvPr/>
        </p:nvSpPr>
        <p:spPr>
          <a:xfrm>
            <a:off x="1708939" y="1982458"/>
            <a:ext cx="6601487"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rPr>
              <a:t>Point &amp; Scribble </a:t>
            </a:r>
            <a:r>
              <a:rPr lang="en-US" sz="1800" dirty="0">
                <a:latin typeface="Times New Roman" panose="02020603050405020304" pitchFamily="18" charset="0"/>
                <a:cs typeface="Times New Roman" panose="02020603050405020304" pitchFamily="18" charset="0"/>
                <a:sym typeface="Wingdings" pitchFamily="2" charset="2"/>
              </a:rPr>
              <a:t> remove noisy Gaussians (Statistical Filtering)</a:t>
            </a:r>
            <a:endParaRPr lang="en-US" dirty="0"/>
          </a:p>
        </p:txBody>
      </p:sp>
      <p:sp>
        <p:nvSpPr>
          <p:cNvPr id="16" name="TextBox 15">
            <a:extLst>
              <a:ext uri="{FF2B5EF4-FFF2-40B4-BE49-F238E27FC236}">
                <a16:creationId xmlns:a16="http://schemas.microsoft.com/office/drawing/2014/main" id="{5115A08B-C52D-3464-7917-FABFF4D130F5}"/>
              </a:ext>
            </a:extLst>
          </p:cNvPr>
          <p:cNvSpPr txBox="1"/>
          <p:nvPr/>
        </p:nvSpPr>
        <p:spPr>
          <a:xfrm>
            <a:off x="1708939" y="2600299"/>
            <a:ext cx="3023585"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rPr>
              <a:t>Mask &amp; SAM </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effectLst/>
                <a:latin typeface="Times New Roman" panose="02020603050405020304" pitchFamily="18" charset="0"/>
                <a:cs typeface="Times New Roman" panose="02020603050405020304" pitchFamily="18" charset="0"/>
              </a:rPr>
              <a:t>2D mask</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6350A7A-CB53-88B5-0D5A-76E4B4C9D58C}"/>
              </a:ext>
            </a:extLst>
          </p:cNvPr>
          <p:cNvSpPr txBox="1"/>
          <p:nvPr/>
        </p:nvSpPr>
        <p:spPr>
          <a:xfrm>
            <a:off x="4822809" y="3689342"/>
            <a:ext cx="4063933"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rPr>
              <a:t>remove Gaussians &gt; (</a:t>
            </a:r>
            <a:r>
              <a:rPr lang="el-GR" sz="1800" dirty="0">
                <a:effectLst/>
                <a:latin typeface="Times New Roman" panose="02020603050405020304" pitchFamily="18" charset="0"/>
                <a:cs typeface="Times New Roman" panose="02020603050405020304" pitchFamily="18" charset="0"/>
              </a:rPr>
              <a:t>μ + σ</a:t>
            </a:r>
            <a:r>
              <a:rPr lang="en-US" sz="1800" dirty="0">
                <a:effectLst/>
                <a:latin typeface="Times New Roman" panose="02020603050405020304" pitchFamily="18" charset="0"/>
                <a:cs typeface="Times New Roman" panose="02020603050405020304" pitchFamily="18" charset="0"/>
              </a:rPr>
              <a:t>)</a:t>
            </a:r>
            <a:r>
              <a:rPr lang="el-GR"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cs typeface="Times New Roman" panose="02020603050405020304" pitchFamily="18" charset="0"/>
              </a:rPr>
              <a:t>G</a:t>
            </a:r>
            <a:r>
              <a:rPr lang="en-US" sz="1800" i="1" baseline="30000" dirty="0">
                <a:effectLst/>
                <a:latin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sym typeface="Wingdings" pitchFamily="2" charset="2"/>
              </a:rPr>
              <a:t> </a:t>
            </a:r>
            <a:r>
              <a:rPr lang="en-US" sz="1800" dirty="0">
                <a:effectLst/>
                <a:latin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cs typeface="Times New Roman" panose="02020603050405020304" pitchFamily="18" charset="0"/>
              </a:rPr>
              <a:t>G</a:t>
            </a:r>
            <a:r>
              <a:rPr lang="en-US" sz="1800" i="1" baseline="30000" dirty="0">
                <a:effectLst/>
                <a:latin typeface="Times New Roman" panose="02020603050405020304" pitchFamily="18" charset="0"/>
                <a:cs typeface="Times New Roman" panose="02020603050405020304" pitchFamily="18" charset="0"/>
              </a:rPr>
              <a:t>t’</a:t>
            </a:r>
            <a:r>
              <a:rPr lang="en-US" sz="1800" i="1"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4BBAD98-98E4-5B18-FEB7-A6D43795FDC9}"/>
              </a:ext>
            </a:extLst>
          </p:cNvPr>
          <p:cNvGrpSpPr/>
          <p:nvPr/>
        </p:nvGrpSpPr>
        <p:grpSpPr>
          <a:xfrm>
            <a:off x="4732524" y="2456875"/>
            <a:ext cx="5895176" cy="369332"/>
            <a:chOff x="4732524" y="2456875"/>
            <a:chExt cx="5895176" cy="369332"/>
          </a:xfrm>
        </p:grpSpPr>
        <p:sp>
          <p:nvSpPr>
            <p:cNvPr id="18" name="TextBox 17">
              <a:extLst>
                <a:ext uri="{FF2B5EF4-FFF2-40B4-BE49-F238E27FC236}">
                  <a16:creationId xmlns:a16="http://schemas.microsoft.com/office/drawing/2014/main" id="{22DEBC25-D984-BE27-51E2-55128A5D1991}"/>
                </a:ext>
              </a:extLst>
            </p:cNvPr>
            <p:cNvSpPr txBox="1"/>
            <p:nvPr/>
          </p:nvSpPr>
          <p:spPr>
            <a:xfrm>
              <a:off x="5033733" y="2456875"/>
              <a:ext cx="5593967" cy="369332"/>
            </a:xfrm>
            <a:prstGeom prst="rect">
              <a:avLst/>
            </a:prstGeom>
            <a:noFill/>
          </p:spPr>
          <p:txBody>
            <a:bodyPr wrap="none" rtlCol="0">
              <a:spAutoFit/>
            </a:bodyPr>
            <a:lstStyle/>
            <a:p>
              <a:r>
                <a:rPr lang="en-US" sz="1800" i="1" dirty="0">
                  <a:effectLst/>
                  <a:latin typeface="Times New Roman" panose="02020603050405020304" pitchFamily="18" charset="0"/>
                  <a:cs typeface="Times New Roman" panose="02020603050405020304" pitchFamily="18" charset="0"/>
                </a:rPr>
                <a:t>G</a:t>
              </a:r>
              <a:r>
                <a:rPr lang="en-US" sz="1800" i="1" baseline="30000" dirty="0">
                  <a:effectLst/>
                  <a:latin typeface="Times New Roman" panose="02020603050405020304" pitchFamily="18" charset="0"/>
                  <a:cs typeface="Times New Roman" panose="02020603050405020304" pitchFamily="18" charset="0"/>
                </a:rPr>
                <a:t>t</a:t>
              </a:r>
              <a:r>
                <a:rPr lang="en-US" sz="1800" i="1"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sym typeface="Wingdings" pitchFamily="2" charset="2"/>
                </a:rPr>
                <a:t> Set of Validated Gaussians  Region Growing Algo</a:t>
              </a:r>
              <a:endParaRPr lang="en-US" dirty="0"/>
            </a:p>
          </p:txBody>
        </p:sp>
        <p:cxnSp>
          <p:nvCxnSpPr>
            <p:cNvPr id="21" name="Straight Arrow Connector 20">
              <a:extLst>
                <a:ext uri="{FF2B5EF4-FFF2-40B4-BE49-F238E27FC236}">
                  <a16:creationId xmlns:a16="http://schemas.microsoft.com/office/drawing/2014/main" id="{38A6E9A0-6624-EBCA-F96E-6275DB983BEE}"/>
                </a:ext>
              </a:extLst>
            </p:cNvPr>
            <p:cNvCxnSpPr>
              <a:stCxn id="16" idx="3"/>
              <a:endCxn id="18" idx="1"/>
            </p:cNvCxnSpPr>
            <p:nvPr/>
          </p:nvCxnSpPr>
          <p:spPr>
            <a:xfrm flipV="1">
              <a:off x="4732524" y="2641541"/>
              <a:ext cx="301209" cy="14342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6" name="Group 25">
            <a:extLst>
              <a:ext uri="{FF2B5EF4-FFF2-40B4-BE49-F238E27FC236}">
                <a16:creationId xmlns:a16="http://schemas.microsoft.com/office/drawing/2014/main" id="{A7F2FF1D-7F7E-7BEA-EC10-DB6678C1734E}"/>
              </a:ext>
            </a:extLst>
          </p:cNvPr>
          <p:cNvGrpSpPr/>
          <p:nvPr/>
        </p:nvGrpSpPr>
        <p:grpSpPr>
          <a:xfrm>
            <a:off x="4732524" y="2784965"/>
            <a:ext cx="3751192" cy="369332"/>
            <a:chOff x="4732524" y="2784965"/>
            <a:chExt cx="3751192" cy="369332"/>
          </a:xfrm>
        </p:grpSpPr>
        <p:sp>
          <p:nvSpPr>
            <p:cNvPr id="19" name="TextBox 18">
              <a:extLst>
                <a:ext uri="{FF2B5EF4-FFF2-40B4-BE49-F238E27FC236}">
                  <a16:creationId xmlns:a16="http://schemas.microsoft.com/office/drawing/2014/main" id="{562AA5B6-448C-2DB9-A6A5-65252E2C907A}"/>
                </a:ext>
              </a:extLst>
            </p:cNvPr>
            <p:cNvSpPr txBox="1"/>
            <p:nvPr/>
          </p:nvSpPr>
          <p:spPr>
            <a:xfrm>
              <a:off x="5033733" y="2784965"/>
              <a:ext cx="3449983" cy="369332"/>
            </a:xfrm>
            <a:prstGeom prst="rect">
              <a:avLst/>
            </a:prstGeom>
            <a:noFill/>
          </p:spPr>
          <p:txBody>
            <a:bodyPr wrap="none" rtlCol="0">
              <a:spAutoFit/>
            </a:bodyPr>
            <a:lstStyle/>
            <a:p>
              <a:r>
                <a:rPr lang="en-US" sz="1800" i="1" dirty="0">
                  <a:effectLst/>
                  <a:latin typeface="Times New Roman" panose="02020603050405020304" pitchFamily="18" charset="0"/>
                  <a:cs typeface="Times New Roman" panose="02020603050405020304" pitchFamily="18" charset="0"/>
                </a:rPr>
                <a:t>G </a:t>
              </a:r>
              <a:r>
                <a:rPr lang="en-US" sz="1800" dirty="0">
                  <a:effectLst/>
                  <a:latin typeface="Times New Roman" panose="02020603050405020304" pitchFamily="18" charset="0"/>
                  <a:cs typeface="Times New Roman" panose="02020603050405020304" pitchFamily="18" charset="0"/>
                  <a:sym typeface="Wingdings" pitchFamily="2" charset="2"/>
                </a:rPr>
                <a:t> </a:t>
              </a:r>
              <a:r>
                <a:rPr lang="en-US" dirty="0">
                  <a:latin typeface="Times New Roman" panose="02020603050405020304" pitchFamily="18" charset="0"/>
                  <a:cs typeface="Times New Roman" panose="02020603050405020304" pitchFamily="18" charset="0"/>
                  <a:sym typeface="Wingdings" pitchFamily="2" charset="2"/>
                </a:rPr>
                <a:t>Exclude Unwanted </a:t>
              </a:r>
              <a:r>
                <a:rPr lang="en-US" sz="1800" dirty="0">
                  <a:effectLst/>
                  <a:latin typeface="Times New Roman" panose="02020603050405020304" pitchFamily="18" charset="0"/>
                  <a:cs typeface="Times New Roman" panose="02020603050405020304" pitchFamily="18" charset="0"/>
                  <a:sym typeface="Wingdings" pitchFamily="2" charset="2"/>
                </a:rPr>
                <a:t>Gaussians</a:t>
              </a:r>
              <a:endParaRPr lang="en-US" dirty="0"/>
            </a:p>
          </p:txBody>
        </p:sp>
        <p:cxnSp>
          <p:nvCxnSpPr>
            <p:cNvPr id="22" name="Straight Arrow Connector 21">
              <a:extLst>
                <a:ext uri="{FF2B5EF4-FFF2-40B4-BE49-F238E27FC236}">
                  <a16:creationId xmlns:a16="http://schemas.microsoft.com/office/drawing/2014/main" id="{1C89553D-2EEB-2CBB-882D-37AB1670C57B}"/>
                </a:ext>
              </a:extLst>
            </p:cNvPr>
            <p:cNvCxnSpPr>
              <a:cxnSpLocks/>
              <a:stCxn id="16" idx="3"/>
              <a:endCxn id="19" idx="1"/>
            </p:cNvCxnSpPr>
            <p:nvPr/>
          </p:nvCxnSpPr>
          <p:spPr>
            <a:xfrm>
              <a:off x="4732524" y="2784965"/>
              <a:ext cx="301209" cy="18466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pic>
        <p:nvPicPr>
          <p:cNvPr id="28" name="Picture 27">
            <a:extLst>
              <a:ext uri="{FF2B5EF4-FFF2-40B4-BE49-F238E27FC236}">
                <a16:creationId xmlns:a16="http://schemas.microsoft.com/office/drawing/2014/main" id="{198144D9-4B93-1383-18E3-CBD0D57BD3ED}"/>
              </a:ext>
            </a:extLst>
          </p:cNvPr>
          <p:cNvPicPr>
            <a:picLocks noChangeAspect="1"/>
          </p:cNvPicPr>
          <p:nvPr/>
        </p:nvPicPr>
        <p:blipFill>
          <a:blip r:embed="rId4"/>
          <a:stretch>
            <a:fillRect/>
          </a:stretch>
        </p:blipFill>
        <p:spPr>
          <a:xfrm>
            <a:off x="1704539" y="4664838"/>
            <a:ext cx="3962400" cy="520700"/>
          </a:xfrm>
          <a:prstGeom prst="rect">
            <a:avLst/>
          </a:prstGeom>
        </p:spPr>
      </p:pic>
      <p:grpSp>
        <p:nvGrpSpPr>
          <p:cNvPr id="32" name="Group 31">
            <a:extLst>
              <a:ext uri="{FF2B5EF4-FFF2-40B4-BE49-F238E27FC236}">
                <a16:creationId xmlns:a16="http://schemas.microsoft.com/office/drawing/2014/main" id="{8E833D9F-30F6-9B7B-89C0-16E51C4C77ED}"/>
              </a:ext>
            </a:extLst>
          </p:cNvPr>
          <p:cNvGrpSpPr/>
          <p:nvPr/>
        </p:nvGrpSpPr>
        <p:grpSpPr>
          <a:xfrm>
            <a:off x="4583729" y="5052451"/>
            <a:ext cx="2108334" cy="467076"/>
            <a:chOff x="4583729" y="5052451"/>
            <a:chExt cx="2108334" cy="467076"/>
          </a:xfrm>
        </p:grpSpPr>
        <p:sp>
          <p:nvSpPr>
            <p:cNvPr id="29" name="TextBox 28">
              <a:extLst>
                <a:ext uri="{FF2B5EF4-FFF2-40B4-BE49-F238E27FC236}">
                  <a16:creationId xmlns:a16="http://schemas.microsoft.com/office/drawing/2014/main" id="{A03CEF40-0008-6C70-4F43-1CF2DD6C9F2C}"/>
                </a:ext>
              </a:extLst>
            </p:cNvPr>
            <p:cNvSpPr txBox="1"/>
            <p:nvPr/>
          </p:nvSpPr>
          <p:spPr>
            <a:xfrm>
              <a:off x="4583729" y="5150195"/>
              <a:ext cx="210833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a:t>
              </a:r>
              <a:r>
                <a:rPr lang="en-US" sz="1800" dirty="0">
                  <a:effectLst/>
                  <a:latin typeface="Times New Roman" panose="02020603050405020304" pitchFamily="18" charset="0"/>
                  <a:cs typeface="Times New Roman" panose="02020603050405020304" pitchFamily="18" charset="0"/>
                </a:rPr>
                <a:t>alidated Gaussians </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FE4A8D56-2FE5-0058-6785-955CEB9EFA74}"/>
                </a:ext>
              </a:extLst>
            </p:cNvPr>
            <p:cNvCxnSpPr>
              <a:cxnSpLocks/>
            </p:cNvCxnSpPr>
            <p:nvPr/>
          </p:nvCxnSpPr>
          <p:spPr>
            <a:xfrm>
              <a:off x="5313405" y="5052451"/>
              <a:ext cx="324491" cy="23624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7" name="Group 36">
            <a:extLst>
              <a:ext uri="{FF2B5EF4-FFF2-40B4-BE49-F238E27FC236}">
                <a16:creationId xmlns:a16="http://schemas.microsoft.com/office/drawing/2014/main" id="{4B38ECA3-3A8A-988E-8DC4-BBC980BBC818}"/>
              </a:ext>
            </a:extLst>
          </p:cNvPr>
          <p:cNvGrpSpPr/>
          <p:nvPr/>
        </p:nvGrpSpPr>
        <p:grpSpPr>
          <a:xfrm>
            <a:off x="7051335" y="4708721"/>
            <a:ext cx="3436126" cy="426175"/>
            <a:chOff x="6887546" y="4729728"/>
            <a:chExt cx="3436126" cy="426175"/>
          </a:xfrm>
        </p:grpSpPr>
        <p:pic>
          <p:nvPicPr>
            <p:cNvPr id="34" name="Picture 33">
              <a:extLst>
                <a:ext uri="{FF2B5EF4-FFF2-40B4-BE49-F238E27FC236}">
                  <a16:creationId xmlns:a16="http://schemas.microsoft.com/office/drawing/2014/main" id="{F9BA82A9-6495-12E5-1B38-7CCECA791357}"/>
                </a:ext>
              </a:extLst>
            </p:cNvPr>
            <p:cNvPicPr>
              <a:picLocks noChangeAspect="1"/>
            </p:cNvPicPr>
            <p:nvPr/>
          </p:nvPicPr>
          <p:blipFill>
            <a:blip r:embed="rId5"/>
            <a:stretch>
              <a:fillRect/>
            </a:stretch>
          </p:blipFill>
          <p:spPr>
            <a:xfrm>
              <a:off x="8044280" y="4729728"/>
              <a:ext cx="2279392" cy="426175"/>
            </a:xfrm>
            <a:prstGeom prst="rect">
              <a:avLst/>
            </a:prstGeom>
          </p:spPr>
        </p:pic>
        <p:sp>
          <p:nvSpPr>
            <p:cNvPr id="35" name="TextBox 34">
              <a:extLst>
                <a:ext uri="{FF2B5EF4-FFF2-40B4-BE49-F238E27FC236}">
                  <a16:creationId xmlns:a16="http://schemas.microsoft.com/office/drawing/2014/main" id="{3160231D-5AFE-5966-6C34-8850CF4D06F3}"/>
                </a:ext>
              </a:extLst>
            </p:cNvPr>
            <p:cNvSpPr txBox="1"/>
            <p:nvPr/>
          </p:nvSpPr>
          <p:spPr>
            <a:xfrm>
              <a:off x="6887546" y="4737143"/>
              <a:ext cx="11801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Distance &lt;</a:t>
              </a:r>
            </a:p>
          </p:txBody>
        </p:sp>
      </p:grpSp>
      <p:pic>
        <p:nvPicPr>
          <p:cNvPr id="38" name="Picture 37">
            <a:extLst>
              <a:ext uri="{FF2B5EF4-FFF2-40B4-BE49-F238E27FC236}">
                <a16:creationId xmlns:a16="http://schemas.microsoft.com/office/drawing/2014/main" id="{8A9F3B53-129B-B15F-EB73-208AA2F06E34}"/>
              </a:ext>
            </a:extLst>
          </p:cNvPr>
          <p:cNvPicPr>
            <a:picLocks noChangeAspect="1"/>
          </p:cNvPicPr>
          <p:nvPr/>
        </p:nvPicPr>
        <p:blipFill>
          <a:blip r:embed="rId6"/>
          <a:stretch>
            <a:fillRect/>
          </a:stretch>
        </p:blipFill>
        <p:spPr>
          <a:xfrm>
            <a:off x="1759682" y="5847126"/>
            <a:ext cx="3619902" cy="527247"/>
          </a:xfrm>
          <a:prstGeom prst="rect">
            <a:avLst/>
          </a:prstGeom>
        </p:spPr>
      </p:pic>
    </p:spTree>
    <p:extLst>
      <p:ext uri="{BB962C8B-B14F-4D97-AF65-F5344CB8AC3E}">
        <p14:creationId xmlns:p14="http://schemas.microsoft.com/office/powerpoint/2010/main" val="11172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A541F-89A4-E292-4E08-8CE3BCF74341}"/>
              </a:ext>
            </a:extLst>
          </p:cNvPr>
          <p:cNvPicPr>
            <a:picLocks noChangeAspect="1"/>
          </p:cNvPicPr>
          <p:nvPr/>
        </p:nvPicPr>
        <p:blipFill>
          <a:blip r:embed="rId2"/>
          <a:stretch>
            <a:fillRect/>
          </a:stretch>
        </p:blipFill>
        <p:spPr>
          <a:xfrm>
            <a:off x="0" y="0"/>
            <a:ext cx="5341325" cy="2891481"/>
          </a:xfrm>
          <a:prstGeom prst="rect">
            <a:avLst/>
          </a:prstGeom>
        </p:spPr>
      </p:pic>
      <p:pic>
        <p:nvPicPr>
          <p:cNvPr id="3" name="Picture 2">
            <a:extLst>
              <a:ext uri="{FF2B5EF4-FFF2-40B4-BE49-F238E27FC236}">
                <a16:creationId xmlns:a16="http://schemas.microsoft.com/office/drawing/2014/main" id="{B736F43F-08E3-E2FF-DE62-76F86DDC5A7F}"/>
              </a:ext>
            </a:extLst>
          </p:cNvPr>
          <p:cNvPicPr>
            <a:picLocks noChangeAspect="1"/>
          </p:cNvPicPr>
          <p:nvPr/>
        </p:nvPicPr>
        <p:blipFill>
          <a:blip r:embed="rId3"/>
          <a:stretch>
            <a:fillRect/>
          </a:stretch>
        </p:blipFill>
        <p:spPr>
          <a:xfrm>
            <a:off x="2012092" y="3061055"/>
            <a:ext cx="7772400" cy="3602657"/>
          </a:xfrm>
          <a:prstGeom prst="rect">
            <a:avLst/>
          </a:prstGeom>
        </p:spPr>
      </p:pic>
      <p:pic>
        <p:nvPicPr>
          <p:cNvPr id="4" name="Picture 3">
            <a:extLst>
              <a:ext uri="{FF2B5EF4-FFF2-40B4-BE49-F238E27FC236}">
                <a16:creationId xmlns:a16="http://schemas.microsoft.com/office/drawing/2014/main" id="{B33F9304-ABB7-655F-6583-F62789931757}"/>
              </a:ext>
            </a:extLst>
          </p:cNvPr>
          <p:cNvPicPr>
            <a:picLocks noChangeAspect="1"/>
          </p:cNvPicPr>
          <p:nvPr/>
        </p:nvPicPr>
        <p:blipFill>
          <a:blip r:embed="rId4"/>
          <a:stretch>
            <a:fillRect/>
          </a:stretch>
        </p:blipFill>
        <p:spPr>
          <a:xfrm>
            <a:off x="5758247" y="600127"/>
            <a:ext cx="6176319" cy="2097282"/>
          </a:xfrm>
          <a:prstGeom prst="rect">
            <a:avLst/>
          </a:prstGeom>
        </p:spPr>
      </p:pic>
    </p:spTree>
    <p:extLst>
      <p:ext uri="{BB962C8B-B14F-4D97-AF65-F5344CB8AC3E}">
        <p14:creationId xmlns:p14="http://schemas.microsoft.com/office/powerpoint/2010/main" val="41525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22F0D-8A80-6AF8-12F6-2B91459B8B17}"/>
              </a:ext>
            </a:extLst>
          </p:cNvPr>
          <p:cNvPicPr>
            <a:picLocks noChangeAspect="1"/>
          </p:cNvPicPr>
          <p:nvPr/>
        </p:nvPicPr>
        <p:blipFill rotWithShape="1">
          <a:blip r:embed="rId3"/>
          <a:srcRect b="69414"/>
          <a:stretch/>
        </p:blipFill>
        <p:spPr>
          <a:xfrm>
            <a:off x="0" y="914400"/>
            <a:ext cx="12168092" cy="1659836"/>
          </a:xfrm>
          <a:prstGeom prst="rect">
            <a:avLst/>
          </a:prstGeom>
        </p:spPr>
      </p:pic>
      <p:pic>
        <p:nvPicPr>
          <p:cNvPr id="3" name="Picture 2">
            <a:extLst>
              <a:ext uri="{FF2B5EF4-FFF2-40B4-BE49-F238E27FC236}">
                <a16:creationId xmlns:a16="http://schemas.microsoft.com/office/drawing/2014/main" id="{F669ADA0-ADE9-1E54-A92E-272EC033D439}"/>
              </a:ext>
            </a:extLst>
          </p:cNvPr>
          <p:cNvPicPr>
            <a:picLocks noChangeAspect="1"/>
          </p:cNvPicPr>
          <p:nvPr/>
        </p:nvPicPr>
        <p:blipFill rotWithShape="1">
          <a:blip r:embed="rId3"/>
          <a:srcRect t="66789"/>
          <a:stretch/>
        </p:blipFill>
        <p:spPr>
          <a:xfrm>
            <a:off x="11954" y="4552122"/>
            <a:ext cx="12168092" cy="1802294"/>
          </a:xfrm>
          <a:prstGeom prst="rect">
            <a:avLst/>
          </a:prstGeom>
        </p:spPr>
      </p:pic>
      <p:pic>
        <p:nvPicPr>
          <p:cNvPr id="4" name="Picture 3">
            <a:extLst>
              <a:ext uri="{FF2B5EF4-FFF2-40B4-BE49-F238E27FC236}">
                <a16:creationId xmlns:a16="http://schemas.microsoft.com/office/drawing/2014/main" id="{BA2C3C54-1675-BFB4-71C0-4B8111361961}"/>
              </a:ext>
            </a:extLst>
          </p:cNvPr>
          <p:cNvPicPr>
            <a:picLocks noChangeAspect="1"/>
          </p:cNvPicPr>
          <p:nvPr/>
        </p:nvPicPr>
        <p:blipFill rotWithShape="1">
          <a:blip r:embed="rId3"/>
          <a:srcRect t="30708" b="34493"/>
          <a:stretch/>
        </p:blipFill>
        <p:spPr>
          <a:xfrm>
            <a:off x="0" y="2574236"/>
            <a:ext cx="12168092" cy="1888435"/>
          </a:xfrm>
          <a:prstGeom prst="rect">
            <a:avLst/>
          </a:prstGeom>
        </p:spPr>
      </p:pic>
    </p:spTree>
    <p:extLst>
      <p:ext uri="{BB962C8B-B14F-4D97-AF65-F5344CB8AC3E}">
        <p14:creationId xmlns:p14="http://schemas.microsoft.com/office/powerpoint/2010/main" val="318917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239F64-4C25-F4F8-5AAD-90577F58B0F1}"/>
              </a:ext>
            </a:extLst>
          </p:cNvPr>
          <p:cNvPicPr>
            <a:picLocks noChangeAspect="1"/>
          </p:cNvPicPr>
          <p:nvPr/>
        </p:nvPicPr>
        <p:blipFill>
          <a:blip r:embed="rId2"/>
          <a:stretch>
            <a:fillRect/>
          </a:stretch>
        </p:blipFill>
        <p:spPr>
          <a:xfrm>
            <a:off x="3235600" y="1"/>
            <a:ext cx="8859416" cy="6857999"/>
          </a:xfrm>
          <a:prstGeom prst="rect">
            <a:avLst/>
          </a:prstGeom>
        </p:spPr>
      </p:pic>
      <p:sp>
        <p:nvSpPr>
          <p:cNvPr id="3" name="TextBox 2">
            <a:extLst>
              <a:ext uri="{FF2B5EF4-FFF2-40B4-BE49-F238E27FC236}">
                <a16:creationId xmlns:a16="http://schemas.microsoft.com/office/drawing/2014/main" id="{058C287A-50E5-0A0E-655E-9808ADEA3C65}"/>
              </a:ext>
            </a:extLst>
          </p:cNvPr>
          <p:cNvSpPr txBox="1"/>
          <p:nvPr/>
        </p:nvSpPr>
        <p:spPr>
          <a:xfrm>
            <a:off x="420130" y="1569309"/>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Failure Case</a:t>
            </a:r>
          </a:p>
        </p:txBody>
      </p:sp>
    </p:spTree>
    <p:extLst>
      <p:ext uri="{BB962C8B-B14F-4D97-AF65-F5344CB8AC3E}">
        <p14:creationId xmlns:p14="http://schemas.microsoft.com/office/powerpoint/2010/main" val="254665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A49BE0-CD22-437E-9DF3-EC9FC0F4F6B9}"/>
              </a:ext>
            </a:extLst>
          </p:cNvPr>
          <p:cNvPicPr>
            <a:picLocks noChangeAspect="1"/>
          </p:cNvPicPr>
          <p:nvPr/>
        </p:nvPicPr>
        <p:blipFill>
          <a:blip r:embed="rId2"/>
          <a:stretch>
            <a:fillRect/>
          </a:stretch>
        </p:blipFill>
        <p:spPr>
          <a:xfrm>
            <a:off x="109151" y="221078"/>
            <a:ext cx="5360692" cy="4425063"/>
          </a:xfrm>
          <a:prstGeom prst="rect">
            <a:avLst/>
          </a:prstGeom>
        </p:spPr>
      </p:pic>
      <p:pic>
        <p:nvPicPr>
          <p:cNvPr id="3" name="Picture 2">
            <a:extLst>
              <a:ext uri="{FF2B5EF4-FFF2-40B4-BE49-F238E27FC236}">
                <a16:creationId xmlns:a16="http://schemas.microsoft.com/office/drawing/2014/main" id="{CD3726E0-CD96-055A-3F35-345CB7228B5D}"/>
              </a:ext>
            </a:extLst>
          </p:cNvPr>
          <p:cNvPicPr>
            <a:picLocks noChangeAspect="1"/>
          </p:cNvPicPr>
          <p:nvPr/>
        </p:nvPicPr>
        <p:blipFill>
          <a:blip r:embed="rId3"/>
          <a:stretch>
            <a:fillRect/>
          </a:stretch>
        </p:blipFill>
        <p:spPr>
          <a:xfrm>
            <a:off x="5375188" y="3634622"/>
            <a:ext cx="6816811" cy="3223377"/>
          </a:xfrm>
          <a:prstGeom prst="rect">
            <a:avLst/>
          </a:prstGeom>
        </p:spPr>
      </p:pic>
    </p:spTree>
    <p:extLst>
      <p:ext uri="{BB962C8B-B14F-4D97-AF65-F5344CB8AC3E}">
        <p14:creationId xmlns:p14="http://schemas.microsoft.com/office/powerpoint/2010/main" val="314768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582FC-3A1A-6347-EB49-03A585941816}"/>
              </a:ext>
            </a:extLst>
          </p:cNvPr>
          <p:cNvPicPr>
            <a:picLocks noChangeAspect="1"/>
          </p:cNvPicPr>
          <p:nvPr/>
        </p:nvPicPr>
        <p:blipFill>
          <a:blip r:embed="rId2"/>
          <a:stretch>
            <a:fillRect/>
          </a:stretch>
        </p:blipFill>
        <p:spPr>
          <a:xfrm>
            <a:off x="626168" y="0"/>
            <a:ext cx="10939664" cy="4460377"/>
          </a:xfrm>
          <a:prstGeom prst="rect">
            <a:avLst/>
          </a:prstGeom>
        </p:spPr>
      </p:pic>
      <p:pic>
        <p:nvPicPr>
          <p:cNvPr id="3" name="Picture 2">
            <a:extLst>
              <a:ext uri="{FF2B5EF4-FFF2-40B4-BE49-F238E27FC236}">
                <a16:creationId xmlns:a16="http://schemas.microsoft.com/office/drawing/2014/main" id="{BECB2095-8A56-D0C4-CF95-49DD1EDD5820}"/>
              </a:ext>
            </a:extLst>
          </p:cNvPr>
          <p:cNvPicPr>
            <a:picLocks noChangeAspect="1"/>
          </p:cNvPicPr>
          <p:nvPr/>
        </p:nvPicPr>
        <p:blipFill>
          <a:blip r:embed="rId3"/>
          <a:stretch>
            <a:fillRect/>
          </a:stretch>
        </p:blipFill>
        <p:spPr>
          <a:xfrm>
            <a:off x="1795107" y="4460377"/>
            <a:ext cx="8601785" cy="2397623"/>
          </a:xfrm>
          <a:prstGeom prst="rect">
            <a:avLst/>
          </a:prstGeom>
        </p:spPr>
      </p:pic>
    </p:spTree>
    <p:extLst>
      <p:ext uri="{BB962C8B-B14F-4D97-AF65-F5344CB8AC3E}">
        <p14:creationId xmlns:p14="http://schemas.microsoft.com/office/powerpoint/2010/main" val="37385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23580-A65C-65C0-0923-CB1A5B9E95A3}"/>
              </a:ext>
            </a:extLst>
          </p:cNvPr>
          <p:cNvSpPr txBox="1"/>
          <p:nvPr/>
        </p:nvSpPr>
        <p:spPr>
          <a:xfrm>
            <a:off x="5376893" y="3044279"/>
            <a:ext cx="143821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272397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4B209C-53A1-944C-9680-A82E5F0E22C3}"/>
              </a:ext>
            </a:extLst>
          </p:cNvPr>
          <p:cNvPicPr>
            <a:picLocks noChangeAspect="1"/>
          </p:cNvPicPr>
          <p:nvPr/>
        </p:nvPicPr>
        <p:blipFill>
          <a:blip r:embed="rId2"/>
          <a:stretch>
            <a:fillRect/>
          </a:stretch>
        </p:blipFill>
        <p:spPr>
          <a:xfrm>
            <a:off x="1926382" y="0"/>
            <a:ext cx="8339235" cy="6858000"/>
          </a:xfrm>
          <a:prstGeom prst="rect">
            <a:avLst/>
          </a:prstGeom>
        </p:spPr>
      </p:pic>
    </p:spTree>
    <p:extLst>
      <p:ext uri="{BB962C8B-B14F-4D97-AF65-F5344CB8AC3E}">
        <p14:creationId xmlns:p14="http://schemas.microsoft.com/office/powerpoint/2010/main" val="201712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785B0-2F00-FFF1-6387-4B1B44387010}"/>
              </a:ext>
            </a:extLst>
          </p:cNvPr>
          <p:cNvSpPr txBox="1"/>
          <p:nvPr/>
        </p:nvSpPr>
        <p:spPr>
          <a:xfrm>
            <a:off x="123568" y="0"/>
            <a:ext cx="2462534"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Preliminaries</a:t>
            </a:r>
            <a:r>
              <a:rPr lang="en-US" sz="2800" dirty="0">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03207E-974A-A04A-C0E1-9CBDCDF6DEF2}"/>
              </a:ext>
            </a:extLst>
          </p:cNvPr>
          <p:cNvSpPr txBox="1"/>
          <p:nvPr/>
        </p:nvSpPr>
        <p:spPr>
          <a:xfrm>
            <a:off x="605481" y="4510216"/>
            <a:ext cx="5090881" cy="523220"/>
          </a:xfrm>
          <a:prstGeom prst="rect">
            <a:avLst/>
          </a:prstGeom>
          <a:noFill/>
        </p:spPr>
        <p:txBody>
          <a:bodyPr wrap="none" rtlCol="0">
            <a:spAutoFit/>
          </a:bodyPr>
          <a:lstStyle/>
          <a:p>
            <a:r>
              <a:rPr lang="en-US" sz="2800" dirty="0">
                <a:effectLst/>
                <a:latin typeface="Times New Roman" panose="02020603050405020304" pitchFamily="18" charset="0"/>
                <a:cs typeface="Times New Roman" panose="02020603050405020304" pitchFamily="18" charset="0"/>
              </a:rPr>
              <a:t>Segment Anything Model (SAM) </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E13427-C32D-85B3-5054-93002EA934A9}"/>
              </a:ext>
            </a:extLst>
          </p:cNvPr>
          <p:cNvSpPr txBox="1"/>
          <p:nvPr/>
        </p:nvSpPr>
        <p:spPr>
          <a:xfrm>
            <a:off x="605481" y="815546"/>
            <a:ext cx="4871847" cy="523220"/>
          </a:xfrm>
          <a:prstGeom prst="rect">
            <a:avLst/>
          </a:prstGeom>
          <a:noFill/>
        </p:spPr>
        <p:txBody>
          <a:bodyPr wrap="none" rtlCol="0">
            <a:spAutoFit/>
          </a:bodyPr>
          <a:lstStyle/>
          <a:p>
            <a:r>
              <a:rPr lang="en-US" sz="2800" dirty="0">
                <a:effectLst/>
                <a:latin typeface="Times New Roman" panose="02020603050405020304" pitchFamily="18" charset="0"/>
                <a:cs typeface="Times New Roman" panose="02020603050405020304" pitchFamily="18" charset="0"/>
              </a:rPr>
              <a:t>3D Gaussians  Splatting (3DGS)</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CBF795-4CB7-2AAD-A199-B789E4846430}"/>
              </a:ext>
            </a:extLst>
          </p:cNvPr>
          <p:cNvPicPr>
            <a:picLocks noChangeAspect="1"/>
          </p:cNvPicPr>
          <p:nvPr/>
        </p:nvPicPr>
        <p:blipFill>
          <a:blip r:embed="rId2"/>
          <a:stretch>
            <a:fillRect/>
          </a:stretch>
        </p:blipFill>
        <p:spPr>
          <a:xfrm>
            <a:off x="3119044" y="1827599"/>
            <a:ext cx="4619368" cy="1351792"/>
          </a:xfrm>
          <a:prstGeom prst="rect">
            <a:avLst/>
          </a:prstGeom>
          <a:ln w="28575">
            <a:solidFill>
              <a:schemeClr val="tx1"/>
            </a:solidFill>
          </a:ln>
        </p:spPr>
      </p:pic>
      <p:grpSp>
        <p:nvGrpSpPr>
          <p:cNvPr id="9" name="Group 8">
            <a:extLst>
              <a:ext uri="{FF2B5EF4-FFF2-40B4-BE49-F238E27FC236}">
                <a16:creationId xmlns:a16="http://schemas.microsoft.com/office/drawing/2014/main" id="{72C33CEF-1E4A-B979-FFA5-8507B675E707}"/>
              </a:ext>
            </a:extLst>
          </p:cNvPr>
          <p:cNvGrpSpPr/>
          <p:nvPr/>
        </p:nvGrpSpPr>
        <p:grpSpPr>
          <a:xfrm>
            <a:off x="4254623" y="2730843"/>
            <a:ext cx="774571" cy="1259647"/>
            <a:chOff x="4835396" y="2730843"/>
            <a:chExt cx="774571" cy="1259647"/>
          </a:xfrm>
        </p:grpSpPr>
        <p:cxnSp>
          <p:nvCxnSpPr>
            <p:cNvPr id="7" name="Straight Arrow Connector 6">
              <a:extLst>
                <a:ext uri="{FF2B5EF4-FFF2-40B4-BE49-F238E27FC236}">
                  <a16:creationId xmlns:a16="http://schemas.microsoft.com/office/drawing/2014/main" id="{FF2EC0A6-FD24-1937-6EDB-A1558C9E836C}"/>
                </a:ext>
              </a:extLst>
            </p:cNvPr>
            <p:cNvCxnSpPr/>
            <p:nvPr/>
          </p:nvCxnSpPr>
          <p:spPr>
            <a:xfrm flipH="1">
              <a:off x="5276335" y="2730843"/>
              <a:ext cx="308919" cy="93911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ACBC35A-89ED-666A-9143-0ABEEA98231F}"/>
                </a:ext>
              </a:extLst>
            </p:cNvPr>
            <p:cNvSpPr txBox="1"/>
            <p:nvPr/>
          </p:nvSpPr>
          <p:spPr>
            <a:xfrm>
              <a:off x="4835396" y="3590380"/>
              <a:ext cx="774571"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color </a:t>
              </a:r>
              <a:endParaRPr lang="en-US" sz="2000" dirty="0">
                <a:latin typeface="Times New Roman" panose="02020603050405020304" pitchFamily="18" charset="0"/>
                <a:cs typeface="Times New Roman" panose="02020603050405020304" pitchFamily="18" charset="0"/>
              </a:endParaRPr>
            </a:p>
          </p:txBody>
        </p:sp>
      </p:grpSp>
      <p:pic>
        <p:nvPicPr>
          <p:cNvPr id="10" name="Picture 9">
            <a:extLst>
              <a:ext uri="{FF2B5EF4-FFF2-40B4-BE49-F238E27FC236}">
                <a16:creationId xmlns:a16="http://schemas.microsoft.com/office/drawing/2014/main" id="{A835F35F-76F4-7F30-D97C-AD3C14530564}"/>
              </a:ext>
            </a:extLst>
          </p:cNvPr>
          <p:cNvPicPr>
            <a:picLocks noChangeAspect="1"/>
          </p:cNvPicPr>
          <p:nvPr/>
        </p:nvPicPr>
        <p:blipFill>
          <a:blip r:embed="rId3"/>
          <a:stretch>
            <a:fillRect/>
          </a:stretch>
        </p:blipFill>
        <p:spPr>
          <a:xfrm>
            <a:off x="2726509" y="5295710"/>
            <a:ext cx="2883458" cy="514903"/>
          </a:xfrm>
          <a:prstGeom prst="rect">
            <a:avLst/>
          </a:prstGeom>
        </p:spPr>
      </p:pic>
      <p:grpSp>
        <p:nvGrpSpPr>
          <p:cNvPr id="15" name="Group 14">
            <a:extLst>
              <a:ext uri="{FF2B5EF4-FFF2-40B4-BE49-F238E27FC236}">
                <a16:creationId xmlns:a16="http://schemas.microsoft.com/office/drawing/2014/main" id="{DC106556-324A-3D5B-D28D-4802A52F1489}"/>
              </a:ext>
            </a:extLst>
          </p:cNvPr>
          <p:cNvGrpSpPr/>
          <p:nvPr/>
        </p:nvGrpSpPr>
        <p:grpSpPr>
          <a:xfrm>
            <a:off x="4348724" y="5721178"/>
            <a:ext cx="873957" cy="764176"/>
            <a:chOff x="4348724" y="5721178"/>
            <a:chExt cx="873957" cy="764176"/>
          </a:xfrm>
        </p:grpSpPr>
        <p:sp>
          <p:nvSpPr>
            <p:cNvPr id="12" name="TextBox 11">
              <a:extLst>
                <a:ext uri="{FF2B5EF4-FFF2-40B4-BE49-F238E27FC236}">
                  <a16:creationId xmlns:a16="http://schemas.microsoft.com/office/drawing/2014/main" id="{7B9A2E15-3010-545E-BD73-5C9229500C05}"/>
                </a:ext>
              </a:extLst>
            </p:cNvPr>
            <p:cNvSpPr txBox="1"/>
            <p:nvPr/>
          </p:nvSpPr>
          <p:spPr>
            <a:xfrm>
              <a:off x="4348724" y="6085244"/>
              <a:ext cx="873957"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image </a:t>
              </a:r>
              <a:endParaRPr lang="en-US" sz="20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CE494BBF-02C2-578B-B21B-7DB872596207}"/>
                </a:ext>
              </a:extLst>
            </p:cNvPr>
            <p:cNvCxnSpPr>
              <a:cxnSpLocks/>
            </p:cNvCxnSpPr>
            <p:nvPr/>
          </p:nvCxnSpPr>
          <p:spPr>
            <a:xfrm flipH="1">
              <a:off x="4737129" y="5721178"/>
              <a:ext cx="98267" cy="469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B16AE624-5AFC-B3E1-1DF3-10FB08E6A832}"/>
              </a:ext>
            </a:extLst>
          </p:cNvPr>
          <p:cNvGrpSpPr/>
          <p:nvPr/>
        </p:nvGrpSpPr>
        <p:grpSpPr>
          <a:xfrm>
            <a:off x="5271815" y="5721178"/>
            <a:ext cx="1716848" cy="764176"/>
            <a:chOff x="5271815" y="5721178"/>
            <a:chExt cx="1716848" cy="764176"/>
          </a:xfrm>
        </p:grpSpPr>
        <p:sp>
          <p:nvSpPr>
            <p:cNvPr id="11" name="TextBox 10">
              <a:extLst>
                <a:ext uri="{FF2B5EF4-FFF2-40B4-BE49-F238E27FC236}">
                  <a16:creationId xmlns:a16="http://schemas.microsoft.com/office/drawing/2014/main" id="{B541AB87-3D06-8605-C05D-4CFE74D4F326}"/>
                </a:ext>
              </a:extLst>
            </p:cNvPr>
            <p:cNvSpPr txBox="1"/>
            <p:nvPr/>
          </p:nvSpPr>
          <p:spPr>
            <a:xfrm>
              <a:off x="5276335" y="6085244"/>
              <a:ext cx="1712328"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set of prompts </a:t>
              </a: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39242B8A-663C-42FF-EA6E-75EDA6242E05}"/>
                </a:ext>
              </a:extLst>
            </p:cNvPr>
            <p:cNvCxnSpPr>
              <a:cxnSpLocks/>
            </p:cNvCxnSpPr>
            <p:nvPr/>
          </p:nvCxnSpPr>
          <p:spPr>
            <a:xfrm>
              <a:off x="5271815" y="5721178"/>
              <a:ext cx="824185" cy="469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1" name="Group 20">
            <a:extLst>
              <a:ext uri="{FF2B5EF4-FFF2-40B4-BE49-F238E27FC236}">
                <a16:creationId xmlns:a16="http://schemas.microsoft.com/office/drawing/2014/main" id="{B45B3BAE-78D3-4A6F-8DF4-8E32C3864D01}"/>
              </a:ext>
            </a:extLst>
          </p:cNvPr>
          <p:cNvGrpSpPr/>
          <p:nvPr/>
        </p:nvGrpSpPr>
        <p:grpSpPr>
          <a:xfrm>
            <a:off x="1428718" y="5721178"/>
            <a:ext cx="2595582" cy="764176"/>
            <a:chOff x="1428718" y="5721178"/>
            <a:chExt cx="2595582" cy="764176"/>
          </a:xfrm>
        </p:grpSpPr>
        <p:sp>
          <p:nvSpPr>
            <p:cNvPr id="19" name="TextBox 18">
              <a:extLst>
                <a:ext uri="{FF2B5EF4-FFF2-40B4-BE49-F238E27FC236}">
                  <a16:creationId xmlns:a16="http://schemas.microsoft.com/office/drawing/2014/main" id="{02C1DF3C-6140-FC0C-69A8-7D70708283B4}"/>
                </a:ext>
              </a:extLst>
            </p:cNvPr>
            <p:cNvSpPr txBox="1"/>
            <p:nvPr/>
          </p:nvSpPr>
          <p:spPr>
            <a:xfrm>
              <a:off x="1428718" y="6085244"/>
              <a:ext cx="2595582"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2D segmentation mask </a:t>
              </a:r>
              <a:endParaRPr lang="en-US"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1193748B-7E68-E0DD-1FFA-DB92764A5D37}"/>
                </a:ext>
              </a:extLst>
            </p:cNvPr>
            <p:cNvCxnSpPr>
              <a:cxnSpLocks/>
            </p:cNvCxnSpPr>
            <p:nvPr/>
          </p:nvCxnSpPr>
          <p:spPr>
            <a:xfrm flipH="1">
              <a:off x="2763711" y="5721178"/>
              <a:ext cx="98267" cy="469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6" name="Group 25">
            <a:extLst>
              <a:ext uri="{FF2B5EF4-FFF2-40B4-BE49-F238E27FC236}">
                <a16:creationId xmlns:a16="http://schemas.microsoft.com/office/drawing/2014/main" id="{EF6C1AFC-B8CA-45C0-0EED-ABEA2B4C6D9A}"/>
              </a:ext>
            </a:extLst>
          </p:cNvPr>
          <p:cNvGrpSpPr/>
          <p:nvPr/>
        </p:nvGrpSpPr>
        <p:grpSpPr>
          <a:xfrm>
            <a:off x="0" y="2814645"/>
            <a:ext cx="4182555" cy="775735"/>
            <a:chOff x="0" y="2814645"/>
            <a:chExt cx="4182555" cy="775735"/>
          </a:xfrm>
        </p:grpSpPr>
        <p:sp>
          <p:nvSpPr>
            <p:cNvPr id="23" name="TextBox 22">
              <a:extLst>
                <a:ext uri="{FF2B5EF4-FFF2-40B4-BE49-F238E27FC236}">
                  <a16:creationId xmlns:a16="http://schemas.microsoft.com/office/drawing/2014/main" id="{296A2607-C086-C68D-E64D-96DD8859CB97}"/>
                </a:ext>
              </a:extLst>
            </p:cNvPr>
            <p:cNvSpPr txBox="1"/>
            <p:nvPr/>
          </p:nvSpPr>
          <p:spPr>
            <a:xfrm>
              <a:off x="0" y="3190270"/>
              <a:ext cx="4182555"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multi-view 2D images + camera poses </a:t>
              </a:r>
              <a:endParaRPr lang="en-US" sz="20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52AA414A-A7FE-59D0-20DA-F60CFC8FFF15}"/>
                </a:ext>
              </a:extLst>
            </p:cNvPr>
            <p:cNvCxnSpPr>
              <a:cxnSpLocks/>
              <a:stCxn id="22" idx="2"/>
            </p:cNvCxnSpPr>
            <p:nvPr/>
          </p:nvCxnSpPr>
          <p:spPr>
            <a:xfrm>
              <a:off x="481962" y="2814645"/>
              <a:ext cx="730770" cy="38575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40" name="Group 39">
            <a:extLst>
              <a:ext uri="{FF2B5EF4-FFF2-40B4-BE49-F238E27FC236}">
                <a16:creationId xmlns:a16="http://schemas.microsoft.com/office/drawing/2014/main" id="{9BC13769-3766-F74B-CF67-2D6948AFD335}"/>
              </a:ext>
            </a:extLst>
          </p:cNvPr>
          <p:cNvGrpSpPr/>
          <p:nvPr/>
        </p:nvGrpSpPr>
        <p:grpSpPr>
          <a:xfrm>
            <a:off x="189862" y="2192345"/>
            <a:ext cx="2929182" cy="622300"/>
            <a:chOff x="189862" y="2192345"/>
            <a:chExt cx="2929182" cy="622300"/>
          </a:xfrm>
        </p:grpSpPr>
        <p:pic>
          <p:nvPicPr>
            <p:cNvPr id="22" name="Picture 21">
              <a:extLst>
                <a:ext uri="{FF2B5EF4-FFF2-40B4-BE49-F238E27FC236}">
                  <a16:creationId xmlns:a16="http://schemas.microsoft.com/office/drawing/2014/main" id="{E4AB3442-0F3E-8048-3D7C-F028258FA647}"/>
                </a:ext>
              </a:extLst>
            </p:cNvPr>
            <p:cNvPicPr>
              <a:picLocks noChangeAspect="1"/>
            </p:cNvPicPr>
            <p:nvPr/>
          </p:nvPicPr>
          <p:blipFill>
            <a:blip r:embed="rId4"/>
            <a:stretch>
              <a:fillRect/>
            </a:stretch>
          </p:blipFill>
          <p:spPr>
            <a:xfrm>
              <a:off x="189862" y="2192345"/>
              <a:ext cx="584200" cy="622300"/>
            </a:xfrm>
            <a:prstGeom prst="rect">
              <a:avLst/>
            </a:prstGeom>
          </p:spPr>
        </p:pic>
        <p:cxnSp>
          <p:nvCxnSpPr>
            <p:cNvPr id="27" name="Straight Arrow Connector 26">
              <a:extLst>
                <a:ext uri="{FF2B5EF4-FFF2-40B4-BE49-F238E27FC236}">
                  <a16:creationId xmlns:a16="http://schemas.microsoft.com/office/drawing/2014/main" id="{E8275F40-99DB-A130-634F-B392AAFBA0C3}"/>
                </a:ext>
              </a:extLst>
            </p:cNvPr>
            <p:cNvCxnSpPr>
              <a:cxnSpLocks/>
            </p:cNvCxnSpPr>
            <p:nvPr/>
          </p:nvCxnSpPr>
          <p:spPr>
            <a:xfrm flipV="1">
              <a:off x="770971" y="2476954"/>
              <a:ext cx="2348073" cy="2483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grpSp>
      <p:grpSp>
        <p:nvGrpSpPr>
          <p:cNvPr id="38" name="Group 37">
            <a:extLst>
              <a:ext uri="{FF2B5EF4-FFF2-40B4-BE49-F238E27FC236}">
                <a16:creationId xmlns:a16="http://schemas.microsoft.com/office/drawing/2014/main" id="{1913780B-FF85-1F41-8CC6-B899BAA2AE62}"/>
              </a:ext>
            </a:extLst>
          </p:cNvPr>
          <p:cNvGrpSpPr/>
          <p:nvPr/>
        </p:nvGrpSpPr>
        <p:grpSpPr>
          <a:xfrm>
            <a:off x="7738412" y="2273644"/>
            <a:ext cx="4372539" cy="494270"/>
            <a:chOff x="7738412" y="2273644"/>
            <a:chExt cx="4372539" cy="494270"/>
          </a:xfrm>
        </p:grpSpPr>
        <p:cxnSp>
          <p:nvCxnSpPr>
            <p:cNvPr id="29" name="Straight Arrow Connector 28">
              <a:extLst>
                <a:ext uri="{FF2B5EF4-FFF2-40B4-BE49-F238E27FC236}">
                  <a16:creationId xmlns:a16="http://schemas.microsoft.com/office/drawing/2014/main" id="{FF7A7F92-287A-89F1-CC97-4A586C52FDE8}"/>
                </a:ext>
              </a:extLst>
            </p:cNvPr>
            <p:cNvCxnSpPr>
              <a:cxnSpLocks/>
              <a:stCxn id="5" idx="3"/>
            </p:cNvCxnSpPr>
            <p:nvPr/>
          </p:nvCxnSpPr>
          <p:spPr>
            <a:xfrm flipV="1">
              <a:off x="7738412" y="2501785"/>
              <a:ext cx="1071956" cy="171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298192B9-18E4-CF5D-391A-F51560AFBCFB}"/>
                </a:ext>
              </a:extLst>
            </p:cNvPr>
            <p:cNvPicPr>
              <a:picLocks noChangeAspect="1"/>
            </p:cNvPicPr>
            <p:nvPr/>
          </p:nvPicPr>
          <p:blipFill>
            <a:blip r:embed="rId5"/>
            <a:stretch>
              <a:fillRect/>
            </a:stretch>
          </p:blipFill>
          <p:spPr>
            <a:xfrm>
              <a:off x="8862889" y="2273644"/>
              <a:ext cx="3248062" cy="494270"/>
            </a:xfrm>
            <a:prstGeom prst="rect">
              <a:avLst/>
            </a:prstGeom>
          </p:spPr>
        </p:pic>
      </p:grpSp>
    </p:spTree>
    <p:extLst>
      <p:ext uri="{BB962C8B-B14F-4D97-AF65-F5344CB8AC3E}">
        <p14:creationId xmlns:p14="http://schemas.microsoft.com/office/powerpoint/2010/main" val="41499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90668-1388-675C-1903-63ED91E4497D}"/>
              </a:ext>
            </a:extLst>
          </p:cNvPr>
          <p:cNvSpPr txBox="1"/>
          <p:nvPr/>
        </p:nvSpPr>
        <p:spPr>
          <a:xfrm>
            <a:off x="1474290" y="1067880"/>
            <a:ext cx="2579552" cy="584775"/>
          </a:xfrm>
          <a:prstGeom prst="rect">
            <a:avLst/>
          </a:prstGeom>
          <a:noFill/>
          <a:ln w="19050">
            <a:solidFill>
              <a:schemeClr val="tx1"/>
            </a:solidFill>
          </a:ln>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SAM encoder </a:t>
            </a:r>
            <a:endParaRPr lang="en-US" sz="32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776C8DC0-FC97-B488-EA4D-367896E5033C}"/>
              </a:ext>
            </a:extLst>
          </p:cNvPr>
          <p:cNvGrpSpPr/>
          <p:nvPr/>
        </p:nvGrpSpPr>
        <p:grpSpPr>
          <a:xfrm>
            <a:off x="193698" y="1067880"/>
            <a:ext cx="1280592" cy="622300"/>
            <a:chOff x="189862" y="2192345"/>
            <a:chExt cx="1280592" cy="622300"/>
          </a:xfrm>
        </p:grpSpPr>
        <p:pic>
          <p:nvPicPr>
            <p:cNvPr id="3" name="Picture 2">
              <a:extLst>
                <a:ext uri="{FF2B5EF4-FFF2-40B4-BE49-F238E27FC236}">
                  <a16:creationId xmlns:a16="http://schemas.microsoft.com/office/drawing/2014/main" id="{64EE4F72-579D-6001-C6CD-609FAEBA46F4}"/>
                </a:ext>
              </a:extLst>
            </p:cNvPr>
            <p:cNvPicPr>
              <a:picLocks noChangeAspect="1"/>
            </p:cNvPicPr>
            <p:nvPr/>
          </p:nvPicPr>
          <p:blipFill>
            <a:blip r:embed="rId2"/>
            <a:stretch>
              <a:fillRect/>
            </a:stretch>
          </p:blipFill>
          <p:spPr>
            <a:xfrm>
              <a:off x="189862" y="2192345"/>
              <a:ext cx="584200" cy="622300"/>
            </a:xfrm>
            <a:prstGeom prst="rect">
              <a:avLst/>
            </a:prstGeom>
          </p:spPr>
        </p:pic>
        <p:cxnSp>
          <p:nvCxnSpPr>
            <p:cNvPr id="4" name="Straight Arrow Connector 3">
              <a:extLst>
                <a:ext uri="{FF2B5EF4-FFF2-40B4-BE49-F238E27FC236}">
                  <a16:creationId xmlns:a16="http://schemas.microsoft.com/office/drawing/2014/main" id="{6DE22669-6FC1-A1D9-91F0-F2BB9BD72CAD}"/>
                </a:ext>
              </a:extLst>
            </p:cNvPr>
            <p:cNvCxnSpPr>
              <a:cxnSpLocks/>
            </p:cNvCxnSpPr>
            <p:nvPr/>
          </p:nvCxnSpPr>
          <p:spPr>
            <a:xfrm>
              <a:off x="770971" y="2501785"/>
              <a:ext cx="699483" cy="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grpSp>
      <p:sp>
        <p:nvSpPr>
          <p:cNvPr id="7" name="TextBox 6">
            <a:extLst>
              <a:ext uri="{FF2B5EF4-FFF2-40B4-BE49-F238E27FC236}">
                <a16:creationId xmlns:a16="http://schemas.microsoft.com/office/drawing/2014/main" id="{E2CB1A49-5E53-B587-C951-5C1F542E33C4}"/>
              </a:ext>
            </a:extLst>
          </p:cNvPr>
          <p:cNvSpPr txBox="1"/>
          <p:nvPr/>
        </p:nvSpPr>
        <p:spPr>
          <a:xfrm>
            <a:off x="193698" y="59660"/>
            <a:ext cx="2965877"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Overall Pipeline </a:t>
            </a:r>
            <a:endParaRPr lang="en-US" sz="32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BF4D79B7-BEE2-486A-1E3F-6469CB79F094}"/>
              </a:ext>
            </a:extLst>
          </p:cNvPr>
          <p:cNvGrpSpPr/>
          <p:nvPr/>
        </p:nvGrpSpPr>
        <p:grpSpPr>
          <a:xfrm>
            <a:off x="4053842" y="687806"/>
            <a:ext cx="4995417" cy="672462"/>
            <a:chOff x="4053842" y="663093"/>
            <a:chExt cx="4995417" cy="672462"/>
          </a:xfrm>
        </p:grpSpPr>
        <p:pic>
          <p:nvPicPr>
            <p:cNvPr id="8" name="Picture 7">
              <a:extLst>
                <a:ext uri="{FF2B5EF4-FFF2-40B4-BE49-F238E27FC236}">
                  <a16:creationId xmlns:a16="http://schemas.microsoft.com/office/drawing/2014/main" id="{8335DDBE-E85C-A9EB-CF99-EB075777AAC5}"/>
                </a:ext>
              </a:extLst>
            </p:cNvPr>
            <p:cNvPicPr>
              <a:picLocks noChangeAspect="1"/>
            </p:cNvPicPr>
            <p:nvPr/>
          </p:nvPicPr>
          <p:blipFill>
            <a:blip r:embed="rId3"/>
            <a:stretch>
              <a:fillRect/>
            </a:stretch>
          </p:blipFill>
          <p:spPr>
            <a:xfrm>
              <a:off x="5163059" y="663093"/>
              <a:ext cx="3886200" cy="606626"/>
            </a:xfrm>
            <a:prstGeom prst="rect">
              <a:avLst/>
            </a:prstGeom>
          </p:spPr>
        </p:pic>
        <p:cxnSp>
          <p:nvCxnSpPr>
            <p:cNvPr id="11" name="Straight Arrow Connector 10">
              <a:extLst>
                <a:ext uri="{FF2B5EF4-FFF2-40B4-BE49-F238E27FC236}">
                  <a16:creationId xmlns:a16="http://schemas.microsoft.com/office/drawing/2014/main" id="{B1D54B24-53BA-245A-AF21-3DBB8DA585B0}"/>
                </a:ext>
              </a:extLst>
            </p:cNvPr>
            <p:cNvCxnSpPr>
              <a:cxnSpLocks/>
              <a:stCxn id="2" idx="3"/>
            </p:cNvCxnSpPr>
            <p:nvPr/>
          </p:nvCxnSpPr>
          <p:spPr>
            <a:xfrm flipV="1">
              <a:off x="4053842" y="979585"/>
              <a:ext cx="1111282" cy="35597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16" name="Group 15">
            <a:extLst>
              <a:ext uri="{FF2B5EF4-FFF2-40B4-BE49-F238E27FC236}">
                <a16:creationId xmlns:a16="http://schemas.microsoft.com/office/drawing/2014/main" id="{5CB90979-1522-BB1F-FB57-D92793CE44C3}"/>
              </a:ext>
            </a:extLst>
          </p:cNvPr>
          <p:cNvGrpSpPr/>
          <p:nvPr/>
        </p:nvGrpSpPr>
        <p:grpSpPr>
          <a:xfrm>
            <a:off x="4053842" y="1360268"/>
            <a:ext cx="2262345" cy="629639"/>
            <a:chOff x="4053842" y="1360268"/>
            <a:chExt cx="2262345" cy="629639"/>
          </a:xfrm>
        </p:grpSpPr>
        <p:pic>
          <p:nvPicPr>
            <p:cNvPr id="9" name="Picture 8">
              <a:extLst>
                <a:ext uri="{FF2B5EF4-FFF2-40B4-BE49-F238E27FC236}">
                  <a16:creationId xmlns:a16="http://schemas.microsoft.com/office/drawing/2014/main" id="{7ECD61C0-E2FE-5719-7E72-BF26ED5A3A0A}"/>
                </a:ext>
              </a:extLst>
            </p:cNvPr>
            <p:cNvPicPr>
              <a:picLocks noChangeAspect="1"/>
            </p:cNvPicPr>
            <p:nvPr/>
          </p:nvPicPr>
          <p:blipFill>
            <a:blip r:embed="rId4"/>
            <a:stretch>
              <a:fillRect/>
            </a:stretch>
          </p:blipFill>
          <p:spPr>
            <a:xfrm>
              <a:off x="5125991" y="1467756"/>
              <a:ext cx="1190196" cy="522151"/>
            </a:xfrm>
            <a:prstGeom prst="rect">
              <a:avLst/>
            </a:prstGeom>
          </p:spPr>
        </p:pic>
        <p:cxnSp>
          <p:nvCxnSpPr>
            <p:cNvPr id="12" name="Straight Arrow Connector 11">
              <a:extLst>
                <a:ext uri="{FF2B5EF4-FFF2-40B4-BE49-F238E27FC236}">
                  <a16:creationId xmlns:a16="http://schemas.microsoft.com/office/drawing/2014/main" id="{8B9FA829-867D-822A-3C58-E1A14F041036}"/>
                </a:ext>
              </a:extLst>
            </p:cNvPr>
            <p:cNvCxnSpPr>
              <a:cxnSpLocks/>
              <a:stCxn id="2" idx="3"/>
            </p:cNvCxnSpPr>
            <p:nvPr/>
          </p:nvCxnSpPr>
          <p:spPr>
            <a:xfrm>
              <a:off x="4053842" y="1360268"/>
              <a:ext cx="1109217" cy="28048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cxnSp>
        <p:nvCxnSpPr>
          <p:cNvPr id="18" name="Straight Arrow Connector 17">
            <a:extLst>
              <a:ext uri="{FF2B5EF4-FFF2-40B4-BE49-F238E27FC236}">
                <a16:creationId xmlns:a16="http://schemas.microsoft.com/office/drawing/2014/main" id="{DE6962F1-6508-2C4D-1DCE-E5ACB0DF6D08}"/>
              </a:ext>
            </a:extLst>
          </p:cNvPr>
          <p:cNvCxnSpPr>
            <a:cxnSpLocks/>
            <a:stCxn id="9" idx="2"/>
            <a:endCxn id="17" idx="0"/>
          </p:cNvCxnSpPr>
          <p:nvPr/>
        </p:nvCxnSpPr>
        <p:spPr>
          <a:xfrm>
            <a:off x="5721089" y="1989907"/>
            <a:ext cx="3836" cy="93933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17" name="Picture 16">
            <a:extLst>
              <a:ext uri="{FF2B5EF4-FFF2-40B4-BE49-F238E27FC236}">
                <a16:creationId xmlns:a16="http://schemas.microsoft.com/office/drawing/2014/main" id="{E086C587-2860-37C8-3845-B7BBC3FE626A}"/>
              </a:ext>
            </a:extLst>
          </p:cNvPr>
          <p:cNvPicPr>
            <a:picLocks noChangeAspect="1"/>
          </p:cNvPicPr>
          <p:nvPr/>
        </p:nvPicPr>
        <p:blipFill>
          <a:blip r:embed="rId5"/>
          <a:stretch>
            <a:fillRect/>
          </a:stretch>
        </p:blipFill>
        <p:spPr>
          <a:xfrm>
            <a:off x="4156475" y="2929237"/>
            <a:ext cx="3136900" cy="406400"/>
          </a:xfrm>
          <a:prstGeom prst="rect">
            <a:avLst/>
          </a:prstGeom>
        </p:spPr>
      </p:pic>
      <p:pic>
        <p:nvPicPr>
          <p:cNvPr id="21" name="Picture 20">
            <a:extLst>
              <a:ext uri="{FF2B5EF4-FFF2-40B4-BE49-F238E27FC236}">
                <a16:creationId xmlns:a16="http://schemas.microsoft.com/office/drawing/2014/main" id="{2CDBB88D-8134-38E1-B512-0E288BF988FA}"/>
              </a:ext>
            </a:extLst>
          </p:cNvPr>
          <p:cNvPicPr>
            <a:picLocks noChangeAspect="1"/>
          </p:cNvPicPr>
          <p:nvPr/>
        </p:nvPicPr>
        <p:blipFill>
          <a:blip r:embed="rId6"/>
          <a:stretch>
            <a:fillRect/>
          </a:stretch>
        </p:blipFill>
        <p:spPr>
          <a:xfrm>
            <a:off x="5129827" y="3399219"/>
            <a:ext cx="1295400" cy="533400"/>
          </a:xfrm>
          <a:prstGeom prst="rect">
            <a:avLst/>
          </a:prstGeom>
        </p:spPr>
      </p:pic>
      <p:grpSp>
        <p:nvGrpSpPr>
          <p:cNvPr id="29" name="Group 28">
            <a:extLst>
              <a:ext uri="{FF2B5EF4-FFF2-40B4-BE49-F238E27FC236}">
                <a16:creationId xmlns:a16="http://schemas.microsoft.com/office/drawing/2014/main" id="{4B9E6ED4-87CA-2A79-FFA7-00EB254B40FF}"/>
              </a:ext>
            </a:extLst>
          </p:cNvPr>
          <p:cNvGrpSpPr/>
          <p:nvPr/>
        </p:nvGrpSpPr>
        <p:grpSpPr>
          <a:xfrm>
            <a:off x="9193427" y="617839"/>
            <a:ext cx="2998573" cy="3410464"/>
            <a:chOff x="9193427" y="617839"/>
            <a:chExt cx="2998573" cy="3410464"/>
          </a:xfrm>
        </p:grpSpPr>
        <p:sp>
          <p:nvSpPr>
            <p:cNvPr id="23" name="Right Brace 22">
              <a:extLst>
                <a:ext uri="{FF2B5EF4-FFF2-40B4-BE49-F238E27FC236}">
                  <a16:creationId xmlns:a16="http://schemas.microsoft.com/office/drawing/2014/main" id="{086C458E-AD39-FBC9-B73C-E000EAF8BA58}"/>
                </a:ext>
              </a:extLst>
            </p:cNvPr>
            <p:cNvSpPr/>
            <p:nvPr/>
          </p:nvSpPr>
          <p:spPr>
            <a:xfrm>
              <a:off x="9193427" y="617839"/>
              <a:ext cx="300398" cy="341046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19534F8-0FCC-C2FA-94BF-117A5E991E9D}"/>
                </a:ext>
              </a:extLst>
            </p:cNvPr>
            <p:cNvSpPr txBox="1"/>
            <p:nvPr/>
          </p:nvSpPr>
          <p:spPr>
            <a:xfrm>
              <a:off x="9424094" y="2092238"/>
              <a:ext cx="2767906" cy="461665"/>
            </a:xfrm>
            <a:prstGeom prst="rect">
              <a:avLst/>
            </a:prstGeom>
            <a:noFill/>
          </p:spPr>
          <p:txBody>
            <a:bodyPr wrap="square" rtlCol="0">
              <a:spAutoFit/>
            </a:bodyPr>
            <a:lstStyle/>
            <a:p>
              <a:r>
                <a:rPr lang="en-US" sz="2400" dirty="0">
                  <a:effectLst/>
                  <a:latin typeface="Times New Roman" panose="02020603050405020304" pitchFamily="18" charset="0"/>
                  <a:cs typeface="Times New Roman" panose="02020603050405020304" pitchFamily="18" charset="0"/>
                </a:rPr>
                <a:t>SAM-guidance loss </a:t>
              </a:r>
              <a:endParaRPr lang="en-US" sz="2400" dirty="0">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80C4AE47-D00C-4FDF-572D-62ACFDB6E7D9}"/>
              </a:ext>
            </a:extLst>
          </p:cNvPr>
          <p:cNvGrpSpPr/>
          <p:nvPr/>
        </p:nvGrpSpPr>
        <p:grpSpPr>
          <a:xfrm>
            <a:off x="3746673" y="1927654"/>
            <a:ext cx="4172494" cy="3570078"/>
            <a:chOff x="3746673" y="1927654"/>
            <a:chExt cx="4172494" cy="3570078"/>
          </a:xfrm>
        </p:grpSpPr>
        <p:grpSp>
          <p:nvGrpSpPr>
            <p:cNvPr id="33" name="Group 32">
              <a:extLst>
                <a:ext uri="{FF2B5EF4-FFF2-40B4-BE49-F238E27FC236}">
                  <a16:creationId xmlns:a16="http://schemas.microsoft.com/office/drawing/2014/main" id="{8FB5AF56-AF31-1899-3A19-C667A8E1DD42}"/>
                </a:ext>
              </a:extLst>
            </p:cNvPr>
            <p:cNvGrpSpPr/>
            <p:nvPr/>
          </p:nvGrpSpPr>
          <p:grpSpPr>
            <a:xfrm>
              <a:off x="3746673" y="1927654"/>
              <a:ext cx="2349328" cy="3150973"/>
              <a:chOff x="3746672" y="1927654"/>
              <a:chExt cx="2839479" cy="3570078"/>
            </a:xfrm>
          </p:grpSpPr>
          <p:sp>
            <p:nvSpPr>
              <p:cNvPr id="30" name="Freeform 29">
                <a:extLst>
                  <a:ext uri="{FF2B5EF4-FFF2-40B4-BE49-F238E27FC236}">
                    <a16:creationId xmlns:a16="http://schemas.microsoft.com/office/drawing/2014/main" id="{BC5E5B2B-2814-E996-793F-EB23EEF3247D}"/>
                  </a:ext>
                </a:extLst>
              </p:cNvPr>
              <p:cNvSpPr/>
              <p:nvPr/>
            </p:nvSpPr>
            <p:spPr>
              <a:xfrm>
                <a:off x="3746672" y="1927654"/>
                <a:ext cx="2827123" cy="3496962"/>
              </a:xfrm>
              <a:custGeom>
                <a:avLst/>
                <a:gdLst>
                  <a:gd name="connsiteX0" fmla="*/ 1715014 w 2827123"/>
                  <a:gd name="connsiteY0" fmla="*/ 0 h 3496962"/>
                  <a:gd name="connsiteX1" fmla="*/ 1653231 w 2827123"/>
                  <a:gd name="connsiteY1" fmla="*/ 37070 h 3496962"/>
                  <a:gd name="connsiteX2" fmla="*/ 1591447 w 2827123"/>
                  <a:gd name="connsiteY2" fmla="*/ 49427 h 3496962"/>
                  <a:gd name="connsiteX3" fmla="*/ 1542020 w 2827123"/>
                  <a:gd name="connsiteY3" fmla="*/ 61784 h 3496962"/>
                  <a:gd name="connsiteX4" fmla="*/ 1467879 w 2827123"/>
                  <a:gd name="connsiteY4" fmla="*/ 86497 h 3496962"/>
                  <a:gd name="connsiteX5" fmla="*/ 1208387 w 2827123"/>
                  <a:gd name="connsiteY5" fmla="*/ 111211 h 3496962"/>
                  <a:gd name="connsiteX6" fmla="*/ 1121890 w 2827123"/>
                  <a:gd name="connsiteY6" fmla="*/ 135924 h 3496962"/>
                  <a:gd name="connsiteX7" fmla="*/ 1023036 w 2827123"/>
                  <a:gd name="connsiteY7" fmla="*/ 160638 h 3496962"/>
                  <a:gd name="connsiteX8" fmla="*/ 899469 w 2827123"/>
                  <a:gd name="connsiteY8" fmla="*/ 222422 h 3496962"/>
                  <a:gd name="connsiteX9" fmla="*/ 862398 w 2827123"/>
                  <a:gd name="connsiteY9" fmla="*/ 247135 h 3496962"/>
                  <a:gd name="connsiteX10" fmla="*/ 763544 w 2827123"/>
                  <a:gd name="connsiteY10" fmla="*/ 296562 h 3496962"/>
                  <a:gd name="connsiteX11" fmla="*/ 726474 w 2827123"/>
                  <a:gd name="connsiteY11" fmla="*/ 321276 h 3496962"/>
                  <a:gd name="connsiteX12" fmla="*/ 652333 w 2827123"/>
                  <a:gd name="connsiteY12" fmla="*/ 358346 h 3496962"/>
                  <a:gd name="connsiteX13" fmla="*/ 553479 w 2827123"/>
                  <a:gd name="connsiteY13" fmla="*/ 432487 h 3496962"/>
                  <a:gd name="connsiteX14" fmla="*/ 417555 w 2827123"/>
                  <a:gd name="connsiteY14" fmla="*/ 518984 h 3496962"/>
                  <a:gd name="connsiteX15" fmla="*/ 269274 w 2827123"/>
                  <a:gd name="connsiteY15" fmla="*/ 679622 h 3496962"/>
                  <a:gd name="connsiteX16" fmla="*/ 182777 w 2827123"/>
                  <a:gd name="connsiteY16" fmla="*/ 778476 h 3496962"/>
                  <a:gd name="connsiteX17" fmla="*/ 158063 w 2827123"/>
                  <a:gd name="connsiteY17" fmla="*/ 827903 h 3496962"/>
                  <a:gd name="connsiteX18" fmla="*/ 96279 w 2827123"/>
                  <a:gd name="connsiteY18" fmla="*/ 902043 h 3496962"/>
                  <a:gd name="connsiteX19" fmla="*/ 71566 w 2827123"/>
                  <a:gd name="connsiteY19" fmla="*/ 951470 h 3496962"/>
                  <a:gd name="connsiteX20" fmla="*/ 46852 w 2827123"/>
                  <a:gd name="connsiteY20" fmla="*/ 1050324 h 3496962"/>
                  <a:gd name="connsiteX21" fmla="*/ 22139 w 2827123"/>
                  <a:gd name="connsiteY21" fmla="*/ 1087395 h 3496962"/>
                  <a:gd name="connsiteX22" fmla="*/ 34496 w 2827123"/>
                  <a:gd name="connsiteY22" fmla="*/ 1767016 h 3496962"/>
                  <a:gd name="connsiteX23" fmla="*/ 46852 w 2827123"/>
                  <a:gd name="connsiteY23" fmla="*/ 1816443 h 3496962"/>
                  <a:gd name="connsiteX24" fmla="*/ 71566 w 2827123"/>
                  <a:gd name="connsiteY24" fmla="*/ 1915297 h 3496962"/>
                  <a:gd name="connsiteX25" fmla="*/ 96279 w 2827123"/>
                  <a:gd name="connsiteY25" fmla="*/ 2001795 h 3496962"/>
                  <a:gd name="connsiteX26" fmla="*/ 133350 w 2827123"/>
                  <a:gd name="connsiteY26" fmla="*/ 2063578 h 3496962"/>
                  <a:gd name="connsiteX27" fmla="*/ 182777 w 2827123"/>
                  <a:gd name="connsiteY27" fmla="*/ 2150076 h 3496962"/>
                  <a:gd name="connsiteX28" fmla="*/ 256917 w 2827123"/>
                  <a:gd name="connsiteY28" fmla="*/ 2248930 h 3496962"/>
                  <a:gd name="connsiteX29" fmla="*/ 331058 w 2827123"/>
                  <a:gd name="connsiteY29" fmla="*/ 2347784 h 3496962"/>
                  <a:gd name="connsiteX30" fmla="*/ 392842 w 2827123"/>
                  <a:gd name="connsiteY30" fmla="*/ 2384854 h 3496962"/>
                  <a:gd name="connsiteX31" fmla="*/ 429912 w 2827123"/>
                  <a:gd name="connsiteY31" fmla="*/ 2421924 h 3496962"/>
                  <a:gd name="connsiteX32" fmla="*/ 578193 w 2827123"/>
                  <a:gd name="connsiteY32" fmla="*/ 2520778 h 3496962"/>
                  <a:gd name="connsiteX33" fmla="*/ 689404 w 2827123"/>
                  <a:gd name="connsiteY33" fmla="*/ 2619632 h 3496962"/>
                  <a:gd name="connsiteX34" fmla="*/ 726474 w 2827123"/>
                  <a:gd name="connsiteY34" fmla="*/ 2631989 h 3496962"/>
                  <a:gd name="connsiteX35" fmla="*/ 788258 w 2827123"/>
                  <a:gd name="connsiteY35" fmla="*/ 2669060 h 3496962"/>
                  <a:gd name="connsiteX36" fmla="*/ 862398 w 2827123"/>
                  <a:gd name="connsiteY36" fmla="*/ 2693773 h 3496962"/>
                  <a:gd name="connsiteX37" fmla="*/ 911825 w 2827123"/>
                  <a:gd name="connsiteY37" fmla="*/ 2718487 h 3496962"/>
                  <a:gd name="connsiteX38" fmla="*/ 948896 w 2827123"/>
                  <a:gd name="connsiteY38" fmla="*/ 2730843 h 3496962"/>
                  <a:gd name="connsiteX39" fmla="*/ 1109533 w 2827123"/>
                  <a:gd name="connsiteY39" fmla="*/ 2767914 h 3496962"/>
                  <a:gd name="connsiteX40" fmla="*/ 1208387 w 2827123"/>
                  <a:gd name="connsiteY40" fmla="*/ 2780270 h 3496962"/>
                  <a:gd name="connsiteX41" fmla="*/ 2258712 w 2827123"/>
                  <a:gd name="connsiteY41" fmla="*/ 2792627 h 3496962"/>
                  <a:gd name="connsiteX42" fmla="*/ 2419350 w 2827123"/>
                  <a:gd name="connsiteY42" fmla="*/ 2804984 h 3496962"/>
                  <a:gd name="connsiteX43" fmla="*/ 2468777 w 2827123"/>
                  <a:gd name="connsiteY43" fmla="*/ 2817341 h 3496962"/>
                  <a:gd name="connsiteX44" fmla="*/ 2555274 w 2827123"/>
                  <a:gd name="connsiteY44" fmla="*/ 2842054 h 3496962"/>
                  <a:gd name="connsiteX45" fmla="*/ 2592344 w 2827123"/>
                  <a:gd name="connsiteY45" fmla="*/ 2854411 h 3496962"/>
                  <a:gd name="connsiteX46" fmla="*/ 2691198 w 2827123"/>
                  <a:gd name="connsiteY46" fmla="*/ 2879124 h 3496962"/>
                  <a:gd name="connsiteX47" fmla="*/ 2728269 w 2827123"/>
                  <a:gd name="connsiteY47" fmla="*/ 2903838 h 3496962"/>
                  <a:gd name="connsiteX48" fmla="*/ 2777696 w 2827123"/>
                  <a:gd name="connsiteY48" fmla="*/ 3101546 h 3496962"/>
                  <a:gd name="connsiteX49" fmla="*/ 2790052 w 2827123"/>
                  <a:gd name="connsiteY49" fmla="*/ 3138616 h 3496962"/>
                  <a:gd name="connsiteX50" fmla="*/ 2802409 w 2827123"/>
                  <a:gd name="connsiteY50" fmla="*/ 3212757 h 3496962"/>
                  <a:gd name="connsiteX51" fmla="*/ 2814766 w 2827123"/>
                  <a:gd name="connsiteY51" fmla="*/ 3274541 h 3496962"/>
                  <a:gd name="connsiteX52" fmla="*/ 2827123 w 2827123"/>
                  <a:gd name="connsiteY52" fmla="*/ 3496962 h 349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27123" h="3496962">
                    <a:moveTo>
                      <a:pt x="1715014" y="0"/>
                    </a:moveTo>
                    <a:cubicBezTo>
                      <a:pt x="1694420" y="12357"/>
                      <a:pt x="1675530" y="28150"/>
                      <a:pt x="1653231" y="37070"/>
                    </a:cubicBezTo>
                    <a:cubicBezTo>
                      <a:pt x="1633731" y="44870"/>
                      <a:pt x="1611949" y="44871"/>
                      <a:pt x="1591447" y="49427"/>
                    </a:cubicBezTo>
                    <a:cubicBezTo>
                      <a:pt x="1574869" y="53111"/>
                      <a:pt x="1558287" y="56904"/>
                      <a:pt x="1542020" y="61784"/>
                    </a:cubicBezTo>
                    <a:cubicBezTo>
                      <a:pt x="1517068" y="69269"/>
                      <a:pt x="1493812" y="84027"/>
                      <a:pt x="1467879" y="86497"/>
                    </a:cubicBezTo>
                    <a:lnTo>
                      <a:pt x="1208387" y="111211"/>
                    </a:lnTo>
                    <a:cubicBezTo>
                      <a:pt x="1167100" y="124974"/>
                      <a:pt x="1168445" y="125579"/>
                      <a:pt x="1121890" y="135924"/>
                    </a:cubicBezTo>
                    <a:cubicBezTo>
                      <a:pt x="1103631" y="139982"/>
                      <a:pt x="1045117" y="148371"/>
                      <a:pt x="1023036" y="160638"/>
                    </a:cubicBezTo>
                    <a:cubicBezTo>
                      <a:pt x="902668" y="227510"/>
                      <a:pt x="996064" y="198273"/>
                      <a:pt x="899469" y="222422"/>
                    </a:cubicBezTo>
                    <a:cubicBezTo>
                      <a:pt x="887112" y="230660"/>
                      <a:pt x="875436" y="240024"/>
                      <a:pt x="862398" y="247135"/>
                    </a:cubicBezTo>
                    <a:cubicBezTo>
                      <a:pt x="830056" y="264776"/>
                      <a:pt x="794197" y="276126"/>
                      <a:pt x="763544" y="296562"/>
                    </a:cubicBezTo>
                    <a:cubicBezTo>
                      <a:pt x="751187" y="304800"/>
                      <a:pt x="739456" y="314064"/>
                      <a:pt x="726474" y="321276"/>
                    </a:cubicBezTo>
                    <a:cubicBezTo>
                      <a:pt x="702320" y="334695"/>
                      <a:pt x="675575" y="343405"/>
                      <a:pt x="652333" y="358346"/>
                    </a:cubicBezTo>
                    <a:cubicBezTo>
                      <a:pt x="617685" y="380619"/>
                      <a:pt x="587751" y="409639"/>
                      <a:pt x="553479" y="432487"/>
                    </a:cubicBezTo>
                    <a:cubicBezTo>
                      <a:pt x="448162" y="502699"/>
                      <a:pt x="565588" y="389454"/>
                      <a:pt x="417555" y="518984"/>
                    </a:cubicBezTo>
                    <a:cubicBezTo>
                      <a:pt x="226427" y="686222"/>
                      <a:pt x="363473" y="571966"/>
                      <a:pt x="269274" y="679622"/>
                    </a:cubicBezTo>
                    <a:cubicBezTo>
                      <a:pt x="218977" y="737104"/>
                      <a:pt x="221724" y="716160"/>
                      <a:pt x="182777" y="778476"/>
                    </a:cubicBezTo>
                    <a:cubicBezTo>
                      <a:pt x="173014" y="794096"/>
                      <a:pt x="168770" y="812914"/>
                      <a:pt x="158063" y="827903"/>
                    </a:cubicBezTo>
                    <a:cubicBezTo>
                      <a:pt x="85050" y="930121"/>
                      <a:pt x="152308" y="803992"/>
                      <a:pt x="96279" y="902043"/>
                    </a:cubicBezTo>
                    <a:cubicBezTo>
                      <a:pt x="87140" y="918036"/>
                      <a:pt x="77391" y="933995"/>
                      <a:pt x="71566" y="951470"/>
                    </a:cubicBezTo>
                    <a:cubicBezTo>
                      <a:pt x="60825" y="983693"/>
                      <a:pt x="65692" y="1022063"/>
                      <a:pt x="46852" y="1050324"/>
                    </a:cubicBezTo>
                    <a:lnTo>
                      <a:pt x="22139" y="1087395"/>
                    </a:lnTo>
                    <a:cubicBezTo>
                      <a:pt x="-17158" y="1362465"/>
                      <a:pt x="1467" y="1194509"/>
                      <a:pt x="34496" y="1767016"/>
                    </a:cubicBezTo>
                    <a:cubicBezTo>
                      <a:pt x="35474" y="1783970"/>
                      <a:pt x="43168" y="1799865"/>
                      <a:pt x="46852" y="1816443"/>
                    </a:cubicBezTo>
                    <a:cubicBezTo>
                      <a:pt x="84530" y="1985997"/>
                      <a:pt x="38448" y="1799388"/>
                      <a:pt x="71566" y="1915297"/>
                    </a:cubicBezTo>
                    <a:cubicBezTo>
                      <a:pt x="76842" y="1933763"/>
                      <a:pt x="86407" y="1982051"/>
                      <a:pt x="96279" y="2001795"/>
                    </a:cubicBezTo>
                    <a:cubicBezTo>
                      <a:pt x="107020" y="2023277"/>
                      <a:pt x="121686" y="2042583"/>
                      <a:pt x="133350" y="2063578"/>
                    </a:cubicBezTo>
                    <a:cubicBezTo>
                      <a:pt x="166722" y="2123647"/>
                      <a:pt x="146219" y="2099808"/>
                      <a:pt x="182777" y="2150076"/>
                    </a:cubicBezTo>
                    <a:cubicBezTo>
                      <a:pt x="207003" y="2183387"/>
                      <a:pt x="234069" y="2214659"/>
                      <a:pt x="256917" y="2248930"/>
                    </a:cubicBezTo>
                    <a:cubicBezTo>
                      <a:pt x="276726" y="2278643"/>
                      <a:pt x="307045" y="2326440"/>
                      <a:pt x="331058" y="2347784"/>
                    </a:cubicBezTo>
                    <a:cubicBezTo>
                      <a:pt x="349009" y="2363740"/>
                      <a:pt x="373628" y="2370444"/>
                      <a:pt x="392842" y="2384854"/>
                    </a:cubicBezTo>
                    <a:cubicBezTo>
                      <a:pt x="406822" y="2395339"/>
                      <a:pt x="415932" y="2411439"/>
                      <a:pt x="429912" y="2421924"/>
                    </a:cubicBezTo>
                    <a:cubicBezTo>
                      <a:pt x="675340" y="2605996"/>
                      <a:pt x="246051" y="2255063"/>
                      <a:pt x="578193" y="2520778"/>
                    </a:cubicBezTo>
                    <a:cubicBezTo>
                      <a:pt x="668289" y="2592855"/>
                      <a:pt x="546099" y="2524096"/>
                      <a:pt x="689404" y="2619632"/>
                    </a:cubicBezTo>
                    <a:cubicBezTo>
                      <a:pt x="700242" y="2626857"/>
                      <a:pt x="714824" y="2626164"/>
                      <a:pt x="726474" y="2631989"/>
                    </a:cubicBezTo>
                    <a:cubicBezTo>
                      <a:pt x="747956" y="2642730"/>
                      <a:pt x="766393" y="2659121"/>
                      <a:pt x="788258" y="2669060"/>
                    </a:cubicBezTo>
                    <a:cubicBezTo>
                      <a:pt x="811973" y="2679840"/>
                      <a:pt x="839098" y="2682123"/>
                      <a:pt x="862398" y="2693773"/>
                    </a:cubicBezTo>
                    <a:cubicBezTo>
                      <a:pt x="878874" y="2702011"/>
                      <a:pt x="894894" y="2711231"/>
                      <a:pt x="911825" y="2718487"/>
                    </a:cubicBezTo>
                    <a:cubicBezTo>
                      <a:pt x="923797" y="2723618"/>
                      <a:pt x="936420" y="2727100"/>
                      <a:pt x="948896" y="2730843"/>
                    </a:cubicBezTo>
                    <a:cubicBezTo>
                      <a:pt x="1030623" y="2755361"/>
                      <a:pt x="1029929" y="2756542"/>
                      <a:pt x="1109533" y="2767914"/>
                    </a:cubicBezTo>
                    <a:cubicBezTo>
                      <a:pt x="1142407" y="2772610"/>
                      <a:pt x="1175187" y="2779556"/>
                      <a:pt x="1208387" y="2780270"/>
                    </a:cubicBezTo>
                    <a:lnTo>
                      <a:pt x="2258712" y="2792627"/>
                    </a:lnTo>
                    <a:cubicBezTo>
                      <a:pt x="2312258" y="2796746"/>
                      <a:pt x="2366014" y="2798709"/>
                      <a:pt x="2419350" y="2804984"/>
                    </a:cubicBezTo>
                    <a:cubicBezTo>
                      <a:pt x="2436216" y="2806968"/>
                      <a:pt x="2452393" y="2812873"/>
                      <a:pt x="2468777" y="2817341"/>
                    </a:cubicBezTo>
                    <a:cubicBezTo>
                      <a:pt x="2497706" y="2825231"/>
                      <a:pt x="2526553" y="2833438"/>
                      <a:pt x="2555274" y="2842054"/>
                    </a:cubicBezTo>
                    <a:cubicBezTo>
                      <a:pt x="2567750" y="2845797"/>
                      <a:pt x="2579708" y="2851252"/>
                      <a:pt x="2592344" y="2854411"/>
                    </a:cubicBezTo>
                    <a:lnTo>
                      <a:pt x="2691198" y="2879124"/>
                    </a:lnTo>
                    <a:cubicBezTo>
                      <a:pt x="2703555" y="2887362"/>
                      <a:pt x="2720398" y="2891244"/>
                      <a:pt x="2728269" y="2903838"/>
                    </a:cubicBezTo>
                    <a:cubicBezTo>
                      <a:pt x="2754688" y="2946108"/>
                      <a:pt x="2766541" y="3068080"/>
                      <a:pt x="2777696" y="3101546"/>
                    </a:cubicBezTo>
                    <a:cubicBezTo>
                      <a:pt x="2781815" y="3113903"/>
                      <a:pt x="2787227" y="3125901"/>
                      <a:pt x="2790052" y="3138616"/>
                    </a:cubicBezTo>
                    <a:cubicBezTo>
                      <a:pt x="2795487" y="3163074"/>
                      <a:pt x="2797927" y="3188107"/>
                      <a:pt x="2802409" y="3212757"/>
                    </a:cubicBezTo>
                    <a:cubicBezTo>
                      <a:pt x="2806166" y="3233421"/>
                      <a:pt x="2810647" y="3253946"/>
                      <a:pt x="2814766" y="3274541"/>
                    </a:cubicBezTo>
                    <a:cubicBezTo>
                      <a:pt x="2827365" y="3488717"/>
                      <a:pt x="2827123" y="3414463"/>
                      <a:pt x="2827123" y="3496962"/>
                    </a:cubicBezTo>
                  </a:path>
                </a:pathLst>
              </a:custGeom>
              <a:ln w="28575"/>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2CBDB7B8-6DD5-C70D-0515-EE8B0ABC035B}"/>
                  </a:ext>
                </a:extLst>
              </p:cNvPr>
              <p:cNvCxnSpPr>
                <a:stCxn id="30" idx="51"/>
              </p:cNvCxnSpPr>
              <p:nvPr/>
            </p:nvCxnSpPr>
            <p:spPr>
              <a:xfrm>
                <a:off x="6561438" y="5202195"/>
                <a:ext cx="24713" cy="295537"/>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sp>
          <p:nvSpPr>
            <p:cNvPr id="34" name="TextBox 33">
              <a:extLst>
                <a:ext uri="{FF2B5EF4-FFF2-40B4-BE49-F238E27FC236}">
                  <a16:creationId xmlns:a16="http://schemas.microsoft.com/office/drawing/2014/main" id="{1369F99E-4F3C-A9F1-D93D-F21D51487C61}"/>
                </a:ext>
              </a:extLst>
            </p:cNvPr>
            <p:cNvSpPr txBox="1"/>
            <p:nvPr/>
          </p:nvSpPr>
          <p:spPr>
            <a:xfrm>
              <a:off x="4231939" y="5036067"/>
              <a:ext cx="3687228" cy="461665"/>
            </a:xfrm>
            <a:prstGeom prst="rect">
              <a:avLst/>
            </a:prstGeom>
            <a:noFill/>
          </p:spPr>
          <p:txBody>
            <a:bodyPr wrap="none" rtlCol="0">
              <a:spAutoFit/>
            </a:bodyPr>
            <a:lstStyle/>
            <a:p>
              <a:r>
                <a:rPr lang="en-US" sz="2400" dirty="0">
                  <a:effectLst/>
                  <a:latin typeface="Times New Roman" panose="02020603050405020304" pitchFamily="18" charset="0"/>
                  <a:cs typeface="Times New Roman" panose="02020603050405020304" pitchFamily="18" charset="0"/>
                </a:rPr>
                <a:t>point-wise correspondences </a:t>
              </a:r>
            </a:p>
          </p:txBody>
        </p:sp>
      </p:grpSp>
      <p:grpSp>
        <p:nvGrpSpPr>
          <p:cNvPr id="39" name="Group 38">
            <a:extLst>
              <a:ext uri="{FF2B5EF4-FFF2-40B4-BE49-F238E27FC236}">
                <a16:creationId xmlns:a16="http://schemas.microsoft.com/office/drawing/2014/main" id="{02380F2A-273E-B78E-B1B2-2D073C0E3E73}"/>
              </a:ext>
            </a:extLst>
          </p:cNvPr>
          <p:cNvGrpSpPr/>
          <p:nvPr/>
        </p:nvGrpSpPr>
        <p:grpSpPr>
          <a:xfrm>
            <a:off x="4732878" y="5608597"/>
            <a:ext cx="2685351" cy="816860"/>
            <a:chOff x="4732878" y="5608597"/>
            <a:chExt cx="2685351" cy="816860"/>
          </a:xfrm>
        </p:grpSpPr>
        <p:cxnSp>
          <p:nvCxnSpPr>
            <p:cNvPr id="35" name="Straight Arrow Connector 34">
              <a:extLst>
                <a:ext uri="{FF2B5EF4-FFF2-40B4-BE49-F238E27FC236}">
                  <a16:creationId xmlns:a16="http://schemas.microsoft.com/office/drawing/2014/main" id="{48DABCD8-C9B9-5B75-D7B2-DD695263E681}"/>
                </a:ext>
              </a:extLst>
            </p:cNvPr>
            <p:cNvCxnSpPr>
              <a:cxnSpLocks/>
            </p:cNvCxnSpPr>
            <p:nvPr/>
          </p:nvCxnSpPr>
          <p:spPr>
            <a:xfrm>
              <a:off x="6096000" y="5608597"/>
              <a:ext cx="0" cy="35519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B2C2AB-B51F-6348-CA79-45683060BE15}"/>
                </a:ext>
              </a:extLst>
            </p:cNvPr>
            <p:cNvSpPr txBox="1"/>
            <p:nvPr/>
          </p:nvSpPr>
          <p:spPr>
            <a:xfrm>
              <a:off x="4732878" y="5963792"/>
              <a:ext cx="2685351" cy="461665"/>
            </a:xfrm>
            <a:prstGeom prst="rect">
              <a:avLst/>
            </a:prstGeom>
            <a:noFill/>
          </p:spPr>
          <p:txBody>
            <a:bodyPr wrap="none" rtlCol="0">
              <a:spAutoFit/>
            </a:bodyPr>
            <a:lstStyle/>
            <a:p>
              <a:r>
                <a:rPr lang="en-US" sz="2400" dirty="0">
                  <a:effectLst/>
                  <a:latin typeface="Times New Roman" panose="02020603050405020304" pitchFamily="18" charset="0"/>
                  <a:cs typeface="Times New Roman" panose="02020603050405020304" pitchFamily="18" charset="0"/>
                </a:rPr>
                <a:t>distills into features </a:t>
              </a:r>
              <a:endParaRPr lang="en-US" sz="2400" dirty="0">
                <a:latin typeface="Times New Roman" panose="02020603050405020304" pitchFamily="18"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8D89CEDC-1F68-A40A-45FA-AF5E33F98772}"/>
              </a:ext>
            </a:extLst>
          </p:cNvPr>
          <p:cNvGrpSpPr/>
          <p:nvPr/>
        </p:nvGrpSpPr>
        <p:grpSpPr>
          <a:xfrm>
            <a:off x="7994538" y="5014094"/>
            <a:ext cx="3068304" cy="1411363"/>
            <a:chOff x="9193427" y="2351778"/>
            <a:chExt cx="3068304" cy="1411363"/>
          </a:xfrm>
        </p:grpSpPr>
        <p:sp>
          <p:nvSpPr>
            <p:cNvPr id="41" name="Right Brace 40">
              <a:extLst>
                <a:ext uri="{FF2B5EF4-FFF2-40B4-BE49-F238E27FC236}">
                  <a16:creationId xmlns:a16="http://schemas.microsoft.com/office/drawing/2014/main" id="{028B0B80-A127-891C-A3EA-F9F58C341F9F}"/>
                </a:ext>
              </a:extLst>
            </p:cNvPr>
            <p:cNvSpPr/>
            <p:nvPr/>
          </p:nvSpPr>
          <p:spPr>
            <a:xfrm>
              <a:off x="9193427" y="2351778"/>
              <a:ext cx="300398" cy="14113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C90CF8E5-8D48-D218-A73A-0A2BCB60C7A5}"/>
                </a:ext>
              </a:extLst>
            </p:cNvPr>
            <p:cNvSpPr txBox="1"/>
            <p:nvPr/>
          </p:nvSpPr>
          <p:spPr>
            <a:xfrm>
              <a:off x="9493825" y="2820262"/>
              <a:ext cx="2767906" cy="461665"/>
            </a:xfrm>
            <a:prstGeom prst="rect">
              <a:avLst/>
            </a:prstGeom>
            <a:noFill/>
          </p:spPr>
          <p:txBody>
            <a:bodyPr wrap="square" rtlCol="0">
              <a:spAutoFit/>
            </a:bodyPr>
            <a:lstStyle/>
            <a:p>
              <a:r>
                <a:rPr lang="en-US" sz="2400" dirty="0">
                  <a:effectLst/>
                  <a:latin typeface="Times New Roman" panose="02020603050405020304" pitchFamily="18" charset="0"/>
                  <a:cs typeface="Times New Roman" panose="02020603050405020304" pitchFamily="18" charset="0"/>
                </a:rPr>
                <a:t>Correspondence loss </a:t>
              </a:r>
              <a:endParaRPr lang="en-US"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2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991AD-5ABB-AD5F-2D03-19ED84F42529}"/>
              </a:ext>
            </a:extLst>
          </p:cNvPr>
          <p:cNvPicPr>
            <a:picLocks noChangeAspect="1"/>
          </p:cNvPicPr>
          <p:nvPr/>
        </p:nvPicPr>
        <p:blipFill>
          <a:blip r:embed="rId2"/>
          <a:stretch>
            <a:fillRect/>
          </a:stretch>
        </p:blipFill>
        <p:spPr>
          <a:xfrm>
            <a:off x="0" y="691978"/>
            <a:ext cx="12198116" cy="5993027"/>
          </a:xfrm>
          <a:prstGeom prst="rect">
            <a:avLst/>
          </a:prstGeom>
        </p:spPr>
      </p:pic>
    </p:spTree>
    <p:extLst>
      <p:ext uri="{BB962C8B-B14F-4D97-AF65-F5344CB8AC3E}">
        <p14:creationId xmlns:p14="http://schemas.microsoft.com/office/powerpoint/2010/main" val="359047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2FBEB-D7FA-B203-2983-B919F5FF5D04}"/>
              </a:ext>
            </a:extLst>
          </p:cNvPr>
          <p:cNvSpPr txBox="1"/>
          <p:nvPr/>
        </p:nvSpPr>
        <p:spPr>
          <a:xfrm>
            <a:off x="98854" y="0"/>
            <a:ext cx="5529078"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Training Features for Gaussians </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13567C-6F48-8C7F-AF2F-E6A8ECF8B24C}"/>
              </a:ext>
            </a:extLst>
          </p:cNvPr>
          <p:cNvPicPr>
            <a:picLocks noChangeAspect="1"/>
          </p:cNvPicPr>
          <p:nvPr/>
        </p:nvPicPr>
        <p:blipFill>
          <a:blip r:embed="rId3"/>
          <a:stretch>
            <a:fillRect/>
          </a:stretch>
        </p:blipFill>
        <p:spPr>
          <a:xfrm>
            <a:off x="1474290" y="803584"/>
            <a:ext cx="4011484" cy="1147471"/>
          </a:xfrm>
          <a:prstGeom prst="rect">
            <a:avLst/>
          </a:prstGeom>
          <a:ln w="12700">
            <a:solidFill>
              <a:schemeClr val="tx1"/>
            </a:solidFill>
          </a:ln>
        </p:spPr>
      </p:pic>
      <p:grpSp>
        <p:nvGrpSpPr>
          <p:cNvPr id="4" name="Group 3">
            <a:extLst>
              <a:ext uri="{FF2B5EF4-FFF2-40B4-BE49-F238E27FC236}">
                <a16:creationId xmlns:a16="http://schemas.microsoft.com/office/drawing/2014/main" id="{E1DA8AA5-29D6-CD70-0732-17E3397B70FD}"/>
              </a:ext>
            </a:extLst>
          </p:cNvPr>
          <p:cNvGrpSpPr/>
          <p:nvPr/>
        </p:nvGrpSpPr>
        <p:grpSpPr>
          <a:xfrm>
            <a:off x="193698" y="1067880"/>
            <a:ext cx="1280592" cy="622300"/>
            <a:chOff x="189862" y="2192345"/>
            <a:chExt cx="1280592" cy="622300"/>
          </a:xfrm>
        </p:grpSpPr>
        <p:pic>
          <p:nvPicPr>
            <p:cNvPr id="5" name="Picture 4">
              <a:extLst>
                <a:ext uri="{FF2B5EF4-FFF2-40B4-BE49-F238E27FC236}">
                  <a16:creationId xmlns:a16="http://schemas.microsoft.com/office/drawing/2014/main" id="{2DA745C2-4FAC-3C95-6B71-AD9597AFDC55}"/>
                </a:ext>
              </a:extLst>
            </p:cNvPr>
            <p:cNvPicPr>
              <a:picLocks noChangeAspect="1"/>
            </p:cNvPicPr>
            <p:nvPr/>
          </p:nvPicPr>
          <p:blipFill>
            <a:blip r:embed="rId4"/>
            <a:stretch>
              <a:fillRect/>
            </a:stretch>
          </p:blipFill>
          <p:spPr>
            <a:xfrm>
              <a:off x="189862" y="2192345"/>
              <a:ext cx="584200" cy="622300"/>
            </a:xfrm>
            <a:prstGeom prst="rect">
              <a:avLst/>
            </a:prstGeom>
          </p:spPr>
        </p:pic>
        <p:cxnSp>
          <p:nvCxnSpPr>
            <p:cNvPr id="6" name="Straight Arrow Connector 5">
              <a:extLst>
                <a:ext uri="{FF2B5EF4-FFF2-40B4-BE49-F238E27FC236}">
                  <a16:creationId xmlns:a16="http://schemas.microsoft.com/office/drawing/2014/main" id="{89C6A1D0-8E16-B98B-D627-BD834D7831F3}"/>
                </a:ext>
              </a:extLst>
            </p:cNvPr>
            <p:cNvCxnSpPr>
              <a:cxnSpLocks/>
            </p:cNvCxnSpPr>
            <p:nvPr/>
          </p:nvCxnSpPr>
          <p:spPr>
            <a:xfrm>
              <a:off x="770971" y="2501785"/>
              <a:ext cx="699483" cy="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grpSp>
      <p:grpSp>
        <p:nvGrpSpPr>
          <p:cNvPr id="10" name="Group 9">
            <a:extLst>
              <a:ext uri="{FF2B5EF4-FFF2-40B4-BE49-F238E27FC236}">
                <a16:creationId xmlns:a16="http://schemas.microsoft.com/office/drawing/2014/main" id="{FA4851FB-D6AE-56AD-DDE7-F904D01D5403}"/>
              </a:ext>
            </a:extLst>
          </p:cNvPr>
          <p:cNvGrpSpPr/>
          <p:nvPr/>
        </p:nvGrpSpPr>
        <p:grpSpPr>
          <a:xfrm>
            <a:off x="1604448" y="1913984"/>
            <a:ext cx="2795958" cy="759769"/>
            <a:chOff x="1604448" y="1913984"/>
            <a:chExt cx="2795958" cy="759769"/>
          </a:xfrm>
        </p:grpSpPr>
        <p:cxnSp>
          <p:nvCxnSpPr>
            <p:cNvPr id="8" name="Straight Arrow Connector 7">
              <a:extLst>
                <a:ext uri="{FF2B5EF4-FFF2-40B4-BE49-F238E27FC236}">
                  <a16:creationId xmlns:a16="http://schemas.microsoft.com/office/drawing/2014/main" id="{1C3042D5-EBEE-6C76-DC5A-CEB8FBB06FD4}"/>
                </a:ext>
              </a:extLst>
            </p:cNvPr>
            <p:cNvCxnSpPr/>
            <p:nvPr/>
          </p:nvCxnSpPr>
          <p:spPr>
            <a:xfrm>
              <a:off x="2965622" y="1913984"/>
              <a:ext cx="0" cy="35965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9E93F55-99B1-4EFD-DEE2-77C819700B47}"/>
                </a:ext>
              </a:extLst>
            </p:cNvPr>
            <p:cNvSpPr txBox="1"/>
            <p:nvPr/>
          </p:nvSpPr>
          <p:spPr>
            <a:xfrm>
              <a:off x="1604448" y="2273643"/>
              <a:ext cx="27959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Ordered Set of Gaussians</a:t>
              </a:r>
            </a:p>
          </p:txBody>
        </p:sp>
      </p:grpSp>
      <p:pic>
        <p:nvPicPr>
          <p:cNvPr id="11" name="Picture 10">
            <a:extLst>
              <a:ext uri="{FF2B5EF4-FFF2-40B4-BE49-F238E27FC236}">
                <a16:creationId xmlns:a16="http://schemas.microsoft.com/office/drawing/2014/main" id="{B43A6EA2-C8C5-CE0F-1CBF-B792B637D5C6}"/>
              </a:ext>
            </a:extLst>
          </p:cNvPr>
          <p:cNvPicPr>
            <a:picLocks noChangeAspect="1"/>
          </p:cNvPicPr>
          <p:nvPr/>
        </p:nvPicPr>
        <p:blipFill>
          <a:blip r:embed="rId5"/>
          <a:stretch>
            <a:fillRect/>
          </a:stretch>
        </p:blipFill>
        <p:spPr>
          <a:xfrm>
            <a:off x="1521428" y="3251266"/>
            <a:ext cx="2484267" cy="856644"/>
          </a:xfrm>
          <a:prstGeom prst="rect">
            <a:avLst/>
          </a:prstGeom>
        </p:spPr>
      </p:pic>
      <p:pic>
        <p:nvPicPr>
          <p:cNvPr id="12" name="Picture 11">
            <a:extLst>
              <a:ext uri="{FF2B5EF4-FFF2-40B4-BE49-F238E27FC236}">
                <a16:creationId xmlns:a16="http://schemas.microsoft.com/office/drawing/2014/main" id="{B065D0E4-5F51-A783-D3EB-5CA28DFDFE09}"/>
              </a:ext>
            </a:extLst>
          </p:cNvPr>
          <p:cNvPicPr>
            <a:picLocks noChangeAspect="1"/>
          </p:cNvPicPr>
          <p:nvPr/>
        </p:nvPicPr>
        <p:blipFill>
          <a:blip r:embed="rId6"/>
          <a:stretch>
            <a:fillRect/>
          </a:stretch>
        </p:blipFill>
        <p:spPr>
          <a:xfrm>
            <a:off x="6064196" y="3071494"/>
            <a:ext cx="5035780" cy="1216188"/>
          </a:xfrm>
          <a:prstGeom prst="rect">
            <a:avLst/>
          </a:prstGeom>
        </p:spPr>
      </p:pic>
      <p:sp>
        <p:nvSpPr>
          <p:cNvPr id="13" name="TextBox 12">
            <a:extLst>
              <a:ext uri="{FF2B5EF4-FFF2-40B4-BE49-F238E27FC236}">
                <a16:creationId xmlns:a16="http://schemas.microsoft.com/office/drawing/2014/main" id="{EE2C04BD-5AFE-10B1-9CE0-1DE0D171F03F}"/>
              </a:ext>
            </a:extLst>
          </p:cNvPr>
          <p:cNvSpPr txBox="1"/>
          <p:nvPr/>
        </p:nvSpPr>
        <p:spPr>
          <a:xfrm>
            <a:off x="98854" y="2764758"/>
            <a:ext cx="3235181" cy="523220"/>
          </a:xfrm>
          <a:prstGeom prst="rect">
            <a:avLst/>
          </a:prstGeom>
          <a:noFill/>
        </p:spPr>
        <p:txBody>
          <a:bodyPr wrap="none" rtlCol="0">
            <a:spAutoFit/>
          </a:bodyPr>
          <a:lstStyle/>
          <a:p>
            <a:r>
              <a:rPr lang="en-US" sz="2800" dirty="0">
                <a:effectLst/>
                <a:latin typeface="Times New Roman" panose="02020603050405020304" pitchFamily="18" charset="0"/>
                <a:cs typeface="Times New Roman" panose="02020603050405020304" pitchFamily="18" charset="0"/>
              </a:rPr>
              <a:t>SAM-guidance Loss </a:t>
            </a: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67BC1A9-CC1D-4FF6-3668-66B9091CD7FA}"/>
              </a:ext>
            </a:extLst>
          </p:cNvPr>
          <p:cNvPicPr>
            <a:picLocks noChangeAspect="1"/>
          </p:cNvPicPr>
          <p:nvPr/>
        </p:nvPicPr>
        <p:blipFill>
          <a:blip r:embed="rId7"/>
          <a:stretch>
            <a:fillRect/>
          </a:stretch>
        </p:blipFill>
        <p:spPr>
          <a:xfrm>
            <a:off x="1139011" y="5087005"/>
            <a:ext cx="3545473" cy="581031"/>
          </a:xfrm>
          <a:prstGeom prst="rect">
            <a:avLst/>
          </a:prstGeom>
        </p:spPr>
      </p:pic>
      <p:pic>
        <p:nvPicPr>
          <p:cNvPr id="15" name="Picture 14">
            <a:extLst>
              <a:ext uri="{FF2B5EF4-FFF2-40B4-BE49-F238E27FC236}">
                <a16:creationId xmlns:a16="http://schemas.microsoft.com/office/drawing/2014/main" id="{E8D25958-EDA5-8D1C-A681-C87ECD819452}"/>
              </a:ext>
            </a:extLst>
          </p:cNvPr>
          <p:cNvPicPr>
            <a:picLocks noChangeAspect="1"/>
          </p:cNvPicPr>
          <p:nvPr/>
        </p:nvPicPr>
        <p:blipFill>
          <a:blip r:embed="rId8"/>
          <a:stretch>
            <a:fillRect/>
          </a:stretch>
        </p:blipFill>
        <p:spPr>
          <a:xfrm>
            <a:off x="5755277" y="4707108"/>
            <a:ext cx="6127803" cy="1921856"/>
          </a:xfrm>
          <a:prstGeom prst="rect">
            <a:avLst/>
          </a:prstGeom>
        </p:spPr>
      </p:pic>
      <p:pic>
        <p:nvPicPr>
          <p:cNvPr id="16" name="Picture 15">
            <a:extLst>
              <a:ext uri="{FF2B5EF4-FFF2-40B4-BE49-F238E27FC236}">
                <a16:creationId xmlns:a16="http://schemas.microsoft.com/office/drawing/2014/main" id="{83DE8ADD-D315-AA2F-D04F-77F16F4FFA72}"/>
              </a:ext>
            </a:extLst>
          </p:cNvPr>
          <p:cNvPicPr>
            <a:picLocks noChangeAspect="1"/>
          </p:cNvPicPr>
          <p:nvPr/>
        </p:nvPicPr>
        <p:blipFill>
          <a:blip r:embed="rId9"/>
          <a:stretch>
            <a:fillRect/>
          </a:stretch>
        </p:blipFill>
        <p:spPr>
          <a:xfrm>
            <a:off x="5818128" y="13796"/>
            <a:ext cx="6312840" cy="3101546"/>
          </a:xfrm>
          <a:prstGeom prst="rect">
            <a:avLst/>
          </a:prstGeom>
        </p:spPr>
      </p:pic>
      <p:grpSp>
        <p:nvGrpSpPr>
          <p:cNvPr id="21" name="Group 20">
            <a:extLst>
              <a:ext uri="{FF2B5EF4-FFF2-40B4-BE49-F238E27FC236}">
                <a16:creationId xmlns:a16="http://schemas.microsoft.com/office/drawing/2014/main" id="{5D99C55E-502A-11B4-C624-21BAC00FBC66}"/>
              </a:ext>
            </a:extLst>
          </p:cNvPr>
          <p:cNvGrpSpPr/>
          <p:nvPr/>
        </p:nvGrpSpPr>
        <p:grpSpPr>
          <a:xfrm>
            <a:off x="8340814" y="3818238"/>
            <a:ext cx="2100255" cy="790163"/>
            <a:chOff x="8340814" y="3818238"/>
            <a:chExt cx="2100255" cy="790163"/>
          </a:xfrm>
        </p:grpSpPr>
        <p:cxnSp>
          <p:nvCxnSpPr>
            <p:cNvPr id="18" name="Straight Arrow Connector 17">
              <a:extLst>
                <a:ext uri="{FF2B5EF4-FFF2-40B4-BE49-F238E27FC236}">
                  <a16:creationId xmlns:a16="http://schemas.microsoft.com/office/drawing/2014/main" id="{22A66824-4BE7-E2EA-2455-45DDE6344422}"/>
                </a:ext>
              </a:extLst>
            </p:cNvPr>
            <p:cNvCxnSpPr>
              <a:cxnSpLocks/>
            </p:cNvCxnSpPr>
            <p:nvPr/>
          </p:nvCxnSpPr>
          <p:spPr>
            <a:xfrm>
              <a:off x="8946292" y="3818238"/>
              <a:ext cx="445820" cy="46944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7DA8FE23-0011-0ECC-AB9C-65EDF96DC1DA}"/>
                </a:ext>
              </a:extLst>
            </p:cNvPr>
            <p:cNvSpPr txBox="1"/>
            <p:nvPr/>
          </p:nvSpPr>
          <p:spPr>
            <a:xfrm>
              <a:off x="8340814" y="4146736"/>
              <a:ext cx="2100255" cy="461665"/>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indicator</a:t>
              </a:r>
              <a:r>
                <a:rPr lang="en-US" sz="24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function</a:t>
              </a:r>
              <a:r>
                <a:rPr lang="en-US" sz="2400" dirty="0">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FD5C973B-78E6-084F-7EFC-5D4A49920D51}"/>
              </a:ext>
            </a:extLst>
          </p:cNvPr>
          <p:cNvGrpSpPr/>
          <p:nvPr/>
        </p:nvGrpSpPr>
        <p:grpSpPr>
          <a:xfrm>
            <a:off x="2637504" y="5451662"/>
            <a:ext cx="2686954" cy="706301"/>
            <a:chOff x="2637504" y="5451662"/>
            <a:chExt cx="2686954" cy="706301"/>
          </a:xfrm>
        </p:grpSpPr>
        <p:sp>
          <p:nvSpPr>
            <p:cNvPr id="22" name="TextBox 21">
              <a:extLst>
                <a:ext uri="{FF2B5EF4-FFF2-40B4-BE49-F238E27FC236}">
                  <a16:creationId xmlns:a16="http://schemas.microsoft.com/office/drawing/2014/main" id="{4CD175B5-15B7-4E84-3F92-CC481E1537BE}"/>
                </a:ext>
              </a:extLst>
            </p:cNvPr>
            <p:cNvSpPr txBox="1"/>
            <p:nvPr/>
          </p:nvSpPr>
          <p:spPr>
            <a:xfrm>
              <a:off x="2637504" y="5757853"/>
              <a:ext cx="2686954"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softmaxed point product</a:t>
              </a:r>
              <a:endParaRPr lang="en-US" sz="2000" dirty="0">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DB2A9F77-D778-3D4C-1EDB-E3FBD21873CF}"/>
                </a:ext>
              </a:extLst>
            </p:cNvPr>
            <p:cNvCxnSpPr>
              <a:cxnSpLocks/>
            </p:cNvCxnSpPr>
            <p:nvPr/>
          </p:nvCxnSpPr>
          <p:spPr>
            <a:xfrm>
              <a:off x="3819856" y="5451662"/>
              <a:ext cx="0" cy="4444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31" name="Group 30">
            <a:extLst>
              <a:ext uri="{FF2B5EF4-FFF2-40B4-BE49-F238E27FC236}">
                <a16:creationId xmlns:a16="http://schemas.microsoft.com/office/drawing/2014/main" id="{E66B206A-ACDB-8802-F1CD-03B7A5BB7AEA}"/>
              </a:ext>
            </a:extLst>
          </p:cNvPr>
          <p:cNvGrpSpPr/>
          <p:nvPr/>
        </p:nvGrpSpPr>
        <p:grpSpPr>
          <a:xfrm>
            <a:off x="1311584" y="5554238"/>
            <a:ext cx="2501006" cy="1048962"/>
            <a:chOff x="1311584" y="5554238"/>
            <a:chExt cx="2501006" cy="1048962"/>
          </a:xfrm>
        </p:grpSpPr>
        <p:sp>
          <p:nvSpPr>
            <p:cNvPr id="28" name="TextBox 27">
              <a:extLst>
                <a:ext uri="{FF2B5EF4-FFF2-40B4-BE49-F238E27FC236}">
                  <a16:creationId xmlns:a16="http://schemas.microsoft.com/office/drawing/2014/main" id="{3E83F949-3458-ADA0-72B6-C963F4AB3C65}"/>
                </a:ext>
              </a:extLst>
            </p:cNvPr>
            <p:cNvSpPr txBox="1"/>
            <p:nvPr/>
          </p:nvSpPr>
          <p:spPr>
            <a:xfrm>
              <a:off x="1311584" y="6203090"/>
              <a:ext cx="2501006"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element-wise sigmoid </a:t>
              </a:r>
              <a:endParaRPr lang="en-US" sz="20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97CD942F-ED44-5894-52EE-8AC2321DDB56}"/>
                </a:ext>
              </a:extLst>
            </p:cNvPr>
            <p:cNvCxnSpPr>
              <a:cxnSpLocks/>
            </p:cNvCxnSpPr>
            <p:nvPr/>
          </p:nvCxnSpPr>
          <p:spPr>
            <a:xfrm>
              <a:off x="2563586" y="5554238"/>
              <a:ext cx="0" cy="73535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34" name="Group 33">
            <a:extLst>
              <a:ext uri="{FF2B5EF4-FFF2-40B4-BE49-F238E27FC236}">
                <a16:creationId xmlns:a16="http://schemas.microsoft.com/office/drawing/2014/main" id="{ED0EFCB4-A7D8-630B-CF9F-AB9E3EF6CFBE}"/>
              </a:ext>
            </a:extLst>
          </p:cNvPr>
          <p:cNvGrpSpPr/>
          <p:nvPr/>
        </p:nvGrpSpPr>
        <p:grpSpPr>
          <a:xfrm>
            <a:off x="2298355" y="3885679"/>
            <a:ext cx="712054" cy="777512"/>
            <a:chOff x="2298355" y="3885679"/>
            <a:chExt cx="712054" cy="777512"/>
          </a:xfrm>
        </p:grpSpPr>
        <p:sp>
          <p:nvSpPr>
            <p:cNvPr id="32" name="TextBox 31">
              <a:extLst>
                <a:ext uri="{FF2B5EF4-FFF2-40B4-BE49-F238E27FC236}">
                  <a16:creationId xmlns:a16="http://schemas.microsoft.com/office/drawing/2014/main" id="{52ECF238-B8B6-A72A-56E3-49A15E1D1F07}"/>
                </a:ext>
              </a:extLst>
            </p:cNvPr>
            <p:cNvSpPr txBox="1"/>
            <p:nvPr/>
          </p:nvSpPr>
          <p:spPr>
            <a:xfrm>
              <a:off x="2298355" y="4263081"/>
              <a:ext cx="71205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MLP</a:t>
              </a:r>
            </a:p>
          </p:txBody>
        </p:sp>
        <p:cxnSp>
          <p:nvCxnSpPr>
            <p:cNvPr id="33" name="Straight Arrow Connector 32">
              <a:extLst>
                <a:ext uri="{FF2B5EF4-FFF2-40B4-BE49-F238E27FC236}">
                  <a16:creationId xmlns:a16="http://schemas.microsoft.com/office/drawing/2014/main" id="{6167E8F3-A9CE-1AAC-61F7-4E5E1576F8C0}"/>
                </a:ext>
              </a:extLst>
            </p:cNvPr>
            <p:cNvCxnSpPr>
              <a:cxnSpLocks/>
            </p:cNvCxnSpPr>
            <p:nvPr/>
          </p:nvCxnSpPr>
          <p:spPr>
            <a:xfrm>
              <a:off x="2637504" y="3885679"/>
              <a:ext cx="0" cy="4444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38" name="Group 37">
            <a:extLst>
              <a:ext uri="{FF2B5EF4-FFF2-40B4-BE49-F238E27FC236}">
                <a16:creationId xmlns:a16="http://schemas.microsoft.com/office/drawing/2014/main" id="{75089D11-E8A9-644D-0389-01D65E7EB63B}"/>
              </a:ext>
            </a:extLst>
          </p:cNvPr>
          <p:cNvGrpSpPr/>
          <p:nvPr/>
        </p:nvGrpSpPr>
        <p:grpSpPr>
          <a:xfrm>
            <a:off x="333632" y="5542240"/>
            <a:ext cx="1101584" cy="813827"/>
            <a:chOff x="333632" y="5542240"/>
            <a:chExt cx="1101584" cy="813827"/>
          </a:xfrm>
        </p:grpSpPr>
        <p:sp>
          <p:nvSpPr>
            <p:cNvPr id="35" name="TextBox 34">
              <a:extLst>
                <a:ext uri="{FF2B5EF4-FFF2-40B4-BE49-F238E27FC236}">
                  <a16:creationId xmlns:a16="http://schemas.microsoft.com/office/drawing/2014/main" id="{8F0E78ED-D1F9-7CC5-2560-3AC1A3F4421B}"/>
                </a:ext>
              </a:extLst>
            </p:cNvPr>
            <p:cNvSpPr txBox="1"/>
            <p:nvPr/>
          </p:nvSpPr>
          <p:spPr>
            <a:xfrm>
              <a:off x="333632" y="5955957"/>
              <a:ext cx="1101584"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segment </a:t>
              </a:r>
              <a:endParaRPr lang="en-US" sz="2000"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F0D1ED56-43B7-3FAE-EE51-8DDDA2B83A39}"/>
                </a:ext>
              </a:extLst>
            </p:cNvPr>
            <p:cNvCxnSpPr>
              <a:cxnSpLocks/>
            </p:cNvCxnSpPr>
            <p:nvPr/>
          </p:nvCxnSpPr>
          <p:spPr>
            <a:xfrm flipH="1">
              <a:off x="884424" y="5542240"/>
              <a:ext cx="427160" cy="57670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41" name="Group 40">
            <a:extLst>
              <a:ext uri="{FF2B5EF4-FFF2-40B4-BE49-F238E27FC236}">
                <a16:creationId xmlns:a16="http://schemas.microsoft.com/office/drawing/2014/main" id="{99F6F79E-376F-3D70-3715-2DEEB0024D5F}"/>
              </a:ext>
            </a:extLst>
          </p:cNvPr>
          <p:cNvGrpSpPr/>
          <p:nvPr/>
        </p:nvGrpSpPr>
        <p:grpSpPr>
          <a:xfrm>
            <a:off x="5100358" y="5667794"/>
            <a:ext cx="2339102" cy="980096"/>
            <a:chOff x="5100358" y="5667794"/>
            <a:chExt cx="2339102" cy="980096"/>
          </a:xfrm>
        </p:grpSpPr>
        <p:sp>
          <p:nvSpPr>
            <p:cNvPr id="39" name="TextBox 38">
              <a:extLst>
                <a:ext uri="{FF2B5EF4-FFF2-40B4-BE49-F238E27FC236}">
                  <a16:creationId xmlns:a16="http://schemas.microsoft.com/office/drawing/2014/main" id="{C3C3D730-07EB-7E38-D1EC-066E2DDC7553}"/>
                </a:ext>
              </a:extLst>
            </p:cNvPr>
            <p:cNvSpPr txBox="1"/>
            <p:nvPr/>
          </p:nvSpPr>
          <p:spPr>
            <a:xfrm>
              <a:off x="5100358" y="6247780"/>
              <a:ext cx="2339102"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hlinkClick r:id="rId10"/>
                </a:rPr>
                <a:t>binary cross entropy </a:t>
              </a:r>
              <a:endParaRPr lang="en-US" sz="200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F0C4EF59-ACEB-5412-2E4A-71AB9F838DB1}"/>
                </a:ext>
              </a:extLst>
            </p:cNvPr>
            <p:cNvCxnSpPr>
              <a:cxnSpLocks/>
            </p:cNvCxnSpPr>
            <p:nvPr/>
          </p:nvCxnSpPr>
          <p:spPr>
            <a:xfrm>
              <a:off x="6061696" y="5667794"/>
              <a:ext cx="0" cy="73535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44" name="Group 43">
            <a:extLst>
              <a:ext uri="{FF2B5EF4-FFF2-40B4-BE49-F238E27FC236}">
                <a16:creationId xmlns:a16="http://schemas.microsoft.com/office/drawing/2014/main" id="{CDD7CE5C-AE89-52FC-00A0-DBD43CE80746}"/>
              </a:ext>
            </a:extLst>
          </p:cNvPr>
          <p:cNvGrpSpPr/>
          <p:nvPr/>
        </p:nvGrpSpPr>
        <p:grpSpPr>
          <a:xfrm>
            <a:off x="5951577" y="3885679"/>
            <a:ext cx="832279" cy="777512"/>
            <a:chOff x="5951577" y="3885679"/>
            <a:chExt cx="832279" cy="777512"/>
          </a:xfrm>
        </p:grpSpPr>
        <p:sp>
          <p:nvSpPr>
            <p:cNvPr id="42" name="TextBox 41">
              <a:extLst>
                <a:ext uri="{FF2B5EF4-FFF2-40B4-BE49-F238E27FC236}">
                  <a16:creationId xmlns:a16="http://schemas.microsoft.com/office/drawing/2014/main" id="{B9E1520F-C456-286F-60AF-110BA49D8919}"/>
                </a:ext>
              </a:extLst>
            </p:cNvPr>
            <p:cNvSpPr txBox="1"/>
            <p:nvPr/>
          </p:nvSpPr>
          <p:spPr>
            <a:xfrm>
              <a:off x="5951577" y="4263081"/>
              <a:ext cx="832279"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query </a:t>
              </a:r>
              <a:endParaRPr lang="en-US" sz="2000" dirty="0">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13A29B7C-55F6-8EBB-3A1D-966479E8E158}"/>
                </a:ext>
              </a:extLst>
            </p:cNvPr>
            <p:cNvCxnSpPr>
              <a:cxnSpLocks/>
            </p:cNvCxnSpPr>
            <p:nvPr/>
          </p:nvCxnSpPr>
          <p:spPr>
            <a:xfrm>
              <a:off x="6288003" y="3885679"/>
              <a:ext cx="0" cy="4444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7368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2FBEB-D7FA-B203-2983-B919F5FF5D04}"/>
              </a:ext>
            </a:extLst>
          </p:cNvPr>
          <p:cNvSpPr txBox="1"/>
          <p:nvPr/>
        </p:nvSpPr>
        <p:spPr>
          <a:xfrm>
            <a:off x="98854" y="0"/>
            <a:ext cx="5529078"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Training Features for Gaussians </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13567C-6F48-8C7F-AF2F-E6A8ECF8B24C}"/>
              </a:ext>
            </a:extLst>
          </p:cNvPr>
          <p:cNvPicPr>
            <a:picLocks noChangeAspect="1"/>
          </p:cNvPicPr>
          <p:nvPr/>
        </p:nvPicPr>
        <p:blipFill>
          <a:blip r:embed="rId3"/>
          <a:stretch>
            <a:fillRect/>
          </a:stretch>
        </p:blipFill>
        <p:spPr>
          <a:xfrm>
            <a:off x="1474290" y="803584"/>
            <a:ext cx="4011484" cy="1147471"/>
          </a:xfrm>
          <a:prstGeom prst="rect">
            <a:avLst/>
          </a:prstGeom>
          <a:ln w="12700">
            <a:solidFill>
              <a:schemeClr val="tx1"/>
            </a:solidFill>
          </a:ln>
        </p:spPr>
      </p:pic>
      <p:grpSp>
        <p:nvGrpSpPr>
          <p:cNvPr id="4" name="Group 3">
            <a:extLst>
              <a:ext uri="{FF2B5EF4-FFF2-40B4-BE49-F238E27FC236}">
                <a16:creationId xmlns:a16="http://schemas.microsoft.com/office/drawing/2014/main" id="{E1DA8AA5-29D6-CD70-0732-17E3397B70FD}"/>
              </a:ext>
            </a:extLst>
          </p:cNvPr>
          <p:cNvGrpSpPr/>
          <p:nvPr/>
        </p:nvGrpSpPr>
        <p:grpSpPr>
          <a:xfrm>
            <a:off x="193698" y="1067880"/>
            <a:ext cx="1280592" cy="622300"/>
            <a:chOff x="189862" y="2192345"/>
            <a:chExt cx="1280592" cy="622300"/>
          </a:xfrm>
        </p:grpSpPr>
        <p:pic>
          <p:nvPicPr>
            <p:cNvPr id="5" name="Picture 4">
              <a:extLst>
                <a:ext uri="{FF2B5EF4-FFF2-40B4-BE49-F238E27FC236}">
                  <a16:creationId xmlns:a16="http://schemas.microsoft.com/office/drawing/2014/main" id="{2DA745C2-4FAC-3C95-6B71-AD9597AFDC55}"/>
                </a:ext>
              </a:extLst>
            </p:cNvPr>
            <p:cNvPicPr>
              <a:picLocks noChangeAspect="1"/>
            </p:cNvPicPr>
            <p:nvPr/>
          </p:nvPicPr>
          <p:blipFill>
            <a:blip r:embed="rId4"/>
            <a:stretch>
              <a:fillRect/>
            </a:stretch>
          </p:blipFill>
          <p:spPr>
            <a:xfrm>
              <a:off x="189862" y="2192345"/>
              <a:ext cx="584200" cy="622300"/>
            </a:xfrm>
            <a:prstGeom prst="rect">
              <a:avLst/>
            </a:prstGeom>
          </p:spPr>
        </p:pic>
        <p:cxnSp>
          <p:nvCxnSpPr>
            <p:cNvPr id="6" name="Straight Arrow Connector 5">
              <a:extLst>
                <a:ext uri="{FF2B5EF4-FFF2-40B4-BE49-F238E27FC236}">
                  <a16:creationId xmlns:a16="http://schemas.microsoft.com/office/drawing/2014/main" id="{89C6A1D0-8E16-B98B-D627-BD834D7831F3}"/>
                </a:ext>
              </a:extLst>
            </p:cNvPr>
            <p:cNvCxnSpPr>
              <a:cxnSpLocks/>
            </p:cNvCxnSpPr>
            <p:nvPr/>
          </p:nvCxnSpPr>
          <p:spPr>
            <a:xfrm>
              <a:off x="770971" y="2501785"/>
              <a:ext cx="699483" cy="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grpSp>
      <p:grpSp>
        <p:nvGrpSpPr>
          <p:cNvPr id="10" name="Group 9">
            <a:extLst>
              <a:ext uri="{FF2B5EF4-FFF2-40B4-BE49-F238E27FC236}">
                <a16:creationId xmlns:a16="http://schemas.microsoft.com/office/drawing/2014/main" id="{FA4851FB-D6AE-56AD-DDE7-F904D01D5403}"/>
              </a:ext>
            </a:extLst>
          </p:cNvPr>
          <p:cNvGrpSpPr/>
          <p:nvPr/>
        </p:nvGrpSpPr>
        <p:grpSpPr>
          <a:xfrm>
            <a:off x="1604448" y="1913984"/>
            <a:ext cx="2722348" cy="728991"/>
            <a:chOff x="1604448" y="1913984"/>
            <a:chExt cx="2722348" cy="728991"/>
          </a:xfrm>
        </p:grpSpPr>
        <p:cxnSp>
          <p:nvCxnSpPr>
            <p:cNvPr id="8" name="Straight Arrow Connector 7">
              <a:extLst>
                <a:ext uri="{FF2B5EF4-FFF2-40B4-BE49-F238E27FC236}">
                  <a16:creationId xmlns:a16="http://schemas.microsoft.com/office/drawing/2014/main" id="{1C3042D5-EBEE-6C76-DC5A-CEB8FBB06FD4}"/>
                </a:ext>
              </a:extLst>
            </p:cNvPr>
            <p:cNvCxnSpPr/>
            <p:nvPr/>
          </p:nvCxnSpPr>
          <p:spPr>
            <a:xfrm>
              <a:off x="2965622" y="1913984"/>
              <a:ext cx="0" cy="35965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9E93F55-99B1-4EFD-DEE2-77C819700B47}"/>
                </a:ext>
              </a:extLst>
            </p:cNvPr>
            <p:cNvSpPr txBox="1"/>
            <p:nvPr/>
          </p:nvSpPr>
          <p:spPr>
            <a:xfrm>
              <a:off x="1604448" y="2273643"/>
              <a:ext cx="2722348" cy="369332"/>
            </a:xfrm>
            <a:prstGeom prst="rect">
              <a:avLst/>
            </a:prstGeom>
            <a:noFill/>
          </p:spPr>
          <p:txBody>
            <a:bodyPr wrap="none" rtlCol="0">
              <a:spAutoFit/>
            </a:bodyPr>
            <a:lstStyle/>
            <a:p>
              <a:r>
                <a:rPr lang="en-US" dirty="0"/>
                <a:t>Ordered Set of Gaussians</a:t>
              </a:r>
            </a:p>
          </p:txBody>
        </p:sp>
      </p:grpSp>
      <p:sp>
        <p:nvSpPr>
          <p:cNvPr id="13" name="TextBox 12">
            <a:extLst>
              <a:ext uri="{FF2B5EF4-FFF2-40B4-BE49-F238E27FC236}">
                <a16:creationId xmlns:a16="http://schemas.microsoft.com/office/drawing/2014/main" id="{EE2C04BD-5AFE-10B1-9CE0-1DE0D171F03F}"/>
              </a:ext>
            </a:extLst>
          </p:cNvPr>
          <p:cNvSpPr txBox="1"/>
          <p:nvPr/>
        </p:nvSpPr>
        <p:spPr>
          <a:xfrm>
            <a:off x="98854" y="2764758"/>
            <a:ext cx="3373039" cy="523220"/>
          </a:xfrm>
          <a:prstGeom prst="rect">
            <a:avLst/>
          </a:prstGeom>
          <a:noFill/>
        </p:spPr>
        <p:txBody>
          <a:bodyPr wrap="none" rtlCol="0">
            <a:spAutoFit/>
          </a:bodyPr>
          <a:lstStyle/>
          <a:p>
            <a:r>
              <a:rPr lang="en-US" sz="2800" dirty="0">
                <a:effectLst/>
                <a:latin typeface="Times New Roman" panose="02020603050405020304" pitchFamily="18" charset="0"/>
                <a:cs typeface="Times New Roman" panose="02020603050405020304" pitchFamily="18" charset="0"/>
              </a:rPr>
              <a:t>Correspondence Loss </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B83945-3C19-41E7-809B-418E8B0264FE}"/>
              </a:ext>
            </a:extLst>
          </p:cNvPr>
          <p:cNvPicPr>
            <a:picLocks noChangeAspect="1"/>
          </p:cNvPicPr>
          <p:nvPr/>
        </p:nvPicPr>
        <p:blipFill>
          <a:blip r:embed="rId5"/>
          <a:stretch>
            <a:fillRect/>
          </a:stretch>
        </p:blipFill>
        <p:spPr>
          <a:xfrm>
            <a:off x="369073" y="3285161"/>
            <a:ext cx="4660128" cy="1337531"/>
          </a:xfrm>
          <a:prstGeom prst="rect">
            <a:avLst/>
          </a:prstGeom>
        </p:spPr>
      </p:pic>
      <p:pic>
        <p:nvPicPr>
          <p:cNvPr id="16" name="Picture 15">
            <a:extLst>
              <a:ext uri="{FF2B5EF4-FFF2-40B4-BE49-F238E27FC236}">
                <a16:creationId xmlns:a16="http://schemas.microsoft.com/office/drawing/2014/main" id="{E9A97D6A-F72A-EFDA-E624-0E0BE731FD65}"/>
              </a:ext>
            </a:extLst>
          </p:cNvPr>
          <p:cNvPicPr>
            <a:picLocks noChangeAspect="1"/>
          </p:cNvPicPr>
          <p:nvPr/>
        </p:nvPicPr>
        <p:blipFill>
          <a:blip r:embed="rId6"/>
          <a:stretch>
            <a:fillRect/>
          </a:stretch>
        </p:blipFill>
        <p:spPr>
          <a:xfrm>
            <a:off x="6351371" y="3429000"/>
            <a:ext cx="5061465" cy="806251"/>
          </a:xfrm>
          <a:prstGeom prst="rect">
            <a:avLst/>
          </a:prstGeom>
        </p:spPr>
      </p:pic>
      <p:pic>
        <p:nvPicPr>
          <p:cNvPr id="17" name="Picture 16">
            <a:extLst>
              <a:ext uri="{FF2B5EF4-FFF2-40B4-BE49-F238E27FC236}">
                <a16:creationId xmlns:a16="http://schemas.microsoft.com/office/drawing/2014/main" id="{57B4BE73-27B4-90A6-C850-2F3453C750A3}"/>
              </a:ext>
            </a:extLst>
          </p:cNvPr>
          <p:cNvPicPr>
            <a:picLocks noChangeAspect="1"/>
          </p:cNvPicPr>
          <p:nvPr/>
        </p:nvPicPr>
        <p:blipFill>
          <a:blip r:embed="rId7"/>
          <a:stretch>
            <a:fillRect/>
          </a:stretch>
        </p:blipFill>
        <p:spPr>
          <a:xfrm>
            <a:off x="193698" y="4974908"/>
            <a:ext cx="7319210" cy="1474931"/>
          </a:xfrm>
          <a:prstGeom prst="rect">
            <a:avLst/>
          </a:prstGeom>
        </p:spPr>
      </p:pic>
      <p:pic>
        <p:nvPicPr>
          <p:cNvPr id="18" name="Picture 17">
            <a:extLst>
              <a:ext uri="{FF2B5EF4-FFF2-40B4-BE49-F238E27FC236}">
                <a16:creationId xmlns:a16="http://schemas.microsoft.com/office/drawing/2014/main" id="{058D4DCA-55FB-6532-2CEF-3B7E0EBF2D9D}"/>
              </a:ext>
            </a:extLst>
          </p:cNvPr>
          <p:cNvPicPr>
            <a:picLocks noChangeAspect="1"/>
          </p:cNvPicPr>
          <p:nvPr/>
        </p:nvPicPr>
        <p:blipFill>
          <a:blip r:embed="rId8"/>
          <a:stretch>
            <a:fillRect/>
          </a:stretch>
        </p:blipFill>
        <p:spPr>
          <a:xfrm>
            <a:off x="8162902" y="5350423"/>
            <a:ext cx="3835400" cy="723900"/>
          </a:xfrm>
          <a:prstGeom prst="rect">
            <a:avLst/>
          </a:prstGeom>
        </p:spPr>
      </p:pic>
      <p:pic>
        <p:nvPicPr>
          <p:cNvPr id="19" name="Picture 18">
            <a:extLst>
              <a:ext uri="{FF2B5EF4-FFF2-40B4-BE49-F238E27FC236}">
                <a16:creationId xmlns:a16="http://schemas.microsoft.com/office/drawing/2014/main" id="{3AF36845-D140-6D5A-A0C4-215A746C4396}"/>
              </a:ext>
            </a:extLst>
          </p:cNvPr>
          <p:cNvPicPr>
            <a:picLocks noChangeAspect="1"/>
          </p:cNvPicPr>
          <p:nvPr/>
        </p:nvPicPr>
        <p:blipFill>
          <a:blip r:embed="rId9"/>
          <a:stretch>
            <a:fillRect/>
          </a:stretch>
        </p:blipFill>
        <p:spPr>
          <a:xfrm>
            <a:off x="5818128" y="13796"/>
            <a:ext cx="6312840" cy="3101546"/>
          </a:xfrm>
          <a:prstGeom prst="rect">
            <a:avLst/>
          </a:prstGeom>
        </p:spPr>
      </p:pic>
      <p:grpSp>
        <p:nvGrpSpPr>
          <p:cNvPr id="22" name="Group 21">
            <a:extLst>
              <a:ext uri="{FF2B5EF4-FFF2-40B4-BE49-F238E27FC236}">
                <a16:creationId xmlns:a16="http://schemas.microsoft.com/office/drawing/2014/main" id="{0718AAE6-F49E-7255-BED3-5709337433B5}"/>
              </a:ext>
            </a:extLst>
          </p:cNvPr>
          <p:cNvGrpSpPr/>
          <p:nvPr/>
        </p:nvGrpSpPr>
        <p:grpSpPr>
          <a:xfrm>
            <a:off x="119556" y="4169708"/>
            <a:ext cx="2178802" cy="654849"/>
            <a:chOff x="119556" y="4169708"/>
            <a:chExt cx="2178802" cy="654849"/>
          </a:xfrm>
        </p:grpSpPr>
        <p:sp>
          <p:nvSpPr>
            <p:cNvPr id="20" name="TextBox 19">
              <a:extLst>
                <a:ext uri="{FF2B5EF4-FFF2-40B4-BE49-F238E27FC236}">
                  <a16:creationId xmlns:a16="http://schemas.microsoft.com/office/drawing/2014/main" id="{697CD054-FA4E-9662-19C0-AF90BD3C8C56}"/>
                </a:ext>
              </a:extLst>
            </p:cNvPr>
            <p:cNvSpPr txBox="1"/>
            <p:nvPr/>
          </p:nvSpPr>
          <p:spPr>
            <a:xfrm>
              <a:off x="119556" y="4455225"/>
              <a:ext cx="2178802"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rPr>
                <a:t>mask correspondence</a:t>
              </a:r>
              <a:endParaRPr lang="en-US"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00C8DAF7-7A68-FA0B-322F-0239C1506E28}"/>
                </a:ext>
              </a:extLst>
            </p:cNvPr>
            <p:cNvCxnSpPr/>
            <p:nvPr/>
          </p:nvCxnSpPr>
          <p:spPr>
            <a:xfrm>
              <a:off x="754213" y="4169708"/>
              <a:ext cx="0" cy="35965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3" name="Group 22">
            <a:extLst>
              <a:ext uri="{FF2B5EF4-FFF2-40B4-BE49-F238E27FC236}">
                <a16:creationId xmlns:a16="http://schemas.microsoft.com/office/drawing/2014/main" id="{75D0ED5A-F045-5473-4D97-8A5FEA8AACDE}"/>
              </a:ext>
            </a:extLst>
          </p:cNvPr>
          <p:cNvGrpSpPr/>
          <p:nvPr/>
        </p:nvGrpSpPr>
        <p:grpSpPr>
          <a:xfrm>
            <a:off x="5749320" y="4076874"/>
            <a:ext cx="2332690" cy="654849"/>
            <a:chOff x="-115224" y="4169708"/>
            <a:chExt cx="2332690" cy="654849"/>
          </a:xfrm>
        </p:grpSpPr>
        <p:sp>
          <p:nvSpPr>
            <p:cNvPr id="24" name="TextBox 23">
              <a:extLst>
                <a:ext uri="{FF2B5EF4-FFF2-40B4-BE49-F238E27FC236}">
                  <a16:creationId xmlns:a16="http://schemas.microsoft.com/office/drawing/2014/main" id="{B500D39C-F436-8154-CAA9-87755F4E6442}"/>
                </a:ext>
              </a:extLst>
            </p:cNvPr>
            <p:cNvSpPr txBox="1"/>
            <p:nvPr/>
          </p:nvSpPr>
          <p:spPr>
            <a:xfrm>
              <a:off x="-115224" y="4455225"/>
              <a:ext cx="2332690"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rPr>
                <a:t>feature correspondence</a:t>
              </a:r>
              <a:endParaRPr lang="en-US"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F263A934-C2DA-2580-CE8B-A8AA754CA330}"/>
                </a:ext>
              </a:extLst>
            </p:cNvPr>
            <p:cNvCxnSpPr/>
            <p:nvPr/>
          </p:nvCxnSpPr>
          <p:spPr>
            <a:xfrm>
              <a:off x="754213" y="4169708"/>
              <a:ext cx="0" cy="35965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3" name="Group 32">
            <a:extLst>
              <a:ext uri="{FF2B5EF4-FFF2-40B4-BE49-F238E27FC236}">
                <a16:creationId xmlns:a16="http://schemas.microsoft.com/office/drawing/2014/main" id="{C0FAB9F4-E988-4E49-B8E3-251E972EAD3F}"/>
              </a:ext>
            </a:extLst>
          </p:cNvPr>
          <p:cNvGrpSpPr/>
          <p:nvPr/>
        </p:nvGrpSpPr>
        <p:grpSpPr>
          <a:xfrm>
            <a:off x="8882103" y="3940142"/>
            <a:ext cx="2237823" cy="852695"/>
            <a:chOff x="8882103" y="3940142"/>
            <a:chExt cx="2237823" cy="852695"/>
          </a:xfrm>
        </p:grpSpPr>
        <p:sp>
          <p:nvSpPr>
            <p:cNvPr id="27" name="TextBox 26">
              <a:extLst>
                <a:ext uri="{FF2B5EF4-FFF2-40B4-BE49-F238E27FC236}">
                  <a16:creationId xmlns:a16="http://schemas.microsoft.com/office/drawing/2014/main" id="{64E21EAA-42BA-F3D8-41DF-F8D1FA8C84A4}"/>
                </a:ext>
              </a:extLst>
            </p:cNvPr>
            <p:cNvSpPr txBox="1"/>
            <p:nvPr/>
          </p:nvSpPr>
          <p:spPr>
            <a:xfrm>
              <a:off x="9351493" y="4423505"/>
              <a:ext cx="1768433" cy="369332"/>
            </a:xfrm>
            <a:prstGeom prst="rect">
              <a:avLst/>
            </a:prstGeom>
            <a:noFill/>
          </p:spPr>
          <p:txBody>
            <a:bodyPr wrap="none" rtlCol="0">
              <a:spAutoFit/>
            </a:bodyPr>
            <a:lstStyle/>
            <a:p>
              <a:r>
                <a:rPr lang="en-US" sz="1800" dirty="0">
                  <a:effectLst/>
                  <a:latin typeface="Times New Roman" panose="02020603050405020304" pitchFamily="18" charset="0"/>
                  <a:cs typeface="Times New Roman" panose="02020603050405020304" pitchFamily="18" charset="0"/>
                </a:rPr>
                <a:t>Cosine similarity</a:t>
              </a:r>
              <a:endParaRPr lang="en-US"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10FE4909-977C-ABDC-B9FE-C8310B06687C}"/>
                </a:ext>
              </a:extLst>
            </p:cNvPr>
            <p:cNvCxnSpPr>
              <a:cxnSpLocks/>
            </p:cNvCxnSpPr>
            <p:nvPr/>
          </p:nvCxnSpPr>
          <p:spPr>
            <a:xfrm>
              <a:off x="8882103" y="3953926"/>
              <a:ext cx="1052729" cy="54234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BF15D-C642-3370-0101-28F6147D9643}"/>
                </a:ext>
              </a:extLst>
            </p:cNvPr>
            <p:cNvCxnSpPr>
              <a:cxnSpLocks/>
            </p:cNvCxnSpPr>
            <p:nvPr/>
          </p:nvCxnSpPr>
          <p:spPr>
            <a:xfrm flipH="1">
              <a:off x="10104229" y="3940142"/>
              <a:ext cx="1001635" cy="55612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8287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DCAFC-D90B-A961-A92C-45A61A491FE1}"/>
              </a:ext>
            </a:extLst>
          </p:cNvPr>
          <p:cNvSpPr txBox="1"/>
          <p:nvPr/>
        </p:nvSpPr>
        <p:spPr>
          <a:xfrm>
            <a:off x="148282" y="148281"/>
            <a:ext cx="1734770"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Inference</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AF36DF-6EE4-F30D-087E-EFE7B6159A39}"/>
              </a:ext>
            </a:extLst>
          </p:cNvPr>
          <p:cNvSpPr txBox="1"/>
          <p:nvPr/>
        </p:nvSpPr>
        <p:spPr>
          <a:xfrm>
            <a:off x="2137719" y="209835"/>
            <a:ext cx="1893467" cy="461665"/>
          </a:xfrm>
          <a:prstGeom prst="rect">
            <a:avLst/>
          </a:prstGeom>
          <a:noFill/>
        </p:spPr>
        <p:txBody>
          <a:bodyPr wrap="none" rtlCol="0">
            <a:spAutoFit/>
          </a:bodyPr>
          <a:lstStyle/>
          <a:p>
            <a:r>
              <a:rPr lang="en-US" sz="2400" dirty="0">
                <a:solidFill>
                  <a:srgbClr val="FF0000"/>
                </a:solidFill>
                <a:effectLst/>
                <a:latin typeface="Times New Roman" panose="02020603050405020304" pitchFamily="18" charset="0"/>
                <a:cs typeface="Times New Roman" panose="02020603050405020304" pitchFamily="18" charset="0"/>
              </a:rPr>
              <a:t>Point Prompt </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01E48B-5325-619F-955E-60A66079C66A}"/>
              </a:ext>
            </a:extLst>
          </p:cNvPr>
          <p:cNvPicPr>
            <a:picLocks noChangeAspect="1"/>
          </p:cNvPicPr>
          <p:nvPr/>
        </p:nvPicPr>
        <p:blipFill>
          <a:blip r:embed="rId3"/>
          <a:stretch>
            <a:fillRect/>
          </a:stretch>
        </p:blipFill>
        <p:spPr>
          <a:xfrm>
            <a:off x="5480222" y="148281"/>
            <a:ext cx="762000" cy="736600"/>
          </a:xfrm>
          <a:prstGeom prst="rect">
            <a:avLst/>
          </a:prstGeom>
        </p:spPr>
      </p:pic>
      <p:grpSp>
        <p:nvGrpSpPr>
          <p:cNvPr id="9" name="Group 8">
            <a:extLst>
              <a:ext uri="{FF2B5EF4-FFF2-40B4-BE49-F238E27FC236}">
                <a16:creationId xmlns:a16="http://schemas.microsoft.com/office/drawing/2014/main" id="{9848A342-97D5-ADF2-CB1D-CCE7E61E6FEA}"/>
              </a:ext>
            </a:extLst>
          </p:cNvPr>
          <p:cNvGrpSpPr/>
          <p:nvPr/>
        </p:nvGrpSpPr>
        <p:grpSpPr>
          <a:xfrm>
            <a:off x="6242222" y="285748"/>
            <a:ext cx="4168301" cy="461665"/>
            <a:chOff x="6242222" y="285748"/>
            <a:chExt cx="4168301" cy="461665"/>
          </a:xfrm>
        </p:grpSpPr>
        <p:sp>
          <p:nvSpPr>
            <p:cNvPr id="6" name="TextBox 5">
              <a:extLst>
                <a:ext uri="{FF2B5EF4-FFF2-40B4-BE49-F238E27FC236}">
                  <a16:creationId xmlns:a16="http://schemas.microsoft.com/office/drawing/2014/main" id="{8EEDBD17-BE36-C0B9-CD97-595935F2B513}"/>
                </a:ext>
              </a:extLst>
            </p:cNvPr>
            <p:cNvSpPr txBox="1"/>
            <p:nvPr/>
          </p:nvSpPr>
          <p:spPr>
            <a:xfrm>
              <a:off x="7537621" y="285748"/>
              <a:ext cx="2872902" cy="461665"/>
            </a:xfrm>
            <a:prstGeom prst="rect">
              <a:avLst/>
            </a:prstGeom>
            <a:noFill/>
          </p:spPr>
          <p:txBody>
            <a:bodyPr wrap="none" rtlCol="0">
              <a:spAutoFit/>
            </a:bodyPr>
            <a:lstStyle/>
            <a:p>
              <a:r>
                <a:rPr lang="en-US" sz="2400" dirty="0">
                  <a:effectLst/>
                  <a:latin typeface="Times New Roman" panose="02020603050405020304" pitchFamily="18" charset="0"/>
                  <a:cs typeface="Times New Roman" panose="02020603050405020304" pitchFamily="18" charset="0"/>
                </a:rPr>
                <a:t>rendered feature map </a:t>
              </a:r>
              <a:endParaRPr lang="en-US" sz="24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9177D49-94A9-A81F-2DA6-B2774B185304}"/>
                </a:ext>
              </a:extLst>
            </p:cNvPr>
            <p:cNvCxnSpPr>
              <a:stCxn id="6" idx="1"/>
              <a:endCxn id="5" idx="3"/>
            </p:cNvCxnSpPr>
            <p:nvPr/>
          </p:nvCxnSpPr>
          <p:spPr>
            <a:xfrm flipH="1">
              <a:off x="6242222" y="516581"/>
              <a:ext cx="129539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16" name="Group 15">
            <a:extLst>
              <a:ext uri="{FF2B5EF4-FFF2-40B4-BE49-F238E27FC236}">
                <a16:creationId xmlns:a16="http://schemas.microsoft.com/office/drawing/2014/main" id="{C80E8178-6498-E669-856A-F04A9E8874F0}"/>
              </a:ext>
            </a:extLst>
          </p:cNvPr>
          <p:cNvGrpSpPr/>
          <p:nvPr/>
        </p:nvGrpSpPr>
        <p:grpSpPr>
          <a:xfrm>
            <a:off x="4727737" y="884881"/>
            <a:ext cx="2266967" cy="1133735"/>
            <a:chOff x="4727737" y="884881"/>
            <a:chExt cx="2266967" cy="1133735"/>
          </a:xfrm>
        </p:grpSpPr>
        <p:sp>
          <p:nvSpPr>
            <p:cNvPr id="10" name="TextBox 9">
              <a:extLst>
                <a:ext uri="{FF2B5EF4-FFF2-40B4-BE49-F238E27FC236}">
                  <a16:creationId xmlns:a16="http://schemas.microsoft.com/office/drawing/2014/main" id="{5A8FC6BE-8493-D725-4ECE-E91403AE5B18}"/>
                </a:ext>
              </a:extLst>
            </p:cNvPr>
            <p:cNvSpPr txBox="1"/>
            <p:nvPr/>
          </p:nvSpPr>
          <p:spPr>
            <a:xfrm>
              <a:off x="4727737" y="1556951"/>
              <a:ext cx="2266967" cy="461665"/>
            </a:xfrm>
            <a:prstGeom prst="rect">
              <a:avLst/>
            </a:prstGeom>
            <a:noFill/>
          </p:spPr>
          <p:txBody>
            <a:bodyPr wrap="none" rtlCol="0">
              <a:spAutoFit/>
            </a:bodyPr>
            <a:lstStyle/>
            <a:p>
              <a:r>
                <a:rPr lang="en-US" sz="2400" dirty="0">
                  <a:effectLst/>
                  <a:latin typeface="Times New Roman" panose="02020603050405020304" pitchFamily="18" charset="0"/>
                  <a:cs typeface="Times New Roman" panose="02020603050405020304" pitchFamily="18" charset="0"/>
                </a:rPr>
                <a:t>generate queries </a:t>
              </a:r>
              <a:endParaRPr lang="en-US" sz="24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DA92F60A-7EEC-5469-728C-97A15759BD7B}"/>
                </a:ext>
              </a:extLst>
            </p:cNvPr>
            <p:cNvCxnSpPr>
              <a:cxnSpLocks/>
              <a:stCxn id="5" idx="2"/>
            </p:cNvCxnSpPr>
            <p:nvPr/>
          </p:nvCxnSpPr>
          <p:spPr>
            <a:xfrm flipH="1">
              <a:off x="5861221" y="884881"/>
              <a:ext cx="1"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5" name="Group 24">
            <a:extLst>
              <a:ext uri="{FF2B5EF4-FFF2-40B4-BE49-F238E27FC236}">
                <a16:creationId xmlns:a16="http://schemas.microsoft.com/office/drawing/2014/main" id="{46E8B76F-AFCF-4092-2971-074AF482BF4E}"/>
              </a:ext>
            </a:extLst>
          </p:cNvPr>
          <p:cNvGrpSpPr/>
          <p:nvPr/>
        </p:nvGrpSpPr>
        <p:grpSpPr>
          <a:xfrm>
            <a:off x="4031186" y="2018616"/>
            <a:ext cx="1830035" cy="1357870"/>
            <a:chOff x="4031186" y="2018616"/>
            <a:chExt cx="1830035" cy="1357870"/>
          </a:xfrm>
        </p:grpSpPr>
        <p:pic>
          <p:nvPicPr>
            <p:cNvPr id="17" name="Picture 16">
              <a:extLst>
                <a:ext uri="{FF2B5EF4-FFF2-40B4-BE49-F238E27FC236}">
                  <a16:creationId xmlns:a16="http://schemas.microsoft.com/office/drawing/2014/main" id="{A5C864D7-4F1C-DEE6-01BD-B18946155957}"/>
                </a:ext>
              </a:extLst>
            </p:cNvPr>
            <p:cNvPicPr>
              <a:picLocks noChangeAspect="1"/>
            </p:cNvPicPr>
            <p:nvPr/>
          </p:nvPicPr>
          <p:blipFill>
            <a:blip r:embed="rId4"/>
            <a:stretch>
              <a:fillRect/>
            </a:stretch>
          </p:blipFill>
          <p:spPr>
            <a:xfrm>
              <a:off x="4031186" y="2690686"/>
              <a:ext cx="787400" cy="685800"/>
            </a:xfrm>
            <a:prstGeom prst="rect">
              <a:avLst/>
            </a:prstGeom>
          </p:spPr>
        </p:pic>
        <p:cxnSp>
          <p:nvCxnSpPr>
            <p:cNvPr id="19" name="Straight Arrow Connector 18">
              <a:extLst>
                <a:ext uri="{FF2B5EF4-FFF2-40B4-BE49-F238E27FC236}">
                  <a16:creationId xmlns:a16="http://schemas.microsoft.com/office/drawing/2014/main" id="{9A80814F-986D-D2F9-B1C7-129F827694C4}"/>
                </a:ext>
              </a:extLst>
            </p:cNvPr>
            <p:cNvCxnSpPr>
              <a:cxnSpLocks/>
              <a:endCxn id="17" idx="0"/>
            </p:cNvCxnSpPr>
            <p:nvPr/>
          </p:nvCxnSpPr>
          <p:spPr>
            <a:xfrm flipH="1">
              <a:off x="4424886" y="2018616"/>
              <a:ext cx="1436335"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id="{9D7E2EB7-C16D-2507-C047-649E7EAD041E}"/>
              </a:ext>
            </a:extLst>
          </p:cNvPr>
          <p:cNvGrpSpPr/>
          <p:nvPr/>
        </p:nvGrpSpPr>
        <p:grpSpPr>
          <a:xfrm>
            <a:off x="5861221" y="2018616"/>
            <a:ext cx="1798285" cy="1358213"/>
            <a:chOff x="5861221" y="2018616"/>
            <a:chExt cx="1798285" cy="1358213"/>
          </a:xfrm>
        </p:grpSpPr>
        <p:pic>
          <p:nvPicPr>
            <p:cNvPr id="18" name="Picture 17">
              <a:extLst>
                <a:ext uri="{FF2B5EF4-FFF2-40B4-BE49-F238E27FC236}">
                  <a16:creationId xmlns:a16="http://schemas.microsoft.com/office/drawing/2014/main" id="{C5A8DA62-7601-5A29-33C4-BB990D084278}"/>
                </a:ext>
              </a:extLst>
            </p:cNvPr>
            <p:cNvPicPr>
              <a:picLocks noChangeAspect="1"/>
            </p:cNvPicPr>
            <p:nvPr/>
          </p:nvPicPr>
          <p:blipFill>
            <a:blip r:embed="rId5"/>
            <a:stretch>
              <a:fillRect/>
            </a:stretch>
          </p:blipFill>
          <p:spPr>
            <a:xfrm>
              <a:off x="6935606" y="2665629"/>
              <a:ext cx="723900" cy="711200"/>
            </a:xfrm>
            <a:prstGeom prst="rect">
              <a:avLst/>
            </a:prstGeom>
          </p:spPr>
        </p:pic>
        <p:cxnSp>
          <p:nvCxnSpPr>
            <p:cNvPr id="21" name="Straight Arrow Connector 20">
              <a:extLst>
                <a:ext uri="{FF2B5EF4-FFF2-40B4-BE49-F238E27FC236}">
                  <a16:creationId xmlns:a16="http://schemas.microsoft.com/office/drawing/2014/main" id="{FF27D5C8-88F6-BC2F-3CE6-9FC1F2642DF2}"/>
                </a:ext>
              </a:extLst>
            </p:cNvPr>
            <p:cNvCxnSpPr>
              <a:cxnSpLocks/>
              <a:stCxn id="10" idx="2"/>
            </p:cNvCxnSpPr>
            <p:nvPr/>
          </p:nvCxnSpPr>
          <p:spPr>
            <a:xfrm>
              <a:off x="5861221" y="2018616"/>
              <a:ext cx="1280984" cy="69146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0" name="Group 29">
            <a:extLst>
              <a:ext uri="{FF2B5EF4-FFF2-40B4-BE49-F238E27FC236}">
                <a16:creationId xmlns:a16="http://schemas.microsoft.com/office/drawing/2014/main" id="{3D3A20A7-4AA3-617D-FEAC-3AC0C97C81D2}"/>
              </a:ext>
            </a:extLst>
          </p:cNvPr>
          <p:cNvGrpSpPr/>
          <p:nvPr/>
        </p:nvGrpSpPr>
        <p:grpSpPr>
          <a:xfrm>
            <a:off x="2570291" y="3357093"/>
            <a:ext cx="3041917" cy="1101974"/>
            <a:chOff x="2570291" y="3357093"/>
            <a:chExt cx="3041917" cy="1101974"/>
          </a:xfrm>
        </p:grpSpPr>
        <p:pic>
          <p:nvPicPr>
            <p:cNvPr id="28" name="Picture 27">
              <a:extLst>
                <a:ext uri="{FF2B5EF4-FFF2-40B4-BE49-F238E27FC236}">
                  <a16:creationId xmlns:a16="http://schemas.microsoft.com/office/drawing/2014/main" id="{577265E8-4ED8-6A40-2F7F-641F6DD4DEAC}"/>
                </a:ext>
              </a:extLst>
            </p:cNvPr>
            <p:cNvPicPr>
              <a:picLocks noChangeAspect="1"/>
            </p:cNvPicPr>
            <p:nvPr/>
          </p:nvPicPr>
          <p:blipFill>
            <a:blip r:embed="rId6"/>
            <a:stretch>
              <a:fillRect/>
            </a:stretch>
          </p:blipFill>
          <p:spPr>
            <a:xfrm>
              <a:off x="2570291" y="3937343"/>
              <a:ext cx="3041917" cy="521724"/>
            </a:xfrm>
            <a:prstGeom prst="rect">
              <a:avLst/>
            </a:prstGeom>
          </p:spPr>
        </p:pic>
        <p:cxnSp>
          <p:nvCxnSpPr>
            <p:cNvPr id="29" name="Straight Arrow Connector 28">
              <a:extLst>
                <a:ext uri="{FF2B5EF4-FFF2-40B4-BE49-F238E27FC236}">
                  <a16:creationId xmlns:a16="http://schemas.microsoft.com/office/drawing/2014/main" id="{DE40C870-4FAC-C647-8E58-02626F858307}"/>
                </a:ext>
              </a:extLst>
            </p:cNvPr>
            <p:cNvCxnSpPr>
              <a:cxnSpLocks/>
            </p:cNvCxnSpPr>
            <p:nvPr/>
          </p:nvCxnSpPr>
          <p:spPr>
            <a:xfrm flipH="1">
              <a:off x="4424884" y="3357093"/>
              <a:ext cx="1"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3" name="Group 32">
            <a:extLst>
              <a:ext uri="{FF2B5EF4-FFF2-40B4-BE49-F238E27FC236}">
                <a16:creationId xmlns:a16="http://schemas.microsoft.com/office/drawing/2014/main" id="{E04EF403-FB44-9CD2-09F5-31F4CD343BEC}"/>
              </a:ext>
            </a:extLst>
          </p:cNvPr>
          <p:cNvGrpSpPr/>
          <p:nvPr/>
        </p:nvGrpSpPr>
        <p:grpSpPr>
          <a:xfrm>
            <a:off x="6152589" y="3351772"/>
            <a:ext cx="3041917" cy="1107295"/>
            <a:chOff x="6152589" y="3351772"/>
            <a:chExt cx="3041917" cy="1107295"/>
          </a:xfrm>
        </p:grpSpPr>
        <p:pic>
          <p:nvPicPr>
            <p:cNvPr id="32" name="Picture 31">
              <a:extLst>
                <a:ext uri="{FF2B5EF4-FFF2-40B4-BE49-F238E27FC236}">
                  <a16:creationId xmlns:a16="http://schemas.microsoft.com/office/drawing/2014/main" id="{04A11809-50A5-44D0-F07A-D11C0DB7DDAE}"/>
                </a:ext>
              </a:extLst>
            </p:cNvPr>
            <p:cNvPicPr>
              <a:picLocks noChangeAspect="1"/>
            </p:cNvPicPr>
            <p:nvPr/>
          </p:nvPicPr>
          <p:blipFill>
            <a:blip r:embed="rId7"/>
            <a:stretch>
              <a:fillRect/>
            </a:stretch>
          </p:blipFill>
          <p:spPr>
            <a:xfrm>
              <a:off x="6152589" y="3979215"/>
              <a:ext cx="3041917" cy="479852"/>
            </a:xfrm>
            <a:prstGeom prst="rect">
              <a:avLst/>
            </a:prstGeom>
          </p:spPr>
        </p:pic>
        <p:cxnSp>
          <p:nvCxnSpPr>
            <p:cNvPr id="31" name="Straight Arrow Connector 30">
              <a:extLst>
                <a:ext uri="{FF2B5EF4-FFF2-40B4-BE49-F238E27FC236}">
                  <a16:creationId xmlns:a16="http://schemas.microsoft.com/office/drawing/2014/main" id="{E9ACC44C-5C43-F082-AEF0-DAD5FE37A567}"/>
                </a:ext>
              </a:extLst>
            </p:cNvPr>
            <p:cNvCxnSpPr>
              <a:cxnSpLocks/>
            </p:cNvCxnSpPr>
            <p:nvPr/>
          </p:nvCxnSpPr>
          <p:spPr>
            <a:xfrm flipH="1">
              <a:off x="7329306" y="3351772"/>
              <a:ext cx="1"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9" name="Group 38">
            <a:extLst>
              <a:ext uri="{FF2B5EF4-FFF2-40B4-BE49-F238E27FC236}">
                <a16:creationId xmlns:a16="http://schemas.microsoft.com/office/drawing/2014/main" id="{7FA5CA94-679C-1E1B-5D87-DABBE630528B}"/>
              </a:ext>
            </a:extLst>
          </p:cNvPr>
          <p:cNvGrpSpPr/>
          <p:nvPr/>
        </p:nvGrpSpPr>
        <p:grpSpPr>
          <a:xfrm>
            <a:off x="891328" y="4378063"/>
            <a:ext cx="5204672" cy="1370469"/>
            <a:chOff x="891328" y="4378063"/>
            <a:chExt cx="5204672" cy="1370469"/>
          </a:xfrm>
        </p:grpSpPr>
        <p:grpSp>
          <p:nvGrpSpPr>
            <p:cNvPr id="37" name="Group 36">
              <a:extLst>
                <a:ext uri="{FF2B5EF4-FFF2-40B4-BE49-F238E27FC236}">
                  <a16:creationId xmlns:a16="http://schemas.microsoft.com/office/drawing/2014/main" id="{F9FC0FD7-4B60-B55B-FAC2-E14CB268F0E0}"/>
                </a:ext>
              </a:extLst>
            </p:cNvPr>
            <p:cNvGrpSpPr/>
            <p:nvPr/>
          </p:nvGrpSpPr>
          <p:grpSpPr>
            <a:xfrm>
              <a:off x="891328" y="5196760"/>
              <a:ext cx="5204672" cy="551772"/>
              <a:chOff x="1266037" y="5462650"/>
              <a:chExt cx="5204672" cy="551772"/>
            </a:xfrm>
          </p:grpSpPr>
          <p:pic>
            <p:nvPicPr>
              <p:cNvPr id="34" name="Picture 33">
                <a:extLst>
                  <a:ext uri="{FF2B5EF4-FFF2-40B4-BE49-F238E27FC236}">
                    <a16:creationId xmlns:a16="http://schemas.microsoft.com/office/drawing/2014/main" id="{2E1E1A5D-368D-4C9B-0446-1A30B3EFE452}"/>
                  </a:ext>
                </a:extLst>
              </p:cNvPr>
              <p:cNvPicPr>
                <a:picLocks noChangeAspect="1"/>
              </p:cNvPicPr>
              <p:nvPr/>
            </p:nvPicPr>
            <p:blipFill>
              <a:blip r:embed="rId8"/>
              <a:stretch>
                <a:fillRect/>
              </a:stretch>
            </p:blipFill>
            <p:spPr>
              <a:xfrm>
                <a:off x="1266037" y="5462650"/>
                <a:ext cx="568492" cy="551772"/>
              </a:xfrm>
              <a:prstGeom prst="rect">
                <a:avLst/>
              </a:prstGeom>
            </p:spPr>
          </p:pic>
          <p:pic>
            <p:nvPicPr>
              <p:cNvPr id="35" name="Picture 34">
                <a:extLst>
                  <a:ext uri="{FF2B5EF4-FFF2-40B4-BE49-F238E27FC236}">
                    <a16:creationId xmlns:a16="http://schemas.microsoft.com/office/drawing/2014/main" id="{43E0500D-D1B4-4BA0-2DC9-076C9321FBB6}"/>
                  </a:ext>
                </a:extLst>
              </p:cNvPr>
              <p:cNvPicPr>
                <a:picLocks noChangeAspect="1"/>
              </p:cNvPicPr>
              <p:nvPr/>
            </p:nvPicPr>
            <p:blipFill>
              <a:blip r:embed="rId9"/>
              <a:stretch>
                <a:fillRect/>
              </a:stretch>
            </p:blipFill>
            <p:spPr>
              <a:xfrm>
                <a:off x="2075114" y="5520544"/>
                <a:ext cx="4395595" cy="435985"/>
              </a:xfrm>
              <a:prstGeom prst="rect">
                <a:avLst/>
              </a:prstGeom>
            </p:spPr>
          </p:pic>
          <p:sp>
            <p:nvSpPr>
              <p:cNvPr id="36" name="TextBox 35">
                <a:extLst>
                  <a:ext uri="{FF2B5EF4-FFF2-40B4-BE49-F238E27FC236}">
                    <a16:creationId xmlns:a16="http://schemas.microsoft.com/office/drawing/2014/main" id="{3581B0F0-5D18-18F6-DC6D-A2CBAB57594D}"/>
                  </a:ext>
                </a:extLst>
              </p:cNvPr>
              <p:cNvSpPr txBox="1"/>
              <p:nvPr/>
            </p:nvSpPr>
            <p:spPr>
              <a:xfrm>
                <a:off x="1767016" y="5572897"/>
                <a:ext cx="308098" cy="369332"/>
              </a:xfrm>
              <a:prstGeom prst="rect">
                <a:avLst/>
              </a:prstGeom>
              <a:noFill/>
            </p:spPr>
            <p:txBody>
              <a:bodyPr wrap="none" rtlCol="0">
                <a:spAutoFit/>
              </a:bodyPr>
              <a:lstStyle/>
              <a:p>
                <a:r>
                  <a:rPr lang="en-US" dirty="0"/>
                  <a:t>=</a:t>
                </a:r>
              </a:p>
            </p:txBody>
          </p:sp>
        </p:grpSp>
        <p:cxnSp>
          <p:nvCxnSpPr>
            <p:cNvPr id="38" name="Straight Arrow Connector 37">
              <a:extLst>
                <a:ext uri="{FF2B5EF4-FFF2-40B4-BE49-F238E27FC236}">
                  <a16:creationId xmlns:a16="http://schemas.microsoft.com/office/drawing/2014/main" id="{5134E546-C47F-6A02-0522-64CCC82C3823}"/>
                </a:ext>
              </a:extLst>
            </p:cNvPr>
            <p:cNvCxnSpPr>
              <a:cxnSpLocks/>
            </p:cNvCxnSpPr>
            <p:nvPr/>
          </p:nvCxnSpPr>
          <p:spPr>
            <a:xfrm flipH="1">
              <a:off x="4424884" y="4378063"/>
              <a:ext cx="1"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45" name="Group 44">
            <a:extLst>
              <a:ext uri="{FF2B5EF4-FFF2-40B4-BE49-F238E27FC236}">
                <a16:creationId xmlns:a16="http://schemas.microsoft.com/office/drawing/2014/main" id="{97A1AC08-2AEF-2EF5-5F22-CEBF40FEC459}"/>
              </a:ext>
            </a:extLst>
          </p:cNvPr>
          <p:cNvGrpSpPr/>
          <p:nvPr/>
        </p:nvGrpSpPr>
        <p:grpSpPr>
          <a:xfrm>
            <a:off x="6753652" y="4476686"/>
            <a:ext cx="5228169" cy="1271846"/>
            <a:chOff x="6753652" y="4476686"/>
            <a:chExt cx="5228169" cy="1271846"/>
          </a:xfrm>
        </p:grpSpPr>
        <p:grpSp>
          <p:nvGrpSpPr>
            <p:cNvPr id="43" name="Group 42">
              <a:extLst>
                <a:ext uri="{FF2B5EF4-FFF2-40B4-BE49-F238E27FC236}">
                  <a16:creationId xmlns:a16="http://schemas.microsoft.com/office/drawing/2014/main" id="{1D38F36E-5FB2-6EC5-C026-82DF1ABD2C50}"/>
                </a:ext>
              </a:extLst>
            </p:cNvPr>
            <p:cNvGrpSpPr/>
            <p:nvPr/>
          </p:nvGrpSpPr>
          <p:grpSpPr>
            <a:xfrm>
              <a:off x="6753652" y="5153392"/>
              <a:ext cx="5228169" cy="595140"/>
              <a:chOff x="6753652" y="5153392"/>
              <a:chExt cx="5228169" cy="595140"/>
            </a:xfrm>
          </p:grpSpPr>
          <p:pic>
            <p:nvPicPr>
              <p:cNvPr id="40" name="Picture 39">
                <a:extLst>
                  <a:ext uri="{FF2B5EF4-FFF2-40B4-BE49-F238E27FC236}">
                    <a16:creationId xmlns:a16="http://schemas.microsoft.com/office/drawing/2014/main" id="{13169CB2-16B6-7442-5F17-74DC0E7E110C}"/>
                  </a:ext>
                </a:extLst>
              </p:cNvPr>
              <p:cNvPicPr>
                <a:picLocks noChangeAspect="1"/>
              </p:cNvPicPr>
              <p:nvPr/>
            </p:nvPicPr>
            <p:blipFill>
              <a:blip r:embed="rId10"/>
              <a:stretch>
                <a:fillRect/>
              </a:stretch>
            </p:blipFill>
            <p:spPr>
              <a:xfrm>
                <a:off x="6753652" y="5153392"/>
                <a:ext cx="568492" cy="595140"/>
              </a:xfrm>
              <a:prstGeom prst="rect">
                <a:avLst/>
              </a:prstGeom>
            </p:spPr>
          </p:pic>
          <p:sp>
            <p:nvSpPr>
              <p:cNvPr id="41" name="TextBox 40">
                <a:extLst>
                  <a:ext uri="{FF2B5EF4-FFF2-40B4-BE49-F238E27FC236}">
                    <a16:creationId xmlns:a16="http://schemas.microsoft.com/office/drawing/2014/main" id="{BBAC3809-6027-E742-04B9-34C95D943EA9}"/>
                  </a:ext>
                </a:extLst>
              </p:cNvPr>
              <p:cNvSpPr txBox="1"/>
              <p:nvPr/>
            </p:nvSpPr>
            <p:spPr>
              <a:xfrm>
                <a:off x="7278128" y="5263978"/>
                <a:ext cx="308098" cy="369332"/>
              </a:xfrm>
              <a:prstGeom prst="rect">
                <a:avLst/>
              </a:prstGeom>
              <a:noFill/>
            </p:spPr>
            <p:txBody>
              <a:bodyPr wrap="none" rtlCol="0">
                <a:spAutoFit/>
              </a:bodyPr>
              <a:lstStyle/>
              <a:p>
                <a:r>
                  <a:rPr lang="en-US" dirty="0"/>
                  <a:t>=</a:t>
                </a:r>
              </a:p>
            </p:txBody>
          </p:sp>
          <p:pic>
            <p:nvPicPr>
              <p:cNvPr id="42" name="Picture 41">
                <a:extLst>
                  <a:ext uri="{FF2B5EF4-FFF2-40B4-BE49-F238E27FC236}">
                    <a16:creationId xmlns:a16="http://schemas.microsoft.com/office/drawing/2014/main" id="{777F99D1-A6D6-A82A-1AB1-69A5E4D50402}"/>
                  </a:ext>
                </a:extLst>
              </p:cNvPr>
              <p:cNvPicPr>
                <a:picLocks noChangeAspect="1"/>
              </p:cNvPicPr>
              <p:nvPr/>
            </p:nvPicPr>
            <p:blipFill>
              <a:blip r:embed="rId11"/>
              <a:stretch>
                <a:fillRect/>
              </a:stretch>
            </p:blipFill>
            <p:spPr>
              <a:xfrm>
                <a:off x="7586226" y="5254654"/>
                <a:ext cx="4395595" cy="403460"/>
              </a:xfrm>
              <a:prstGeom prst="rect">
                <a:avLst/>
              </a:prstGeom>
            </p:spPr>
          </p:pic>
        </p:grpSp>
        <p:cxnSp>
          <p:nvCxnSpPr>
            <p:cNvPr id="44" name="Straight Arrow Connector 43">
              <a:extLst>
                <a:ext uri="{FF2B5EF4-FFF2-40B4-BE49-F238E27FC236}">
                  <a16:creationId xmlns:a16="http://schemas.microsoft.com/office/drawing/2014/main" id="{DC8EC26B-180A-64E5-2BE1-9D2634D03416}"/>
                </a:ext>
              </a:extLst>
            </p:cNvPr>
            <p:cNvCxnSpPr>
              <a:cxnSpLocks/>
            </p:cNvCxnSpPr>
            <p:nvPr/>
          </p:nvCxnSpPr>
          <p:spPr>
            <a:xfrm flipH="1">
              <a:off x="7329306" y="4476686"/>
              <a:ext cx="1" cy="672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pic>
        <p:nvPicPr>
          <p:cNvPr id="46" name="Picture 45">
            <a:extLst>
              <a:ext uri="{FF2B5EF4-FFF2-40B4-BE49-F238E27FC236}">
                <a16:creationId xmlns:a16="http://schemas.microsoft.com/office/drawing/2014/main" id="{A57E4EB0-EC1C-AB07-4BC7-18DEDB2638BA}"/>
              </a:ext>
            </a:extLst>
          </p:cNvPr>
          <p:cNvPicPr>
            <a:picLocks noChangeAspect="1"/>
          </p:cNvPicPr>
          <p:nvPr/>
        </p:nvPicPr>
        <p:blipFill>
          <a:blip r:embed="rId12"/>
          <a:stretch>
            <a:fillRect/>
          </a:stretch>
        </p:blipFill>
        <p:spPr>
          <a:xfrm>
            <a:off x="4908377" y="5973119"/>
            <a:ext cx="2260600" cy="774700"/>
          </a:xfrm>
          <a:prstGeom prst="rect">
            <a:avLst/>
          </a:prstGeom>
        </p:spPr>
      </p:pic>
    </p:spTree>
    <p:extLst>
      <p:ext uri="{BB962C8B-B14F-4D97-AF65-F5344CB8AC3E}">
        <p14:creationId xmlns:p14="http://schemas.microsoft.com/office/powerpoint/2010/main" val="226819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DCAFC-D90B-A961-A92C-45A61A491FE1}"/>
              </a:ext>
            </a:extLst>
          </p:cNvPr>
          <p:cNvSpPr txBox="1"/>
          <p:nvPr/>
        </p:nvSpPr>
        <p:spPr>
          <a:xfrm>
            <a:off x="148282" y="148281"/>
            <a:ext cx="1734770" cy="584775"/>
          </a:xfrm>
          <a:prstGeom prst="rect">
            <a:avLst/>
          </a:prstGeom>
          <a:noFill/>
        </p:spPr>
        <p:txBody>
          <a:bodyPr wrap="none" rtlCol="0">
            <a:spAutoFit/>
          </a:bodyPr>
          <a:lstStyle/>
          <a:p>
            <a:r>
              <a:rPr lang="en-US" sz="3200" dirty="0">
                <a:effectLst/>
                <a:latin typeface="Times New Roman" panose="02020603050405020304" pitchFamily="18" charset="0"/>
                <a:cs typeface="Times New Roman" panose="02020603050405020304" pitchFamily="18" charset="0"/>
              </a:rPr>
              <a:t>Inference</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321B7E-7EA6-6E95-E15E-4198A1445556}"/>
              </a:ext>
            </a:extLst>
          </p:cNvPr>
          <p:cNvSpPr txBox="1"/>
          <p:nvPr/>
        </p:nvSpPr>
        <p:spPr>
          <a:xfrm>
            <a:off x="2137719" y="209835"/>
            <a:ext cx="3740768" cy="461665"/>
          </a:xfrm>
          <a:prstGeom prst="rect">
            <a:avLst/>
          </a:prstGeom>
          <a:noFill/>
        </p:spPr>
        <p:txBody>
          <a:bodyPr wrap="non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Mask And Scribble Prompts </a:t>
            </a:r>
          </a:p>
        </p:txBody>
      </p:sp>
      <p:grpSp>
        <p:nvGrpSpPr>
          <p:cNvPr id="8" name="Group 7">
            <a:extLst>
              <a:ext uri="{FF2B5EF4-FFF2-40B4-BE49-F238E27FC236}">
                <a16:creationId xmlns:a16="http://schemas.microsoft.com/office/drawing/2014/main" id="{F0D9BADB-5A97-24B3-6578-3EFF873ABC5C}"/>
              </a:ext>
            </a:extLst>
          </p:cNvPr>
          <p:cNvGrpSpPr/>
          <p:nvPr/>
        </p:nvGrpSpPr>
        <p:grpSpPr>
          <a:xfrm>
            <a:off x="5878487" y="234091"/>
            <a:ext cx="2141940" cy="461665"/>
            <a:chOff x="5878487" y="234091"/>
            <a:chExt cx="2141940" cy="461665"/>
          </a:xfrm>
        </p:grpSpPr>
        <p:sp>
          <p:nvSpPr>
            <p:cNvPr id="5" name="TextBox 4">
              <a:extLst>
                <a:ext uri="{FF2B5EF4-FFF2-40B4-BE49-F238E27FC236}">
                  <a16:creationId xmlns:a16="http://schemas.microsoft.com/office/drawing/2014/main" id="{53F5C0AC-9502-7BF4-A30B-B2F3B1B6CF33}"/>
                </a:ext>
              </a:extLst>
            </p:cNvPr>
            <p:cNvSpPr txBox="1"/>
            <p:nvPr/>
          </p:nvSpPr>
          <p:spPr>
            <a:xfrm>
              <a:off x="6647935" y="234091"/>
              <a:ext cx="1372492" cy="461665"/>
            </a:xfrm>
            <a:prstGeom prst="rect">
              <a:avLst/>
            </a:prstGeom>
            <a:noFill/>
          </p:spPr>
          <p:txBody>
            <a:bodyPr wrap="none" rtlCol="0">
              <a:spAutoFit/>
            </a:bodyPr>
            <a:lstStyle/>
            <a:p>
              <a:r>
                <a:rPr lang="en-US" sz="2400" dirty="0">
                  <a:effectLst/>
                  <a:latin typeface="Times New Roman" panose="02020603050405020304" pitchFamily="18" charset="0"/>
                  <a:cs typeface="Times New Roman" panose="02020603050405020304" pitchFamily="18" charset="0"/>
                </a:rPr>
                <a:t>K-means </a:t>
              </a:r>
              <a:endParaRPr lang="en-US" sz="24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ADE15335-FB26-DE09-82A9-8BCEDDEF19F0}"/>
                </a:ext>
              </a:extLst>
            </p:cNvPr>
            <p:cNvCxnSpPr>
              <a:cxnSpLocks/>
            </p:cNvCxnSpPr>
            <p:nvPr/>
          </p:nvCxnSpPr>
          <p:spPr>
            <a:xfrm flipV="1">
              <a:off x="5878487" y="477738"/>
              <a:ext cx="769448"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sp>
        <p:nvSpPr>
          <p:cNvPr id="9" name="TextBox 8">
            <a:extLst>
              <a:ext uri="{FF2B5EF4-FFF2-40B4-BE49-F238E27FC236}">
                <a16:creationId xmlns:a16="http://schemas.microsoft.com/office/drawing/2014/main" id="{DDE459AC-D44D-0957-1185-C587EBDBF63D}"/>
              </a:ext>
            </a:extLst>
          </p:cNvPr>
          <p:cNvSpPr txBox="1"/>
          <p:nvPr/>
        </p:nvSpPr>
        <p:spPr>
          <a:xfrm>
            <a:off x="2137719" y="939403"/>
            <a:ext cx="2836033" cy="461665"/>
          </a:xfrm>
          <a:prstGeom prst="rect">
            <a:avLst/>
          </a:prstGeom>
          <a:noFill/>
        </p:spPr>
        <p:txBody>
          <a:bodyPr wrap="non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SAM-based Prompts </a:t>
            </a:r>
          </a:p>
        </p:txBody>
      </p:sp>
      <p:grpSp>
        <p:nvGrpSpPr>
          <p:cNvPr id="12" name="Group 11">
            <a:extLst>
              <a:ext uri="{FF2B5EF4-FFF2-40B4-BE49-F238E27FC236}">
                <a16:creationId xmlns:a16="http://schemas.microsoft.com/office/drawing/2014/main" id="{B2958CA3-4B2B-6A95-7377-D101804669BE}"/>
              </a:ext>
            </a:extLst>
          </p:cNvPr>
          <p:cNvGrpSpPr/>
          <p:nvPr/>
        </p:nvGrpSpPr>
        <p:grpSpPr>
          <a:xfrm>
            <a:off x="5878487" y="939403"/>
            <a:ext cx="1455694" cy="508000"/>
            <a:chOff x="5878487" y="939403"/>
            <a:chExt cx="1455694" cy="508000"/>
          </a:xfrm>
        </p:grpSpPr>
        <p:pic>
          <p:nvPicPr>
            <p:cNvPr id="10" name="Picture 9">
              <a:extLst>
                <a:ext uri="{FF2B5EF4-FFF2-40B4-BE49-F238E27FC236}">
                  <a16:creationId xmlns:a16="http://schemas.microsoft.com/office/drawing/2014/main" id="{25D9D56A-4EF2-0C4C-E9C5-E56837556965}"/>
                </a:ext>
              </a:extLst>
            </p:cNvPr>
            <p:cNvPicPr>
              <a:picLocks noChangeAspect="1"/>
            </p:cNvPicPr>
            <p:nvPr/>
          </p:nvPicPr>
          <p:blipFill>
            <a:blip r:embed="rId3"/>
            <a:stretch>
              <a:fillRect/>
            </a:stretch>
          </p:blipFill>
          <p:spPr>
            <a:xfrm>
              <a:off x="6826181" y="939403"/>
              <a:ext cx="508000" cy="508000"/>
            </a:xfrm>
            <a:prstGeom prst="rect">
              <a:avLst/>
            </a:prstGeom>
          </p:spPr>
        </p:pic>
        <p:cxnSp>
          <p:nvCxnSpPr>
            <p:cNvPr id="11" name="Straight Arrow Connector 10">
              <a:extLst>
                <a:ext uri="{FF2B5EF4-FFF2-40B4-BE49-F238E27FC236}">
                  <a16:creationId xmlns:a16="http://schemas.microsoft.com/office/drawing/2014/main" id="{3193008D-C777-5B66-5F6A-932A9BDEC9EE}"/>
                </a:ext>
              </a:extLst>
            </p:cNvPr>
            <p:cNvCxnSpPr>
              <a:cxnSpLocks/>
            </p:cNvCxnSpPr>
            <p:nvPr/>
          </p:nvCxnSpPr>
          <p:spPr>
            <a:xfrm flipV="1">
              <a:off x="5878487" y="1175126"/>
              <a:ext cx="769448"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17" name="Group 16">
            <a:extLst>
              <a:ext uri="{FF2B5EF4-FFF2-40B4-BE49-F238E27FC236}">
                <a16:creationId xmlns:a16="http://schemas.microsoft.com/office/drawing/2014/main" id="{4A24527C-B860-5178-F8D1-BBAD2AF5B1F4}"/>
              </a:ext>
            </a:extLst>
          </p:cNvPr>
          <p:cNvGrpSpPr/>
          <p:nvPr/>
        </p:nvGrpSpPr>
        <p:grpSpPr>
          <a:xfrm>
            <a:off x="2783248" y="1346883"/>
            <a:ext cx="5334787" cy="400110"/>
            <a:chOff x="2783248" y="1581665"/>
            <a:chExt cx="5334787" cy="400110"/>
          </a:xfrm>
        </p:grpSpPr>
        <p:sp>
          <p:nvSpPr>
            <p:cNvPr id="13" name="TextBox 12">
              <a:extLst>
                <a:ext uri="{FF2B5EF4-FFF2-40B4-BE49-F238E27FC236}">
                  <a16:creationId xmlns:a16="http://schemas.microsoft.com/office/drawing/2014/main" id="{3DB86AD3-F5FA-D35A-BC7D-8C368C90FED5}"/>
                </a:ext>
              </a:extLst>
            </p:cNvPr>
            <p:cNvSpPr txBox="1"/>
            <p:nvPr/>
          </p:nvSpPr>
          <p:spPr>
            <a:xfrm>
              <a:off x="2783248" y="1581665"/>
              <a:ext cx="2828018" cy="400110"/>
            </a:xfrm>
            <a:prstGeom prst="rect">
              <a:avLst/>
            </a:prstGeom>
            <a:noFill/>
          </p:spPr>
          <p:txBody>
            <a:bodyPr wrap="none" rtlCol="0">
              <a:spAutoFit/>
            </a:bodyPr>
            <a:lstStyle/>
            <a:p>
              <a:r>
                <a:rPr lang="en-US" sz="2000" dirty="0">
                  <a:effectLst/>
                  <a:latin typeface="Times New Roman" panose="02020603050405020304" pitchFamily="18" charset="0"/>
                  <a:cs typeface="Times New Roman" panose="02020603050405020304" pitchFamily="18" charset="0"/>
                </a:rPr>
                <a:t>input prompt </a:t>
              </a:r>
              <a:r>
                <a:rPr lang="en-US" sz="2000" dirty="0">
                  <a:effectLst/>
                  <a:latin typeface="Times New Roman" panose="02020603050405020304" pitchFamily="18" charset="0"/>
                  <a:cs typeface="Times New Roman" panose="02020603050405020304" pitchFamily="18" charset="0"/>
                  <a:sym typeface="Wingdings" pitchFamily="2" charset="2"/>
                </a:rPr>
                <a:t> SAM </a:t>
              </a:r>
              <a:endParaRPr lang="en-US" sz="20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312DC00D-5EAE-6CCD-68D0-66D59D25372F}"/>
                </a:ext>
              </a:extLst>
            </p:cNvPr>
            <p:cNvGrpSpPr/>
            <p:nvPr/>
          </p:nvGrpSpPr>
          <p:grpSpPr>
            <a:xfrm>
              <a:off x="5611266" y="1594178"/>
              <a:ext cx="2506769" cy="375084"/>
              <a:chOff x="5983811" y="1557441"/>
              <a:chExt cx="2506769" cy="375084"/>
            </a:xfrm>
          </p:grpSpPr>
          <p:pic>
            <p:nvPicPr>
              <p:cNvPr id="14" name="Picture 13">
                <a:extLst>
                  <a:ext uri="{FF2B5EF4-FFF2-40B4-BE49-F238E27FC236}">
                    <a16:creationId xmlns:a16="http://schemas.microsoft.com/office/drawing/2014/main" id="{87AEFBCE-387F-0AA1-9B90-B9158DFC72CE}"/>
                  </a:ext>
                </a:extLst>
              </p:cNvPr>
              <p:cNvPicPr>
                <a:picLocks noChangeAspect="1"/>
              </p:cNvPicPr>
              <p:nvPr/>
            </p:nvPicPr>
            <p:blipFill>
              <a:blip r:embed="rId4"/>
              <a:stretch>
                <a:fillRect/>
              </a:stretch>
            </p:blipFill>
            <p:spPr>
              <a:xfrm>
                <a:off x="5983811" y="1589625"/>
                <a:ext cx="558800" cy="342900"/>
              </a:xfrm>
              <a:prstGeom prst="rect">
                <a:avLst/>
              </a:prstGeom>
            </p:spPr>
          </p:pic>
          <p:sp>
            <p:nvSpPr>
              <p:cNvPr id="15" name="TextBox 14">
                <a:extLst>
                  <a:ext uri="{FF2B5EF4-FFF2-40B4-BE49-F238E27FC236}">
                    <a16:creationId xmlns:a16="http://schemas.microsoft.com/office/drawing/2014/main" id="{8F2942B0-5B2C-018F-582C-28E0EB175201}"/>
                  </a:ext>
                </a:extLst>
              </p:cNvPr>
              <p:cNvSpPr txBox="1"/>
              <p:nvPr/>
            </p:nvSpPr>
            <p:spPr>
              <a:xfrm>
                <a:off x="6542611" y="1557441"/>
                <a:ext cx="19479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(2D Segmentation)</a:t>
                </a:r>
              </a:p>
            </p:txBody>
          </p:sp>
        </p:grpSp>
      </p:grpSp>
      <p:grpSp>
        <p:nvGrpSpPr>
          <p:cNvPr id="22" name="Group 21">
            <a:extLst>
              <a:ext uri="{FF2B5EF4-FFF2-40B4-BE49-F238E27FC236}">
                <a16:creationId xmlns:a16="http://schemas.microsoft.com/office/drawing/2014/main" id="{DE87D6F9-7754-9720-1DB6-651B263030D8}"/>
              </a:ext>
            </a:extLst>
          </p:cNvPr>
          <p:cNvGrpSpPr/>
          <p:nvPr/>
        </p:nvGrpSpPr>
        <p:grpSpPr>
          <a:xfrm>
            <a:off x="5338214" y="1734480"/>
            <a:ext cx="1104900" cy="1109732"/>
            <a:chOff x="5338214" y="1734480"/>
            <a:chExt cx="1104900" cy="1109732"/>
          </a:xfrm>
        </p:grpSpPr>
        <p:pic>
          <p:nvPicPr>
            <p:cNvPr id="18" name="Picture 17">
              <a:extLst>
                <a:ext uri="{FF2B5EF4-FFF2-40B4-BE49-F238E27FC236}">
                  <a16:creationId xmlns:a16="http://schemas.microsoft.com/office/drawing/2014/main" id="{58A08420-96F5-05A2-26FD-C5BABEF990FD}"/>
                </a:ext>
              </a:extLst>
            </p:cNvPr>
            <p:cNvPicPr>
              <a:picLocks noChangeAspect="1"/>
            </p:cNvPicPr>
            <p:nvPr/>
          </p:nvPicPr>
          <p:blipFill>
            <a:blip r:embed="rId5"/>
            <a:stretch>
              <a:fillRect/>
            </a:stretch>
          </p:blipFill>
          <p:spPr>
            <a:xfrm>
              <a:off x="5338214" y="2260012"/>
              <a:ext cx="1104900" cy="584200"/>
            </a:xfrm>
            <a:prstGeom prst="rect">
              <a:avLst/>
            </a:prstGeom>
          </p:spPr>
        </p:pic>
        <p:cxnSp>
          <p:nvCxnSpPr>
            <p:cNvPr id="19" name="Straight Arrow Connector 18">
              <a:extLst>
                <a:ext uri="{FF2B5EF4-FFF2-40B4-BE49-F238E27FC236}">
                  <a16:creationId xmlns:a16="http://schemas.microsoft.com/office/drawing/2014/main" id="{3087C04B-691B-7AAF-964C-D1453BF13F46}"/>
                </a:ext>
              </a:extLst>
            </p:cNvPr>
            <p:cNvCxnSpPr>
              <a:cxnSpLocks/>
              <a:stCxn id="14" idx="2"/>
              <a:endCxn id="18" idx="0"/>
            </p:cNvCxnSpPr>
            <p:nvPr/>
          </p:nvCxnSpPr>
          <p:spPr>
            <a:xfrm flipH="1">
              <a:off x="5890664" y="1734480"/>
              <a:ext cx="2" cy="52553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5" name="Group 24">
            <a:extLst>
              <a:ext uri="{FF2B5EF4-FFF2-40B4-BE49-F238E27FC236}">
                <a16:creationId xmlns:a16="http://schemas.microsoft.com/office/drawing/2014/main" id="{ABEE2EE1-6123-4FA6-9E0D-60473DFC3AEF}"/>
              </a:ext>
            </a:extLst>
          </p:cNvPr>
          <p:cNvGrpSpPr/>
          <p:nvPr/>
        </p:nvGrpSpPr>
        <p:grpSpPr>
          <a:xfrm>
            <a:off x="5623964" y="2760832"/>
            <a:ext cx="533400" cy="935551"/>
            <a:chOff x="5623964" y="2995614"/>
            <a:chExt cx="533400" cy="935551"/>
          </a:xfrm>
        </p:grpSpPr>
        <p:pic>
          <p:nvPicPr>
            <p:cNvPr id="23" name="Picture 22">
              <a:extLst>
                <a:ext uri="{FF2B5EF4-FFF2-40B4-BE49-F238E27FC236}">
                  <a16:creationId xmlns:a16="http://schemas.microsoft.com/office/drawing/2014/main" id="{F51C0F1E-B71E-EE54-A5E6-9B1B65FB3475}"/>
                </a:ext>
              </a:extLst>
            </p:cNvPr>
            <p:cNvPicPr>
              <a:picLocks noChangeAspect="1"/>
            </p:cNvPicPr>
            <p:nvPr/>
          </p:nvPicPr>
          <p:blipFill>
            <a:blip r:embed="rId6"/>
            <a:stretch>
              <a:fillRect/>
            </a:stretch>
          </p:blipFill>
          <p:spPr>
            <a:xfrm>
              <a:off x="5623964" y="3410465"/>
              <a:ext cx="533400" cy="520700"/>
            </a:xfrm>
            <a:prstGeom prst="rect">
              <a:avLst/>
            </a:prstGeom>
          </p:spPr>
        </p:pic>
        <p:cxnSp>
          <p:nvCxnSpPr>
            <p:cNvPr id="24" name="Straight Arrow Connector 23">
              <a:extLst>
                <a:ext uri="{FF2B5EF4-FFF2-40B4-BE49-F238E27FC236}">
                  <a16:creationId xmlns:a16="http://schemas.microsoft.com/office/drawing/2014/main" id="{E3772261-5CA8-9029-AC9C-7D0CA10F21B0}"/>
                </a:ext>
              </a:extLst>
            </p:cNvPr>
            <p:cNvCxnSpPr>
              <a:cxnSpLocks/>
            </p:cNvCxnSpPr>
            <p:nvPr/>
          </p:nvCxnSpPr>
          <p:spPr>
            <a:xfrm flipH="1">
              <a:off x="5890932" y="2995614"/>
              <a:ext cx="2" cy="46374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28" name="Group 27">
            <a:extLst>
              <a:ext uri="{FF2B5EF4-FFF2-40B4-BE49-F238E27FC236}">
                <a16:creationId xmlns:a16="http://schemas.microsoft.com/office/drawing/2014/main" id="{E3517DD5-A839-8978-AECA-10A6357FC711}"/>
              </a:ext>
            </a:extLst>
          </p:cNvPr>
          <p:cNvGrpSpPr/>
          <p:nvPr/>
        </p:nvGrpSpPr>
        <p:grpSpPr>
          <a:xfrm>
            <a:off x="5418971" y="3674840"/>
            <a:ext cx="1054100" cy="984869"/>
            <a:chOff x="5418971" y="3909622"/>
            <a:chExt cx="1054100" cy="984869"/>
          </a:xfrm>
        </p:grpSpPr>
        <p:pic>
          <p:nvPicPr>
            <p:cNvPr id="26" name="Picture 25">
              <a:extLst>
                <a:ext uri="{FF2B5EF4-FFF2-40B4-BE49-F238E27FC236}">
                  <a16:creationId xmlns:a16="http://schemas.microsoft.com/office/drawing/2014/main" id="{B14D3F15-AEB4-DA2A-3E95-098E6BD7A1A9}"/>
                </a:ext>
              </a:extLst>
            </p:cNvPr>
            <p:cNvPicPr>
              <a:picLocks noChangeAspect="1"/>
            </p:cNvPicPr>
            <p:nvPr/>
          </p:nvPicPr>
          <p:blipFill>
            <a:blip r:embed="rId7"/>
            <a:stretch>
              <a:fillRect/>
            </a:stretch>
          </p:blipFill>
          <p:spPr>
            <a:xfrm>
              <a:off x="5418971" y="4399191"/>
              <a:ext cx="1054100" cy="495300"/>
            </a:xfrm>
            <a:prstGeom prst="rect">
              <a:avLst/>
            </a:prstGeom>
          </p:spPr>
        </p:pic>
        <p:cxnSp>
          <p:nvCxnSpPr>
            <p:cNvPr id="27" name="Straight Arrow Connector 26">
              <a:extLst>
                <a:ext uri="{FF2B5EF4-FFF2-40B4-BE49-F238E27FC236}">
                  <a16:creationId xmlns:a16="http://schemas.microsoft.com/office/drawing/2014/main" id="{D6AACD68-4C26-3805-0353-17C25174E253}"/>
                </a:ext>
              </a:extLst>
            </p:cNvPr>
            <p:cNvCxnSpPr>
              <a:cxnSpLocks/>
            </p:cNvCxnSpPr>
            <p:nvPr/>
          </p:nvCxnSpPr>
          <p:spPr>
            <a:xfrm flipH="1">
              <a:off x="5890664" y="3909622"/>
              <a:ext cx="2" cy="46374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sp>
        <p:nvSpPr>
          <p:cNvPr id="30" name="Freeform 29">
            <a:extLst>
              <a:ext uri="{FF2B5EF4-FFF2-40B4-BE49-F238E27FC236}">
                <a16:creationId xmlns:a16="http://schemas.microsoft.com/office/drawing/2014/main" id="{19CAD018-9FC1-C976-426D-DCB7D7765DB5}"/>
              </a:ext>
            </a:extLst>
          </p:cNvPr>
          <p:cNvSpPr/>
          <p:nvPr/>
        </p:nvSpPr>
        <p:spPr>
          <a:xfrm>
            <a:off x="6062354" y="1741101"/>
            <a:ext cx="993354" cy="2559047"/>
          </a:xfrm>
          <a:custGeom>
            <a:avLst/>
            <a:gdLst>
              <a:gd name="connsiteX0" fmla="*/ 523797 w 993354"/>
              <a:gd name="connsiteY0" fmla="*/ 2559047 h 2559047"/>
              <a:gd name="connsiteX1" fmla="*/ 610295 w 993354"/>
              <a:gd name="connsiteY1" fmla="*/ 2521976 h 2559047"/>
              <a:gd name="connsiteX2" fmla="*/ 795646 w 993354"/>
              <a:gd name="connsiteY2" fmla="*/ 2410766 h 2559047"/>
              <a:gd name="connsiteX3" fmla="*/ 832716 w 993354"/>
              <a:gd name="connsiteY3" fmla="*/ 2361339 h 2559047"/>
              <a:gd name="connsiteX4" fmla="*/ 906857 w 993354"/>
              <a:gd name="connsiteY4" fmla="*/ 2200701 h 2559047"/>
              <a:gd name="connsiteX5" fmla="*/ 968641 w 993354"/>
              <a:gd name="connsiteY5" fmla="*/ 1891782 h 2559047"/>
              <a:gd name="connsiteX6" fmla="*/ 993354 w 993354"/>
              <a:gd name="connsiteY6" fmla="*/ 1718787 h 2559047"/>
              <a:gd name="connsiteX7" fmla="*/ 980997 w 993354"/>
              <a:gd name="connsiteY7" fmla="*/ 1434582 h 2559047"/>
              <a:gd name="connsiteX8" fmla="*/ 943927 w 993354"/>
              <a:gd name="connsiteY8" fmla="*/ 1323371 h 2559047"/>
              <a:gd name="connsiteX9" fmla="*/ 919214 w 993354"/>
              <a:gd name="connsiteY9" fmla="*/ 1224517 h 2559047"/>
              <a:gd name="connsiteX10" fmla="*/ 906857 w 993354"/>
              <a:gd name="connsiteY10" fmla="*/ 1175090 h 2559047"/>
              <a:gd name="connsiteX11" fmla="*/ 882143 w 993354"/>
              <a:gd name="connsiteY11" fmla="*/ 1100949 h 2559047"/>
              <a:gd name="connsiteX12" fmla="*/ 869787 w 993354"/>
              <a:gd name="connsiteY12" fmla="*/ 1014452 h 2559047"/>
              <a:gd name="connsiteX13" fmla="*/ 820360 w 993354"/>
              <a:gd name="connsiteY13" fmla="*/ 989739 h 2559047"/>
              <a:gd name="connsiteX14" fmla="*/ 746219 w 993354"/>
              <a:gd name="connsiteY14" fmla="*/ 754960 h 2559047"/>
              <a:gd name="connsiteX15" fmla="*/ 733862 w 993354"/>
              <a:gd name="connsiteY15" fmla="*/ 705533 h 2559047"/>
              <a:gd name="connsiteX16" fmla="*/ 696792 w 993354"/>
              <a:gd name="connsiteY16" fmla="*/ 656106 h 2559047"/>
              <a:gd name="connsiteX17" fmla="*/ 647365 w 993354"/>
              <a:gd name="connsiteY17" fmla="*/ 581966 h 2559047"/>
              <a:gd name="connsiteX18" fmla="*/ 610295 w 993354"/>
              <a:gd name="connsiteY18" fmla="*/ 544895 h 2559047"/>
              <a:gd name="connsiteX19" fmla="*/ 523797 w 993354"/>
              <a:gd name="connsiteY19" fmla="*/ 433685 h 2559047"/>
              <a:gd name="connsiteX20" fmla="*/ 486727 w 993354"/>
              <a:gd name="connsiteY20" fmla="*/ 384258 h 2559047"/>
              <a:gd name="connsiteX21" fmla="*/ 412587 w 993354"/>
              <a:gd name="connsiteY21" fmla="*/ 297760 h 2559047"/>
              <a:gd name="connsiteX22" fmla="*/ 313732 w 993354"/>
              <a:gd name="connsiteY22" fmla="*/ 223620 h 2559047"/>
              <a:gd name="connsiteX23" fmla="*/ 276662 w 993354"/>
              <a:gd name="connsiteY23" fmla="*/ 198906 h 2559047"/>
              <a:gd name="connsiteX24" fmla="*/ 202522 w 993354"/>
              <a:gd name="connsiteY24" fmla="*/ 124766 h 2559047"/>
              <a:gd name="connsiteX25" fmla="*/ 153095 w 993354"/>
              <a:gd name="connsiteY25" fmla="*/ 87695 h 2559047"/>
              <a:gd name="connsiteX26" fmla="*/ 116024 w 993354"/>
              <a:gd name="connsiteY26" fmla="*/ 50625 h 2559047"/>
              <a:gd name="connsiteX27" fmla="*/ 41884 w 993354"/>
              <a:gd name="connsiteY27" fmla="*/ 25912 h 2559047"/>
              <a:gd name="connsiteX28" fmla="*/ 17170 w 993354"/>
              <a:gd name="connsiteY28" fmla="*/ 62982 h 2559047"/>
              <a:gd name="connsiteX29" fmla="*/ 4814 w 993354"/>
              <a:gd name="connsiteY29" fmla="*/ 25912 h 2559047"/>
              <a:gd name="connsiteX30" fmla="*/ 128381 w 993354"/>
              <a:gd name="connsiteY30" fmla="*/ 1198 h 2559047"/>
              <a:gd name="connsiteX31" fmla="*/ 17170 w 993354"/>
              <a:gd name="connsiteY31" fmla="*/ 13555 h 2559047"/>
              <a:gd name="connsiteX32" fmla="*/ 4814 w 993354"/>
              <a:gd name="connsiteY32" fmla="*/ 112409 h 255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93354" h="2559047">
                <a:moveTo>
                  <a:pt x="523797" y="2559047"/>
                </a:moveTo>
                <a:cubicBezTo>
                  <a:pt x="552630" y="2546690"/>
                  <a:pt x="582756" y="2536997"/>
                  <a:pt x="610295" y="2521976"/>
                </a:cubicBezTo>
                <a:cubicBezTo>
                  <a:pt x="673549" y="2487474"/>
                  <a:pt x="795646" y="2410766"/>
                  <a:pt x="795646" y="2410766"/>
                </a:cubicBezTo>
                <a:cubicBezTo>
                  <a:pt x="808003" y="2394290"/>
                  <a:pt x="822120" y="2378999"/>
                  <a:pt x="832716" y="2361339"/>
                </a:cubicBezTo>
                <a:cubicBezTo>
                  <a:pt x="849922" y="2332663"/>
                  <a:pt x="897382" y="2229127"/>
                  <a:pt x="906857" y="2200701"/>
                </a:cubicBezTo>
                <a:cubicBezTo>
                  <a:pt x="934675" y="2117245"/>
                  <a:pt x="955267" y="1958655"/>
                  <a:pt x="968641" y="1891782"/>
                </a:cubicBezTo>
                <a:cubicBezTo>
                  <a:pt x="988311" y="1793424"/>
                  <a:pt x="978678" y="1850872"/>
                  <a:pt x="993354" y="1718787"/>
                </a:cubicBezTo>
                <a:cubicBezTo>
                  <a:pt x="989235" y="1624052"/>
                  <a:pt x="990754" y="1528903"/>
                  <a:pt x="980997" y="1434582"/>
                </a:cubicBezTo>
                <a:cubicBezTo>
                  <a:pt x="978815" y="1413488"/>
                  <a:pt x="951197" y="1352453"/>
                  <a:pt x="943927" y="1323371"/>
                </a:cubicBezTo>
                <a:lnTo>
                  <a:pt x="919214" y="1224517"/>
                </a:lnTo>
                <a:cubicBezTo>
                  <a:pt x="915095" y="1208041"/>
                  <a:pt x="912227" y="1191201"/>
                  <a:pt x="906857" y="1175090"/>
                </a:cubicBezTo>
                <a:lnTo>
                  <a:pt x="882143" y="1100949"/>
                </a:lnTo>
                <a:cubicBezTo>
                  <a:pt x="878024" y="1072117"/>
                  <a:pt x="883931" y="1039912"/>
                  <a:pt x="869787" y="1014452"/>
                </a:cubicBezTo>
                <a:cubicBezTo>
                  <a:pt x="860841" y="998350"/>
                  <a:pt x="829499" y="1005732"/>
                  <a:pt x="820360" y="989739"/>
                </a:cubicBezTo>
                <a:cubicBezTo>
                  <a:pt x="805761" y="964191"/>
                  <a:pt x="759741" y="804543"/>
                  <a:pt x="746219" y="754960"/>
                </a:cubicBezTo>
                <a:cubicBezTo>
                  <a:pt x="741751" y="738576"/>
                  <a:pt x="741457" y="720723"/>
                  <a:pt x="733862" y="705533"/>
                </a:cubicBezTo>
                <a:cubicBezTo>
                  <a:pt x="724652" y="687113"/>
                  <a:pt x="708602" y="672978"/>
                  <a:pt x="696792" y="656106"/>
                </a:cubicBezTo>
                <a:cubicBezTo>
                  <a:pt x="679759" y="631773"/>
                  <a:pt x="665600" y="605411"/>
                  <a:pt x="647365" y="581966"/>
                </a:cubicBezTo>
                <a:cubicBezTo>
                  <a:pt x="636636" y="568172"/>
                  <a:pt x="621482" y="558320"/>
                  <a:pt x="610295" y="544895"/>
                </a:cubicBezTo>
                <a:cubicBezTo>
                  <a:pt x="580230" y="508817"/>
                  <a:pt x="552431" y="470909"/>
                  <a:pt x="523797" y="433685"/>
                </a:cubicBezTo>
                <a:cubicBezTo>
                  <a:pt x="511240" y="417361"/>
                  <a:pt x="498150" y="401394"/>
                  <a:pt x="486727" y="384258"/>
                </a:cubicBezTo>
                <a:cubicBezTo>
                  <a:pt x="458639" y="342124"/>
                  <a:pt x="457534" y="335215"/>
                  <a:pt x="412587" y="297760"/>
                </a:cubicBezTo>
                <a:cubicBezTo>
                  <a:pt x="380944" y="271391"/>
                  <a:pt x="348003" y="246468"/>
                  <a:pt x="313732" y="223620"/>
                </a:cubicBezTo>
                <a:cubicBezTo>
                  <a:pt x="301375" y="215382"/>
                  <a:pt x="287762" y="208772"/>
                  <a:pt x="276662" y="198906"/>
                </a:cubicBezTo>
                <a:cubicBezTo>
                  <a:pt x="250540" y="175686"/>
                  <a:pt x="230482" y="145736"/>
                  <a:pt x="202522" y="124766"/>
                </a:cubicBezTo>
                <a:cubicBezTo>
                  <a:pt x="186046" y="112409"/>
                  <a:pt x="168732" y="101098"/>
                  <a:pt x="153095" y="87695"/>
                </a:cubicBezTo>
                <a:cubicBezTo>
                  <a:pt x="139827" y="76322"/>
                  <a:pt x="131300" y="59112"/>
                  <a:pt x="116024" y="50625"/>
                </a:cubicBezTo>
                <a:cubicBezTo>
                  <a:pt x="93252" y="37974"/>
                  <a:pt x="41884" y="25912"/>
                  <a:pt x="41884" y="25912"/>
                </a:cubicBezTo>
                <a:cubicBezTo>
                  <a:pt x="33646" y="38269"/>
                  <a:pt x="32021" y="62982"/>
                  <a:pt x="17170" y="62982"/>
                </a:cubicBezTo>
                <a:cubicBezTo>
                  <a:pt x="4145" y="62982"/>
                  <a:pt x="-6572" y="32238"/>
                  <a:pt x="4814" y="25912"/>
                </a:cubicBezTo>
                <a:cubicBezTo>
                  <a:pt x="41533" y="5513"/>
                  <a:pt x="170129" y="-3441"/>
                  <a:pt x="128381" y="1198"/>
                </a:cubicBezTo>
                <a:lnTo>
                  <a:pt x="17170" y="13555"/>
                </a:lnTo>
                <a:cubicBezTo>
                  <a:pt x="2391" y="87456"/>
                  <a:pt x="4814" y="54337"/>
                  <a:pt x="4814" y="112409"/>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5096BA6A-4B48-FA3A-32EA-013DB7306094}"/>
              </a:ext>
            </a:extLst>
          </p:cNvPr>
          <p:cNvSpPr txBox="1"/>
          <p:nvPr/>
        </p:nvSpPr>
        <p:spPr>
          <a:xfrm>
            <a:off x="7241059" y="3064472"/>
            <a:ext cx="132600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IoU &gt; 90%</a:t>
            </a:r>
          </a:p>
        </p:txBody>
      </p:sp>
      <p:sp>
        <p:nvSpPr>
          <p:cNvPr id="32" name="Rectangle 31">
            <a:extLst>
              <a:ext uri="{FF2B5EF4-FFF2-40B4-BE49-F238E27FC236}">
                <a16:creationId xmlns:a16="http://schemas.microsoft.com/office/drawing/2014/main" id="{24CF048F-2BE0-A4C8-4003-5E0C85C34C8F}"/>
              </a:ext>
            </a:extLst>
          </p:cNvPr>
          <p:cNvSpPr/>
          <p:nvPr/>
        </p:nvSpPr>
        <p:spPr>
          <a:xfrm>
            <a:off x="5338214" y="2198228"/>
            <a:ext cx="1134857" cy="58420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559545-F5E5-E2AE-48AD-610D33E50421}"/>
              </a:ext>
            </a:extLst>
          </p:cNvPr>
          <p:cNvGrpSpPr/>
          <p:nvPr/>
        </p:nvGrpSpPr>
        <p:grpSpPr>
          <a:xfrm>
            <a:off x="8550876" y="3595813"/>
            <a:ext cx="2393324" cy="950895"/>
            <a:chOff x="8550876" y="3830595"/>
            <a:chExt cx="2393324" cy="950895"/>
          </a:xfrm>
        </p:grpSpPr>
        <p:sp>
          <p:nvSpPr>
            <p:cNvPr id="33" name="TextBox 32">
              <a:extLst>
                <a:ext uri="{FF2B5EF4-FFF2-40B4-BE49-F238E27FC236}">
                  <a16:creationId xmlns:a16="http://schemas.microsoft.com/office/drawing/2014/main" id="{56AAF85D-4957-11A8-925A-1C5B389CFC31}"/>
                </a:ext>
              </a:extLst>
            </p:cNvPr>
            <p:cNvSpPr txBox="1"/>
            <p:nvPr/>
          </p:nvSpPr>
          <p:spPr>
            <a:xfrm>
              <a:off x="8550876" y="3830595"/>
              <a:ext cx="599844" cy="369332"/>
            </a:xfrm>
            <a:prstGeom prst="rect">
              <a:avLst/>
            </a:prstGeom>
            <a:noFill/>
          </p:spPr>
          <p:txBody>
            <a:bodyPr wrap="none" rtlCol="0">
              <a:spAutoFit/>
            </a:bodyPr>
            <a:lstStyle/>
            <a:p>
              <a:r>
                <a:rPr lang="en-US" dirty="0"/>
                <a:t>else</a:t>
              </a:r>
            </a:p>
          </p:txBody>
        </p:sp>
        <p:grpSp>
          <p:nvGrpSpPr>
            <p:cNvPr id="38" name="Group 37">
              <a:extLst>
                <a:ext uri="{FF2B5EF4-FFF2-40B4-BE49-F238E27FC236}">
                  <a16:creationId xmlns:a16="http://schemas.microsoft.com/office/drawing/2014/main" id="{606880D4-8AEA-C80D-6FFD-28CD80D99BD3}"/>
                </a:ext>
              </a:extLst>
            </p:cNvPr>
            <p:cNvGrpSpPr/>
            <p:nvPr/>
          </p:nvGrpSpPr>
          <p:grpSpPr>
            <a:xfrm>
              <a:off x="8850798" y="4141496"/>
              <a:ext cx="2093402" cy="639994"/>
              <a:chOff x="8072405" y="4560859"/>
              <a:chExt cx="2093402" cy="639994"/>
            </a:xfrm>
          </p:grpSpPr>
          <p:pic>
            <p:nvPicPr>
              <p:cNvPr id="34" name="Picture 33">
                <a:extLst>
                  <a:ext uri="{FF2B5EF4-FFF2-40B4-BE49-F238E27FC236}">
                    <a16:creationId xmlns:a16="http://schemas.microsoft.com/office/drawing/2014/main" id="{756175A8-C375-4440-F45C-9C077533EA0B}"/>
                  </a:ext>
                </a:extLst>
              </p:cNvPr>
              <p:cNvPicPr>
                <a:picLocks noChangeAspect="1"/>
              </p:cNvPicPr>
              <p:nvPr/>
            </p:nvPicPr>
            <p:blipFill>
              <a:blip r:embed="rId8"/>
              <a:stretch>
                <a:fillRect/>
              </a:stretch>
            </p:blipFill>
            <p:spPr>
              <a:xfrm>
                <a:off x="8072405" y="4591253"/>
                <a:ext cx="1320800" cy="609600"/>
              </a:xfrm>
              <a:prstGeom prst="rect">
                <a:avLst/>
              </a:prstGeom>
            </p:spPr>
          </p:pic>
          <p:sp>
            <p:nvSpPr>
              <p:cNvPr id="35" name="TextBox 34">
                <a:extLst>
                  <a:ext uri="{FF2B5EF4-FFF2-40B4-BE49-F238E27FC236}">
                    <a16:creationId xmlns:a16="http://schemas.microsoft.com/office/drawing/2014/main" id="{667EB438-0A3F-42FE-26A0-D964C27439CF}"/>
                  </a:ext>
                </a:extLst>
              </p:cNvPr>
              <p:cNvSpPr txBox="1"/>
              <p:nvPr/>
            </p:nvSpPr>
            <p:spPr>
              <a:xfrm>
                <a:off x="9249576" y="4560859"/>
                <a:ext cx="28725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t>
                </a:r>
              </a:p>
            </p:txBody>
          </p:sp>
          <p:pic>
            <p:nvPicPr>
              <p:cNvPr id="36" name="Picture 35">
                <a:extLst>
                  <a:ext uri="{FF2B5EF4-FFF2-40B4-BE49-F238E27FC236}">
                    <a16:creationId xmlns:a16="http://schemas.microsoft.com/office/drawing/2014/main" id="{F3BC508E-4C5F-B24B-A4BF-F9BEFC6CD121}"/>
                  </a:ext>
                </a:extLst>
              </p:cNvPr>
              <p:cNvPicPr>
                <a:picLocks noChangeAspect="1"/>
              </p:cNvPicPr>
              <p:nvPr/>
            </p:nvPicPr>
            <p:blipFill>
              <a:blip r:embed="rId9"/>
              <a:stretch>
                <a:fillRect/>
              </a:stretch>
            </p:blipFill>
            <p:spPr>
              <a:xfrm>
                <a:off x="9437978" y="4591253"/>
                <a:ext cx="584200" cy="584200"/>
              </a:xfrm>
              <a:prstGeom prst="rect">
                <a:avLst/>
              </a:prstGeom>
            </p:spPr>
          </p:pic>
          <p:sp>
            <p:nvSpPr>
              <p:cNvPr id="37" name="TextBox 36">
                <a:extLst>
                  <a:ext uri="{FF2B5EF4-FFF2-40B4-BE49-F238E27FC236}">
                    <a16:creationId xmlns:a16="http://schemas.microsoft.com/office/drawing/2014/main" id="{927BFB27-5199-9A59-EE5E-0543FFAF4EE2}"/>
                  </a:ext>
                </a:extLst>
              </p:cNvPr>
              <p:cNvSpPr txBox="1"/>
              <p:nvPr/>
            </p:nvSpPr>
            <p:spPr>
              <a:xfrm>
                <a:off x="9878549" y="4568424"/>
                <a:ext cx="28725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t>
                </a:r>
              </a:p>
            </p:txBody>
          </p:sp>
        </p:grpSp>
      </p:grpSp>
      <p:pic>
        <p:nvPicPr>
          <p:cNvPr id="40" name="Picture 39">
            <a:extLst>
              <a:ext uri="{FF2B5EF4-FFF2-40B4-BE49-F238E27FC236}">
                <a16:creationId xmlns:a16="http://schemas.microsoft.com/office/drawing/2014/main" id="{F1E0B533-0E0C-9600-E211-7B4EA013810D}"/>
              </a:ext>
            </a:extLst>
          </p:cNvPr>
          <p:cNvPicPr>
            <a:picLocks noChangeAspect="1"/>
          </p:cNvPicPr>
          <p:nvPr/>
        </p:nvPicPr>
        <p:blipFill>
          <a:blip r:embed="rId10"/>
          <a:stretch>
            <a:fillRect/>
          </a:stretch>
        </p:blipFill>
        <p:spPr>
          <a:xfrm>
            <a:off x="3641125" y="4766785"/>
            <a:ext cx="3429000" cy="596900"/>
          </a:xfrm>
          <a:prstGeom prst="rect">
            <a:avLst/>
          </a:prstGeom>
        </p:spPr>
      </p:pic>
      <p:sp>
        <p:nvSpPr>
          <p:cNvPr id="41" name="TextBox 40">
            <a:extLst>
              <a:ext uri="{FF2B5EF4-FFF2-40B4-BE49-F238E27FC236}">
                <a16:creationId xmlns:a16="http://schemas.microsoft.com/office/drawing/2014/main" id="{8D3EA538-02EB-9CA4-94DE-F9F13BE0727E}"/>
              </a:ext>
            </a:extLst>
          </p:cNvPr>
          <p:cNvSpPr txBox="1"/>
          <p:nvPr/>
        </p:nvSpPr>
        <p:spPr>
          <a:xfrm>
            <a:off x="7562342" y="4893269"/>
            <a:ext cx="388248" cy="369332"/>
          </a:xfrm>
          <a:prstGeom prst="rect">
            <a:avLst/>
          </a:prstGeom>
          <a:noFill/>
        </p:spPr>
        <p:txBody>
          <a:bodyPr wrap="none" rtlCol="0">
            <a:spAutoFit/>
          </a:bodyPr>
          <a:lstStyle/>
          <a:p>
            <a:r>
              <a:rPr lang="en-US" dirty="0"/>
              <a:t>or</a:t>
            </a:r>
          </a:p>
        </p:txBody>
      </p:sp>
      <p:pic>
        <p:nvPicPr>
          <p:cNvPr id="42" name="Picture 41">
            <a:extLst>
              <a:ext uri="{FF2B5EF4-FFF2-40B4-BE49-F238E27FC236}">
                <a16:creationId xmlns:a16="http://schemas.microsoft.com/office/drawing/2014/main" id="{CB024D7C-8A68-7C45-3890-40A3F04CEFCE}"/>
              </a:ext>
            </a:extLst>
          </p:cNvPr>
          <p:cNvPicPr>
            <a:picLocks noChangeAspect="1"/>
          </p:cNvPicPr>
          <p:nvPr/>
        </p:nvPicPr>
        <p:blipFill>
          <a:blip r:embed="rId11"/>
          <a:stretch>
            <a:fillRect/>
          </a:stretch>
        </p:blipFill>
        <p:spPr>
          <a:xfrm>
            <a:off x="8550876" y="4792185"/>
            <a:ext cx="2755900" cy="571500"/>
          </a:xfrm>
          <a:prstGeom prst="rect">
            <a:avLst/>
          </a:prstGeom>
        </p:spPr>
      </p:pic>
      <p:pic>
        <p:nvPicPr>
          <p:cNvPr id="43" name="Picture 42">
            <a:extLst>
              <a:ext uri="{FF2B5EF4-FFF2-40B4-BE49-F238E27FC236}">
                <a16:creationId xmlns:a16="http://schemas.microsoft.com/office/drawing/2014/main" id="{49D076B3-2021-DB84-F698-59F079469EEE}"/>
              </a:ext>
            </a:extLst>
          </p:cNvPr>
          <p:cNvPicPr>
            <a:picLocks noChangeAspect="1"/>
          </p:cNvPicPr>
          <p:nvPr/>
        </p:nvPicPr>
        <p:blipFill>
          <a:blip r:embed="rId12"/>
          <a:stretch>
            <a:fillRect/>
          </a:stretch>
        </p:blipFill>
        <p:spPr>
          <a:xfrm>
            <a:off x="4819581" y="5399092"/>
            <a:ext cx="4013200" cy="825500"/>
          </a:xfrm>
          <a:prstGeom prst="rect">
            <a:avLst/>
          </a:prstGeom>
        </p:spPr>
      </p:pic>
      <p:grpSp>
        <p:nvGrpSpPr>
          <p:cNvPr id="49" name="Group 48">
            <a:extLst>
              <a:ext uri="{FF2B5EF4-FFF2-40B4-BE49-F238E27FC236}">
                <a16:creationId xmlns:a16="http://schemas.microsoft.com/office/drawing/2014/main" id="{7EE28BF6-3A33-5DC1-41AB-98BEAB3A8FD8}"/>
              </a:ext>
            </a:extLst>
          </p:cNvPr>
          <p:cNvGrpSpPr/>
          <p:nvPr/>
        </p:nvGrpSpPr>
        <p:grpSpPr>
          <a:xfrm>
            <a:off x="8020427" y="5692222"/>
            <a:ext cx="3693574" cy="1124024"/>
            <a:chOff x="8020427" y="5692222"/>
            <a:chExt cx="3693574" cy="1124024"/>
          </a:xfrm>
        </p:grpSpPr>
        <p:sp>
          <p:nvSpPr>
            <p:cNvPr id="44" name="TextBox 43">
              <a:extLst>
                <a:ext uri="{FF2B5EF4-FFF2-40B4-BE49-F238E27FC236}">
                  <a16:creationId xmlns:a16="http://schemas.microsoft.com/office/drawing/2014/main" id="{AD1C9F38-B07E-3A49-28D3-74C9F8BB9E44}"/>
                </a:ext>
              </a:extLst>
            </p:cNvPr>
            <p:cNvSpPr txBox="1"/>
            <p:nvPr/>
          </p:nvSpPr>
          <p:spPr>
            <a:xfrm>
              <a:off x="9324250" y="5692222"/>
              <a:ext cx="990977" cy="461665"/>
            </a:xfrm>
            <a:prstGeom prst="rect">
              <a:avLst/>
            </a:prstGeom>
            <a:noFill/>
          </p:spPr>
          <p:txBody>
            <a:bodyPr wrap="none" rtlCol="0">
              <a:spAutoFit/>
            </a:bodyPr>
            <a:lstStyle/>
            <a:p>
              <a:r>
                <a:rPr lang="en-US" sz="2400" dirty="0">
                  <a:effectLst/>
                  <a:latin typeface="CMBX10"/>
                </a:rPr>
                <a:t>g </a:t>
              </a:r>
              <a:r>
                <a:rPr lang="en-US" sz="2400" dirty="0">
                  <a:effectLst/>
                  <a:latin typeface="CMSY10"/>
                </a:rPr>
                <a:t>∈</a:t>
              </a:r>
              <a:r>
                <a:rPr lang="en-US" sz="2400" i="1" dirty="0">
                  <a:effectLst/>
                  <a:latin typeface="CMSY10"/>
                </a:rPr>
                <a:t> G</a:t>
              </a:r>
              <a:r>
                <a:rPr lang="en-US" sz="2400" i="1" baseline="30000" dirty="0">
                  <a:effectLst/>
                  <a:latin typeface="CMSY10"/>
                </a:rPr>
                <a:t>t</a:t>
              </a:r>
              <a:r>
                <a:rPr lang="en-US" sz="2400" dirty="0">
                  <a:effectLst/>
                  <a:latin typeface="CMSY10"/>
                </a:rPr>
                <a:t> </a:t>
              </a:r>
              <a:endParaRPr lang="en-US" sz="2400" dirty="0"/>
            </a:p>
          </p:txBody>
        </p:sp>
        <p:grpSp>
          <p:nvGrpSpPr>
            <p:cNvPr id="48" name="Group 47">
              <a:extLst>
                <a:ext uri="{FF2B5EF4-FFF2-40B4-BE49-F238E27FC236}">
                  <a16:creationId xmlns:a16="http://schemas.microsoft.com/office/drawing/2014/main" id="{51BBAB1B-9E0B-2562-1DE6-7FA20CE0C94B}"/>
                </a:ext>
              </a:extLst>
            </p:cNvPr>
            <p:cNvGrpSpPr/>
            <p:nvPr/>
          </p:nvGrpSpPr>
          <p:grpSpPr>
            <a:xfrm>
              <a:off x="8020427" y="6431571"/>
              <a:ext cx="3693574" cy="384675"/>
              <a:chOff x="8498426" y="6412957"/>
              <a:chExt cx="3693574" cy="384675"/>
            </a:xfrm>
          </p:grpSpPr>
          <p:pic>
            <p:nvPicPr>
              <p:cNvPr id="45" name="Picture 44">
                <a:extLst>
                  <a:ext uri="{FF2B5EF4-FFF2-40B4-BE49-F238E27FC236}">
                    <a16:creationId xmlns:a16="http://schemas.microsoft.com/office/drawing/2014/main" id="{DEE426D2-73F8-5BEB-2409-4735D40D9622}"/>
                  </a:ext>
                </a:extLst>
              </p:cNvPr>
              <p:cNvPicPr>
                <a:picLocks noChangeAspect="1"/>
              </p:cNvPicPr>
              <p:nvPr/>
            </p:nvPicPr>
            <p:blipFill>
              <a:blip r:embed="rId13"/>
              <a:stretch>
                <a:fillRect/>
              </a:stretch>
            </p:blipFill>
            <p:spPr>
              <a:xfrm>
                <a:off x="9803014" y="6412957"/>
                <a:ext cx="723900" cy="355600"/>
              </a:xfrm>
              <a:prstGeom prst="rect">
                <a:avLst/>
              </a:prstGeom>
            </p:spPr>
          </p:pic>
          <p:sp>
            <p:nvSpPr>
              <p:cNvPr id="46" name="TextBox 45">
                <a:extLst>
                  <a:ext uri="{FF2B5EF4-FFF2-40B4-BE49-F238E27FC236}">
                    <a16:creationId xmlns:a16="http://schemas.microsoft.com/office/drawing/2014/main" id="{79D917B2-16EE-5184-8241-349E90A33C3E}"/>
                  </a:ext>
                </a:extLst>
              </p:cNvPr>
              <p:cNvSpPr txBox="1"/>
              <p:nvPr/>
            </p:nvSpPr>
            <p:spPr>
              <a:xfrm>
                <a:off x="8498426" y="6428300"/>
                <a:ext cx="1304588" cy="369332"/>
              </a:xfrm>
              <a:prstGeom prst="rect">
                <a:avLst/>
              </a:prstGeom>
              <a:noFill/>
            </p:spPr>
            <p:txBody>
              <a:bodyPr wrap="none" rtlCol="0">
                <a:spAutoFit/>
              </a:bodyPr>
              <a:lstStyle/>
              <a:p>
                <a:r>
                  <a:rPr lang="en-US" dirty="0"/>
                  <a:t>+</a:t>
                </a:r>
                <a:r>
                  <a:rPr lang="en-US" dirty="0" err="1"/>
                  <a:t>ve</a:t>
                </a:r>
                <a:r>
                  <a:rPr lang="en-US" dirty="0"/>
                  <a:t> score &gt;</a:t>
                </a:r>
              </a:p>
            </p:txBody>
          </p:sp>
          <p:pic>
            <p:nvPicPr>
              <p:cNvPr id="47" name="Picture 46">
                <a:extLst>
                  <a:ext uri="{FF2B5EF4-FFF2-40B4-BE49-F238E27FC236}">
                    <a16:creationId xmlns:a16="http://schemas.microsoft.com/office/drawing/2014/main" id="{02D35D77-B06B-6E8F-53DE-496B133BAE19}"/>
                  </a:ext>
                </a:extLst>
              </p:cNvPr>
              <p:cNvPicPr>
                <a:picLocks noChangeAspect="1"/>
              </p:cNvPicPr>
              <p:nvPr/>
            </p:nvPicPr>
            <p:blipFill>
              <a:blip r:embed="rId14"/>
              <a:stretch>
                <a:fillRect/>
              </a:stretch>
            </p:blipFill>
            <p:spPr>
              <a:xfrm>
                <a:off x="10656942" y="6455614"/>
                <a:ext cx="1535058" cy="308680"/>
              </a:xfrm>
              <a:prstGeom prst="rect">
                <a:avLst/>
              </a:prstGeom>
            </p:spPr>
          </p:pic>
        </p:grpSp>
      </p:grpSp>
    </p:spTree>
    <p:extLst>
      <p:ext uri="{BB962C8B-B14F-4D97-AF65-F5344CB8AC3E}">
        <p14:creationId xmlns:p14="http://schemas.microsoft.com/office/powerpoint/2010/main" val="10389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30" grpId="0" animBg="1"/>
      <p:bldP spid="31" grpId="0"/>
      <p:bldP spid="32" grpId="0" animBg="1"/>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2704</TotalTime>
  <Words>370</Words>
  <Application>Microsoft Macintosh PowerPoint</Application>
  <PresentationFormat>Widescreen</PresentationFormat>
  <Paragraphs>89</Paragraphs>
  <Slides>16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Aptos Display</vt:lpstr>
      <vt:lpstr>Arial</vt:lpstr>
      <vt:lpstr>CMBX10</vt:lpstr>
      <vt:lpstr>CMSY10</vt:lpstr>
      <vt:lpstr>NimbusRomNo9L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Shivanand Venkanna Sheshappanavar</dc:creator>
  <cp:lastModifiedBy>Shivanand Venkanna Sheshappanavar</cp:lastModifiedBy>
  <cp:revision>102</cp:revision>
  <dcterms:created xsi:type="dcterms:W3CDTF">2024-04-08T17:03:20Z</dcterms:created>
  <dcterms:modified xsi:type="dcterms:W3CDTF">2024-04-10T14:16:19Z</dcterms:modified>
</cp:coreProperties>
</file>