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7211"/>
  </p:normalViewPr>
  <p:slideViewPr>
    <p:cSldViewPr snapToGrid="0">
      <p:cViewPr varScale="1">
        <p:scale>
          <a:sx n="97" d="100"/>
          <a:sy n="97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7EB91-44C7-6944-B599-C9B94604B990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7C4D-3EF5-2B45-B186-8D0C304188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9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Morton - </a:t>
            </a:r>
            <a:r>
              <a:rPr lang="en-US" sz="1800" dirty="0">
                <a:effectLst/>
                <a:latin typeface="NimbusRomNo9L"/>
              </a:rPr>
              <a:t>introduces sequential properties and preserves the local structures.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dual masking strategy - reduces redundancy and provides a challenging task that demands comprehensive understanding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Gaps between generation and downstream tasks </a:t>
            </a:r>
            <a:r>
              <a:rPr lang="en-US" sz="1800" dirty="0">
                <a:effectLst/>
                <a:latin typeface="NimbusRomNo9L"/>
                <a:sym typeface="Wingdings" pitchFamily="2" charset="2"/>
              </a:rPr>
              <a:t> </a:t>
            </a:r>
            <a:r>
              <a:rPr lang="en-US" sz="1800" dirty="0">
                <a:effectLst/>
                <a:latin typeface="NimbusRomNo9L"/>
              </a:rPr>
              <a:t>lower semantic level of learned latent reps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rely on positional information </a:t>
            </a:r>
            <a:r>
              <a:rPr lang="en-US" sz="1800" dirty="0">
                <a:effectLst/>
                <a:latin typeface="NimbusRomNo9L"/>
                <a:sym typeface="Wingdings" pitchFamily="2" charset="2"/>
              </a:rPr>
              <a:t> leakage of </a:t>
            </a:r>
            <a:r>
              <a:rPr lang="en-US" sz="1800" dirty="0">
                <a:effectLst/>
                <a:latin typeface="NimbusRomNo9L"/>
              </a:rPr>
              <a:t>overall object shape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7C4D-3EF5-2B45-B186-8D0C304188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29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utilizing the vanilla transformer decoder to auto-regressively predict point patches + fine-tuning all pre-trained parameters for downstream tasks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Vanilla masking -- </a:t>
            </a:r>
            <a:r>
              <a:rPr lang="en-US" sz="1800" dirty="0">
                <a:effectLst/>
                <a:latin typeface="NimbusRomNo9L"/>
              </a:rPr>
              <a:t>receive information from all the preceding point tokens,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DMS -- masks a proportion of the attending preceding tokens of each token during pre-training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unmasked 1, masked 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SY10"/>
              </a:rPr>
              <a:t>T </a:t>
            </a:r>
            <a:r>
              <a:rPr lang="en-US" sz="1800" dirty="0">
                <a:effectLst/>
                <a:latin typeface="NimbusRomNo9L"/>
              </a:rPr>
              <a:t>-- each point token only attends to the unmasked preceding tokens. </a:t>
            </a:r>
            <a:endParaRPr lang="en-US" dirty="0"/>
          </a:p>
          <a:p>
            <a:r>
              <a:rPr lang="en-US" dirty="0"/>
              <a:t>Extractor – </a:t>
            </a:r>
            <a:r>
              <a:rPr lang="en-US" dirty="0" err="1"/>
              <a:t>ViT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Phead</a:t>
            </a:r>
            <a:r>
              <a:rPr lang="en-US" dirty="0"/>
              <a:t> -- </a:t>
            </a:r>
            <a:r>
              <a:rPr lang="en-US" sz="1800" dirty="0">
                <a:effectLst/>
                <a:latin typeface="NimbusRomNo9L"/>
              </a:rPr>
              <a:t>the number of output channels equals the total number of coordinates in a patch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7C4D-3EF5-2B45-B186-8D0C304188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05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incorporating the generation task into the fine-tuning process as an auxiliary objective can accelerate training convergence and improve the generalization ability of supervised models.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7C4D-3EF5-2B45-B186-8D0C304188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40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NimbusRomNo9L"/>
              </a:rPr>
              <a:t>pre-trained on the </a:t>
            </a:r>
            <a:r>
              <a:rPr lang="en-US" sz="1800" dirty="0" err="1">
                <a:effectLst/>
                <a:latin typeface="NimbusRomNo9L"/>
              </a:rPr>
              <a:t>ShapeNet</a:t>
            </a:r>
            <a:r>
              <a:rPr lang="en-US" sz="1800" dirty="0">
                <a:effectLst/>
                <a:latin typeface="NimbusRomNo9L"/>
              </a:rPr>
              <a:t> </a:t>
            </a:r>
            <a:endParaRPr lang="en-US" dirty="0"/>
          </a:p>
          <a:p>
            <a:r>
              <a:rPr lang="en-US" dirty="0"/>
              <a:t>UHD-300k, LHD-200k, 87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7C4D-3EF5-2B45-B186-8D0C304188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2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E005D-5F20-02E8-6E6B-1E9CA8CE5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3585F-8259-0CE5-2D2E-6270A2B9A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2A3E0-D8FC-122F-D964-AED652FE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CC85-567A-ADBA-3A1E-4970A569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5373-D0F2-259B-F4A6-7C76C301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5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8876-2150-78F5-F1DF-EDA78A50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9D006-025B-6617-524E-38FC14003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9DEEB-CD3E-1055-7DC9-844803D52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0E43B-54C6-7AB3-67A9-06297D1A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330EA-DB14-4440-E4BB-F449C10F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7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1E381-D7B5-8FCF-1728-AA3020328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9EEF35-CBBA-D0B6-DFD7-323DDBA88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E1D8-DFC1-F30F-A751-D1430A04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0317-3269-A962-E372-56E3DD03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DBC8A-1E25-0E15-DADF-5C590FA1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5263-50AD-E36A-4A6E-8C6466AA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4889A-FC31-E2BD-135B-7F20E198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B3E3-04B5-4180-FD1E-BC75623A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59F5E-0B31-4F84-7C78-76877FF4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FF406-3618-F686-515F-F8C6A55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2CAB-F0D8-B2BA-C0BF-1D519318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56EFF-F7A1-2EF2-7A00-D03E9A9D3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C3366-41BD-4983-E55A-7B52EE8C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BCDD-A121-EF35-4A6C-4349B8D9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6C5E-7464-2A88-5B48-9CC27875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4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79FE-AE40-D350-AA8E-E95AB0A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687C-BED3-46C3-016E-0652AA137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AC3B-44D7-E2D9-4F25-19B747C84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7BF72-3E10-F546-F23B-A3D802E7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8E1BA-10A3-4B43-A920-4034F97B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DFE4A-5764-90E3-0A83-123D9F89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71288-DBBA-40B7-975E-AC76486D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9A880-9ED2-2869-BA0E-EDE880D1A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62AD7-57B9-1DA7-4E2F-6FE76BC44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3FF25-AAEF-89D2-7BB4-3F38FC290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9D5E6-95FF-D8B0-E715-8538F4BE5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DBA5C-83E6-48F1-08AD-030FB43B2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99931-E17E-A4BE-B4DB-0D7F255A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93FE7-FB0A-BC13-7218-DAB0F146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09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CC59-7442-6F31-13A0-E3B573F93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2A9F8-D773-A281-35A0-73907A3A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42095-D847-1129-AC23-3290BF516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9EE0D-8F1C-0EFB-82E0-C95DCFE4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1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AF816-6448-C5AC-11FE-DE086342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0EEAE-DAA6-0A45-D793-CE272B8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90D1B-1672-5C84-27BC-870F00AC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4AE2-9CBF-E52C-4C6B-49C1BFDFA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1AD95-BC04-2B4F-62E3-A2421A754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5EDE8-7882-6499-740E-05762AF49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CC8FE-CDB4-E774-3432-F1F744DE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EBEA6-6632-1886-66A1-63A7FAA7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15517-36AE-AF93-89B7-A001DEFC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0C21-2C30-E505-AFB8-564A908C8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96C48C-3AD5-779E-A9EE-1C77A9F0B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E3697-FB61-A184-99FC-D8E89FBFC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FC05F-ABE9-6217-885A-A27C0385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35D4A0-3197-DBA3-9E15-4088FB88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90F9A-1B18-8742-FE65-C194FFF9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4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13E06-1E1E-BF29-B95D-00A93F8F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8250-C754-002B-D5A0-593865C31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E026-561A-367C-5A66-B9C4D757F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0926D-3EFA-F344-AD66-607C3ECD508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07DF4-C14C-9C6B-B9C2-F0F98E1F1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B354-6C47-2AB0-C85C-295874545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A5A08-126C-B14B-8804-B8A759483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3/file/5ed5c3c846f684a54975ad7a2525199f-Paper-Conference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C44279-1D8B-517B-301B-7B4539BBE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714" y="308601"/>
            <a:ext cx="7772400" cy="3120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58371A-7A46-5C42-9645-E585151717EF}"/>
              </a:ext>
            </a:extLst>
          </p:cNvPr>
          <p:cNvSpPr txBox="1"/>
          <p:nvPr/>
        </p:nvSpPr>
        <p:spPr>
          <a:xfrm>
            <a:off x="4822515" y="4045225"/>
            <a:ext cx="2255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NeurIPs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EDC4D-D2CC-9FBD-B8DE-48D3536EA3D9}"/>
              </a:ext>
            </a:extLst>
          </p:cNvPr>
          <p:cNvSpPr txBox="1"/>
          <p:nvPr/>
        </p:nvSpPr>
        <p:spPr>
          <a:xfrm>
            <a:off x="4933655" y="4923060"/>
            <a:ext cx="202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Citations: 21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962B5-B868-758C-C283-B70808BEFF84}"/>
              </a:ext>
            </a:extLst>
          </p:cNvPr>
          <p:cNvSpPr txBox="1"/>
          <p:nvPr/>
        </p:nvSpPr>
        <p:spPr>
          <a:xfrm>
            <a:off x="106924" y="6364733"/>
            <a:ext cx="1197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proceedings.neurips.cc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paper_files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/paper/2023/file/5ed5c3c846f684a54975ad7a2525199f-Paper-Conference.pdf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51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B37D8-E3D3-06F9-BE92-A9652F4771F0}"/>
              </a:ext>
            </a:extLst>
          </p:cNvPr>
          <p:cNvSpPr txBox="1"/>
          <p:nvPr/>
        </p:nvSpPr>
        <p:spPr>
          <a:xfrm>
            <a:off x="247135" y="23477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1FD42-FF52-22E9-98AE-633D3A63B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623" y="811166"/>
            <a:ext cx="9489597" cy="581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79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A2F565-0BCF-07AA-E532-AFC498ECF6C4}"/>
              </a:ext>
            </a:extLst>
          </p:cNvPr>
          <p:cNvSpPr txBox="1"/>
          <p:nvPr/>
        </p:nvSpPr>
        <p:spPr>
          <a:xfrm>
            <a:off x="247135" y="23477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40DD3-D005-0E3F-C398-0636969F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2" y="1029846"/>
            <a:ext cx="10904831" cy="546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2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0289C9-33CC-2CC5-6376-656714332594}"/>
              </a:ext>
            </a:extLst>
          </p:cNvPr>
          <p:cNvSpPr txBox="1"/>
          <p:nvPr/>
        </p:nvSpPr>
        <p:spPr>
          <a:xfrm>
            <a:off x="5376893" y="2753139"/>
            <a:ext cx="1438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36123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438FAA-B20F-827D-5EF7-B9ACDD8466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737"/>
          <a:stretch/>
        </p:blipFill>
        <p:spPr>
          <a:xfrm>
            <a:off x="44110" y="1795670"/>
            <a:ext cx="6192148" cy="4899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F9453-E2AE-5D57-F9A4-B6F64F9193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80"/>
          <a:stretch/>
        </p:blipFill>
        <p:spPr>
          <a:xfrm>
            <a:off x="6274903" y="1795670"/>
            <a:ext cx="5872986" cy="4899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FC14E8-E35E-819A-5228-9983E935F862}"/>
              </a:ext>
            </a:extLst>
          </p:cNvPr>
          <p:cNvSpPr txBox="1"/>
          <p:nvPr/>
        </p:nvSpPr>
        <p:spPr>
          <a:xfrm>
            <a:off x="5097177" y="0"/>
            <a:ext cx="235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PointGPT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F6E7A0-31D2-C0EF-1CC2-960E93B3F0E9}"/>
              </a:ext>
            </a:extLst>
          </p:cNvPr>
          <p:cNvSpPr txBox="1"/>
          <p:nvPr/>
        </p:nvSpPr>
        <p:spPr>
          <a:xfrm>
            <a:off x="0" y="694416"/>
            <a:ext cx="471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employing GPT on point clouds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EC1231-F351-E4EA-87C8-C01E59392355}"/>
              </a:ext>
            </a:extLst>
          </p:cNvPr>
          <p:cNvSpPr txBox="1"/>
          <p:nvPr/>
        </p:nvSpPr>
        <p:spPr>
          <a:xfrm>
            <a:off x="4717189" y="650077"/>
            <a:ext cx="3919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Disorder properties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Morton 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243F1A-B9B1-649A-75A7-14F78F796890}"/>
              </a:ext>
            </a:extLst>
          </p:cNvPr>
          <p:cNvSpPr txBox="1"/>
          <p:nvPr/>
        </p:nvSpPr>
        <p:spPr>
          <a:xfrm>
            <a:off x="4717189" y="981814"/>
            <a:ext cx="6159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density differences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masking strategy 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E3CE2E-B0D8-EE49-60BB-D1DEEAD3C634}"/>
              </a:ext>
            </a:extLst>
          </p:cNvPr>
          <p:cNvSpPr txBox="1"/>
          <p:nvPr/>
        </p:nvSpPr>
        <p:spPr>
          <a:xfrm>
            <a:off x="4717189" y="1323606"/>
            <a:ext cx="743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Gaps between generation and downstream tasks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extractor-generator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A68FF-4E6C-F00B-B8D8-79B2A0387547}"/>
              </a:ext>
            </a:extLst>
          </p:cNvPr>
          <p:cNvSpPr txBox="1"/>
          <p:nvPr/>
        </p:nvSpPr>
        <p:spPr>
          <a:xfrm>
            <a:off x="5097177" y="0"/>
            <a:ext cx="235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PointGPT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C63B6B-4F37-0E50-698A-C72E8AD7EA52}"/>
              </a:ext>
            </a:extLst>
          </p:cNvPr>
          <p:cNvSpPr txBox="1"/>
          <p:nvPr/>
        </p:nvSpPr>
        <p:spPr>
          <a:xfrm>
            <a:off x="1538431" y="1462373"/>
            <a:ext cx="418095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Wingdings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patch partitioning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EF003-228F-CFCA-C75D-9471329CD743}"/>
              </a:ext>
            </a:extLst>
          </p:cNvPr>
          <p:cNvSpPr txBox="1"/>
          <p:nvPr/>
        </p:nvSpPr>
        <p:spPr>
          <a:xfrm>
            <a:off x="1538431" y="3409924"/>
            <a:ext cx="39629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masking strategy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Extractor-generator 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head 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805E6-2E26-5B92-A1A4-D4C7D3A36856}"/>
              </a:ext>
            </a:extLst>
          </p:cNvPr>
          <p:cNvSpPr txBox="1"/>
          <p:nvPr/>
        </p:nvSpPr>
        <p:spPr>
          <a:xfrm>
            <a:off x="988541" y="939114"/>
            <a:ext cx="4312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Cloud Sequencer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BEBFB2-FDB0-0CE7-C274-FAF9E86C6B9A}"/>
              </a:ext>
            </a:extLst>
          </p:cNvPr>
          <p:cNvSpPr txBox="1"/>
          <p:nvPr/>
        </p:nvSpPr>
        <p:spPr>
          <a:xfrm>
            <a:off x="988541" y="2925413"/>
            <a:ext cx="943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 Decoder with a Dual Masking Strategy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CA7E3-DB8E-7B9E-1AB9-45E37E59BA8E}"/>
              </a:ext>
            </a:extLst>
          </p:cNvPr>
          <p:cNvSpPr txBox="1"/>
          <p:nvPr/>
        </p:nvSpPr>
        <p:spPr>
          <a:xfrm>
            <a:off x="988541" y="4924419"/>
            <a:ext cx="3513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 Target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883D7A-322D-FA80-2442-8E3652DE00AA}"/>
              </a:ext>
            </a:extLst>
          </p:cNvPr>
          <p:cNvSpPr txBox="1"/>
          <p:nvPr/>
        </p:nvSpPr>
        <p:spPr>
          <a:xfrm>
            <a:off x="988541" y="5665284"/>
            <a:ext cx="333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Post-Pre-training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884E68-DCE8-B564-DF6F-0516F891973A}"/>
              </a:ext>
            </a:extLst>
          </p:cNvPr>
          <p:cNvSpPr txBox="1"/>
          <p:nvPr/>
        </p:nvSpPr>
        <p:spPr>
          <a:xfrm>
            <a:off x="5231892" y="1064207"/>
            <a:ext cx="5521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constructs an ordered sequence of point patches.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36ACD9-ABA3-C56C-2373-F6E5107B3AA7}"/>
              </a:ext>
            </a:extLst>
          </p:cNvPr>
          <p:cNvSpPr txBox="1"/>
          <p:nvPr/>
        </p:nvSpPr>
        <p:spPr>
          <a:xfrm>
            <a:off x="7007866" y="3509417"/>
            <a:ext cx="4273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 latent representations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subsequent point patches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A0034-147A-BF34-6259-FAE6AAC32DFD}"/>
              </a:ext>
            </a:extLst>
          </p:cNvPr>
          <p:cNvSpPr txBox="1"/>
          <p:nvPr/>
        </p:nvSpPr>
        <p:spPr>
          <a:xfrm>
            <a:off x="4305374" y="5849949"/>
            <a:ext cx="2392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downstream tasks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5" grpId="0"/>
      <p:bldP spid="7" grpId="0"/>
      <p:bldP spid="9" grpId="0"/>
      <p:bldP spid="10" grpId="0"/>
      <p:bldP spid="12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A52E5-330F-47CA-5879-4D4EC8FCC3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44"/>
          <a:stretch/>
        </p:blipFill>
        <p:spPr>
          <a:xfrm>
            <a:off x="6818870" y="967946"/>
            <a:ext cx="5373130" cy="52269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AF3C69-000D-F7F5-1EF9-90E839FB9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191"/>
          <a:stretch/>
        </p:blipFill>
        <p:spPr>
          <a:xfrm>
            <a:off x="12356" y="967946"/>
            <a:ext cx="6806514" cy="5226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3B52EE-BA81-9777-055B-00CC0A622FF0}"/>
              </a:ext>
            </a:extLst>
          </p:cNvPr>
          <p:cNvSpPr txBox="1"/>
          <p:nvPr/>
        </p:nvSpPr>
        <p:spPr>
          <a:xfrm>
            <a:off x="5097177" y="0"/>
            <a:ext cx="23554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PointGPT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64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27E4F5-B6A9-C213-0172-1AF02019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95" y="606098"/>
            <a:ext cx="3944379" cy="5259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F592F1-6116-3146-256B-77D7E7DEA1B1}"/>
              </a:ext>
            </a:extLst>
          </p:cNvPr>
          <p:cNvSpPr txBox="1"/>
          <p:nvPr/>
        </p:nvSpPr>
        <p:spPr>
          <a:xfrm>
            <a:off x="96211" y="56320"/>
            <a:ext cx="4312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Cloud Sequencer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188F55-61A4-93A1-640C-C0FDE0F5EDB8}"/>
              </a:ext>
            </a:extLst>
          </p:cNvPr>
          <p:cNvSpPr txBox="1"/>
          <p:nvPr/>
        </p:nvSpPr>
        <p:spPr>
          <a:xfrm>
            <a:off x="324307" y="1401817"/>
            <a:ext cx="3969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 patch partitioning 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3B4DB-19FC-89D1-733A-46D57474452A}"/>
              </a:ext>
            </a:extLst>
          </p:cNvPr>
          <p:cNvSpPr txBox="1"/>
          <p:nvPr/>
        </p:nvSpPr>
        <p:spPr>
          <a:xfrm>
            <a:off x="324307" y="3402003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Sorting 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8B7F24-1CFE-FB9B-C036-6D3E241D3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057"/>
          <a:stretch/>
        </p:blipFill>
        <p:spPr>
          <a:xfrm>
            <a:off x="533050" y="1952907"/>
            <a:ext cx="5851055" cy="702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B22D2-CA31-08DD-403A-3EEAF4F1A0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843"/>
          <a:stretch/>
        </p:blipFill>
        <p:spPr>
          <a:xfrm>
            <a:off x="534846" y="2733073"/>
            <a:ext cx="5826554" cy="702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0C721-E6E2-7805-EC6D-3EAE4E31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0" y="3955362"/>
            <a:ext cx="7772400" cy="6875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6432D6-530F-2D22-4B5C-097A188EF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50" y="4685136"/>
            <a:ext cx="7772400" cy="583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86C622-97E5-2620-4F99-85A44C7E3C43}"/>
              </a:ext>
            </a:extLst>
          </p:cNvPr>
          <p:cNvSpPr txBox="1"/>
          <p:nvPr/>
        </p:nvSpPr>
        <p:spPr>
          <a:xfrm>
            <a:off x="324307" y="5355914"/>
            <a:ext cx="2052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 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0DE647-8CCF-564D-9785-99BB91D60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638" y="5848917"/>
            <a:ext cx="5987878" cy="6933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D6603C-5BDA-3BE3-11B1-2F8F4621410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4191" b="7961"/>
          <a:stretch/>
        </p:blipFill>
        <p:spPr>
          <a:xfrm>
            <a:off x="6673365" y="24722"/>
            <a:ext cx="5518636" cy="39005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856A5E0-68F3-D2DB-E87B-EDBB15E581D6}"/>
              </a:ext>
            </a:extLst>
          </p:cNvPr>
          <p:cNvGrpSpPr/>
          <p:nvPr/>
        </p:nvGrpSpPr>
        <p:grpSpPr>
          <a:xfrm>
            <a:off x="4622804" y="5223108"/>
            <a:ext cx="2050561" cy="446084"/>
            <a:chOff x="5415375" y="4729328"/>
            <a:chExt cx="2050561" cy="44608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A2C0BF-C4B3-D5D7-782D-4EBC75FB0D63}"/>
                </a:ext>
              </a:extLst>
            </p:cNvPr>
            <p:cNvSpPr txBox="1"/>
            <p:nvPr/>
          </p:nvSpPr>
          <p:spPr>
            <a:xfrm>
              <a:off x="5415375" y="480608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sorted center points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A448BD-E0AE-9E98-153F-EF3155BAA112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75" y="4729328"/>
              <a:ext cx="574608" cy="1616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897D44-7B6A-B361-3F9E-9F246A39DD94}"/>
              </a:ext>
            </a:extLst>
          </p:cNvPr>
          <p:cNvGrpSpPr/>
          <p:nvPr/>
        </p:nvGrpSpPr>
        <p:grpSpPr>
          <a:xfrm>
            <a:off x="6673365" y="5223108"/>
            <a:ext cx="2089033" cy="446084"/>
            <a:chOff x="5415375" y="4729328"/>
            <a:chExt cx="2089033" cy="4460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C5EF6E-B356-4EA6-CFF8-F81808724441}"/>
                </a:ext>
              </a:extLst>
            </p:cNvPr>
            <p:cNvSpPr txBox="1"/>
            <p:nvPr/>
          </p:nvSpPr>
          <p:spPr>
            <a:xfrm>
              <a:off x="5415375" y="4806080"/>
              <a:ext cx="2089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sorted point patches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12DF55C-D421-3C39-0A50-F11FE93E9EB8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75" y="4729328"/>
              <a:ext cx="574608" cy="1616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9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FC533E-8B43-599F-FEF3-AFD2334FF977}"/>
              </a:ext>
            </a:extLst>
          </p:cNvPr>
          <p:cNvSpPr txBox="1"/>
          <p:nvPr/>
        </p:nvSpPr>
        <p:spPr>
          <a:xfrm>
            <a:off x="27043" y="10722"/>
            <a:ext cx="943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Transformer Decoder with a Dual Masking Strategy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E95083-1D4B-7B1C-2975-6205B2F6333D}"/>
              </a:ext>
            </a:extLst>
          </p:cNvPr>
          <p:cNvSpPr txBox="1"/>
          <p:nvPr/>
        </p:nvSpPr>
        <p:spPr>
          <a:xfrm>
            <a:off x="197528" y="628994"/>
            <a:ext cx="3727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 masking strategy 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62F18-4EAA-1410-4F6F-E3FE6F0A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9" y="1166629"/>
            <a:ext cx="7124035" cy="8354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4B8C3-FB47-19EA-4EDC-226E3F7E01D8}"/>
              </a:ext>
            </a:extLst>
          </p:cNvPr>
          <p:cNvSpPr txBox="1"/>
          <p:nvPr/>
        </p:nvSpPr>
        <p:spPr>
          <a:xfrm>
            <a:off x="167023" y="1878836"/>
            <a:ext cx="3362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Extractor-generator 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16C17-64EC-843D-5443-1ACFAFF97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99" y="4347158"/>
            <a:ext cx="10062952" cy="4881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4BF06A-F12A-FC46-8003-A402824B4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17" y="2377588"/>
            <a:ext cx="5602145" cy="488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277906-2961-15A0-45D3-E70D35D9DF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13" y="3366406"/>
            <a:ext cx="7317259" cy="5245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E1A649-68D8-92E0-D77F-DD68D16DC056}"/>
              </a:ext>
            </a:extLst>
          </p:cNvPr>
          <p:cNvSpPr txBox="1"/>
          <p:nvPr/>
        </p:nvSpPr>
        <p:spPr>
          <a:xfrm>
            <a:off x="197528" y="5212653"/>
            <a:ext cx="2691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Prediction head 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60E9BF-C56B-8F43-3D64-D11932D7A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17" y="6235301"/>
            <a:ext cx="6773561" cy="5768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A18CD6-052C-F918-1A29-1B60FEC33AB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6036" b="9055"/>
          <a:stretch/>
        </p:blipFill>
        <p:spPr>
          <a:xfrm>
            <a:off x="7931054" y="508108"/>
            <a:ext cx="4255169" cy="37723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4EEC31-442D-5B88-E6AA-C0D000592CB3}"/>
              </a:ext>
            </a:extLst>
          </p:cNvPr>
          <p:cNvSpPr txBox="1"/>
          <p:nvPr/>
        </p:nvSpPr>
        <p:spPr>
          <a:xfrm>
            <a:off x="2889227" y="5319115"/>
            <a:ext cx="4275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the subsequent point patches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47674-6778-11B4-ED0F-E86CDCAE1771}"/>
              </a:ext>
            </a:extLst>
          </p:cNvPr>
          <p:cNvSpPr txBox="1"/>
          <p:nvPr/>
        </p:nvSpPr>
        <p:spPr>
          <a:xfrm>
            <a:off x="489917" y="5739150"/>
            <a:ext cx="26869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MLPs, 2 FCs, 1 ReLU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3C2B73-BD49-0D0C-116B-612A4F531692}"/>
              </a:ext>
            </a:extLst>
          </p:cNvPr>
          <p:cNvGrpSpPr/>
          <p:nvPr/>
        </p:nvGrpSpPr>
        <p:grpSpPr>
          <a:xfrm>
            <a:off x="5415375" y="4837957"/>
            <a:ext cx="2050561" cy="446084"/>
            <a:chOff x="5415375" y="4729328"/>
            <a:chExt cx="2050561" cy="44608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A647300-1828-6117-ED6F-B50701ECACF0}"/>
                </a:ext>
              </a:extLst>
            </p:cNvPr>
            <p:cNvSpPr txBox="1"/>
            <p:nvPr/>
          </p:nvSpPr>
          <p:spPr>
            <a:xfrm>
              <a:off x="5415375" y="4806080"/>
              <a:ext cx="2050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sorted center points 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E90251-3316-BC97-9DF9-4A56FFBAE36C}"/>
                </a:ext>
              </a:extLst>
            </p:cNvPr>
            <p:cNvCxnSpPr>
              <a:cxnSpLocks/>
            </p:cNvCxnSpPr>
            <p:nvPr/>
          </p:nvCxnSpPr>
          <p:spPr>
            <a:xfrm>
              <a:off x="5415375" y="4729328"/>
              <a:ext cx="574608" cy="16161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E0605B-0F18-0D85-4651-CA6E3C7EFE0E}"/>
              </a:ext>
            </a:extLst>
          </p:cNvPr>
          <p:cNvGrpSpPr/>
          <p:nvPr/>
        </p:nvGrpSpPr>
        <p:grpSpPr>
          <a:xfrm>
            <a:off x="2378669" y="2773339"/>
            <a:ext cx="5556329" cy="542950"/>
            <a:chOff x="2471336" y="3064556"/>
            <a:chExt cx="5556329" cy="54295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E74E84-538C-AC44-1237-4F2E4652E712}"/>
                </a:ext>
              </a:extLst>
            </p:cNvPr>
            <p:cNvSpPr txBox="1"/>
            <p:nvPr/>
          </p:nvSpPr>
          <p:spPr>
            <a:xfrm>
              <a:off x="2471336" y="3207396"/>
              <a:ext cx="55563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location information + global structural information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397D9-1C6E-D2CD-B782-0FE6EFE8EDC0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96" y="3064556"/>
              <a:ext cx="702229" cy="3220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D0342C0-E5A7-6531-1D8B-20901780CC3A}"/>
              </a:ext>
            </a:extLst>
          </p:cNvPr>
          <p:cNvGrpSpPr/>
          <p:nvPr/>
        </p:nvGrpSpPr>
        <p:grpSpPr>
          <a:xfrm>
            <a:off x="3020808" y="3879095"/>
            <a:ext cx="1443024" cy="446281"/>
            <a:chOff x="3020808" y="4011615"/>
            <a:chExt cx="1443024" cy="44628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D3E3F1-8492-6C0D-9CBF-2E130A1834D2}"/>
                </a:ext>
              </a:extLst>
            </p:cNvPr>
            <p:cNvSpPr txBox="1"/>
            <p:nvPr/>
          </p:nvSpPr>
          <p:spPr>
            <a:xfrm>
              <a:off x="3020808" y="4057786"/>
              <a:ext cx="1443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tokens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7635CD5-EBD1-7D58-3373-0003E4DFFCFB}"/>
                </a:ext>
              </a:extLst>
            </p:cNvPr>
            <p:cNvCxnSpPr>
              <a:cxnSpLocks/>
            </p:cNvCxnSpPr>
            <p:nvPr/>
          </p:nvCxnSpPr>
          <p:spPr>
            <a:xfrm>
              <a:off x="3396461" y="4011615"/>
              <a:ext cx="283368" cy="216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8EB107-7225-6047-CF88-5CF710FF9D3A}"/>
              </a:ext>
            </a:extLst>
          </p:cNvPr>
          <p:cNvGrpSpPr/>
          <p:nvPr/>
        </p:nvGrpSpPr>
        <p:grpSpPr>
          <a:xfrm>
            <a:off x="259330" y="3902180"/>
            <a:ext cx="1443024" cy="446281"/>
            <a:chOff x="3020808" y="4011615"/>
            <a:chExt cx="1443024" cy="44628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92ECF08-1A27-3E0C-1875-0988490D2EC8}"/>
                </a:ext>
              </a:extLst>
            </p:cNvPr>
            <p:cNvSpPr txBox="1"/>
            <p:nvPr/>
          </p:nvSpPr>
          <p:spPr>
            <a:xfrm>
              <a:off x="3020808" y="4057786"/>
              <a:ext cx="14430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tokens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A06CC48-8888-7979-6D6B-BA3204A7CB3D}"/>
                </a:ext>
              </a:extLst>
            </p:cNvPr>
            <p:cNvCxnSpPr>
              <a:cxnSpLocks/>
            </p:cNvCxnSpPr>
            <p:nvPr/>
          </p:nvCxnSpPr>
          <p:spPr>
            <a:xfrm>
              <a:off x="3396461" y="4011615"/>
              <a:ext cx="283368" cy="216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6A30C26-B74E-5C05-53A5-D5DD96913B76}"/>
              </a:ext>
            </a:extLst>
          </p:cNvPr>
          <p:cNvGrpSpPr/>
          <p:nvPr/>
        </p:nvGrpSpPr>
        <p:grpSpPr>
          <a:xfrm>
            <a:off x="489917" y="4760951"/>
            <a:ext cx="2826415" cy="446281"/>
            <a:chOff x="3020808" y="4011615"/>
            <a:chExt cx="2826415" cy="4462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DF4101-7BCE-85E8-4321-D12271106FC7}"/>
                </a:ext>
              </a:extLst>
            </p:cNvPr>
            <p:cNvSpPr txBox="1"/>
            <p:nvPr/>
          </p:nvSpPr>
          <p:spPr>
            <a:xfrm>
              <a:off x="3020808" y="4057786"/>
              <a:ext cx="28264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elative direction prompts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BB9463-DE2F-0057-01DD-691C47D75234}"/>
                </a:ext>
              </a:extLst>
            </p:cNvPr>
            <p:cNvCxnSpPr>
              <a:cxnSpLocks/>
            </p:cNvCxnSpPr>
            <p:nvPr/>
          </p:nvCxnSpPr>
          <p:spPr>
            <a:xfrm>
              <a:off x="3396461" y="4011615"/>
              <a:ext cx="283368" cy="216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684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2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DE4717-56E9-12DD-C27B-EA3D99297A82}"/>
              </a:ext>
            </a:extLst>
          </p:cNvPr>
          <p:cNvSpPr txBox="1"/>
          <p:nvPr/>
        </p:nvSpPr>
        <p:spPr>
          <a:xfrm>
            <a:off x="164080" y="39012"/>
            <a:ext cx="3513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Generation Target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0B451B-607B-0FAF-EF67-910F7C699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994" y="1891638"/>
            <a:ext cx="8112211" cy="925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D0903-D17B-2E5F-371E-04E6AB027EDC}"/>
              </a:ext>
            </a:extLst>
          </p:cNvPr>
          <p:cNvSpPr txBox="1"/>
          <p:nvPr/>
        </p:nvSpPr>
        <p:spPr>
          <a:xfrm>
            <a:off x="255034" y="4570388"/>
            <a:ext cx="3331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Post-Pre-training </a:t>
            </a:r>
            <a:endParaRPr lang="en-US" sz="3200" b="1" dirty="0">
              <a:solidFill>
                <a:schemeClr val="tx2">
                  <a:lumMod val="90000"/>
                  <a:lumOff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A7661-6679-B687-76F0-EB4D838612EB}"/>
              </a:ext>
            </a:extLst>
          </p:cNvPr>
          <p:cNvSpPr txBox="1"/>
          <p:nvPr/>
        </p:nvSpPr>
        <p:spPr>
          <a:xfrm>
            <a:off x="982679" y="5213471"/>
            <a:ext cx="4905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SSL methods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pre-trained models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4D11A-79A7-AEC8-1522-4D19A6F6EDCB}"/>
              </a:ext>
            </a:extLst>
          </p:cNvPr>
          <p:cNvSpPr txBox="1"/>
          <p:nvPr/>
        </p:nvSpPr>
        <p:spPr>
          <a:xfrm>
            <a:off x="982679" y="5706358"/>
            <a:ext cx="7253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overfitting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 t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limited semantic supervision information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98234-9787-76B8-83BC-CA515B55013E}"/>
              </a:ext>
            </a:extLst>
          </p:cNvPr>
          <p:cNvSpPr txBox="1"/>
          <p:nvPr/>
        </p:nvSpPr>
        <p:spPr>
          <a:xfrm>
            <a:off x="982679" y="6295361"/>
            <a:ext cx="8656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labeled hybrid dataset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semantic information from multiple sources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867E7-3B50-31EA-6EC9-C598D7469FD6}"/>
              </a:ext>
            </a:extLst>
          </p:cNvPr>
          <p:cNvSpPr txBox="1"/>
          <p:nvPr/>
        </p:nvSpPr>
        <p:spPr>
          <a:xfrm>
            <a:off x="1298051" y="584691"/>
            <a:ext cx="9595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the coordinates of the points within the subsequent point patches.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3FA26B-1A25-A394-2010-860F29122350}"/>
              </a:ext>
            </a:extLst>
          </p:cNvPr>
          <p:cNvGrpSpPr/>
          <p:nvPr/>
        </p:nvGrpSpPr>
        <p:grpSpPr>
          <a:xfrm>
            <a:off x="1671114" y="2655861"/>
            <a:ext cx="1606530" cy="1055756"/>
            <a:chOff x="1848254" y="2660373"/>
            <a:chExt cx="1606530" cy="105575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2E48E6D-6F88-9AEA-77AF-C5D2EF34E861}"/>
                </a:ext>
              </a:extLst>
            </p:cNvPr>
            <p:cNvSpPr txBox="1"/>
            <p:nvPr/>
          </p:nvSpPr>
          <p:spPr>
            <a:xfrm>
              <a:off x="1848254" y="3008243"/>
              <a:ext cx="16065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</a:t>
              </a:r>
            </a:p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patches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7D48CC8-0CAC-3F9D-589F-7FFC65C9EE8D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651519" y="2660373"/>
              <a:ext cx="0" cy="3478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AB9511-04C3-B1CF-488E-CDA3689B4842}"/>
              </a:ext>
            </a:extLst>
          </p:cNvPr>
          <p:cNvGrpSpPr/>
          <p:nvPr/>
        </p:nvGrpSpPr>
        <p:grpSpPr>
          <a:xfrm>
            <a:off x="5596653" y="2655861"/>
            <a:ext cx="1606530" cy="1055756"/>
            <a:chOff x="5846542" y="2660373"/>
            <a:chExt cx="1606530" cy="105575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3D6F9F-508F-1D5D-02EA-BE3126A10AA1}"/>
                </a:ext>
              </a:extLst>
            </p:cNvPr>
            <p:cNvSpPr txBox="1"/>
            <p:nvPr/>
          </p:nvSpPr>
          <p:spPr>
            <a:xfrm>
              <a:off x="5846542" y="3008243"/>
              <a:ext cx="16065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round truth </a:t>
              </a:r>
            </a:p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point patches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E82559-9C50-3273-8ED6-BC97C9C34825}"/>
                </a:ext>
              </a:extLst>
            </p:cNvPr>
            <p:cNvCxnSpPr>
              <a:cxnSpLocks/>
            </p:cNvCxnSpPr>
            <p:nvPr/>
          </p:nvCxnSpPr>
          <p:spPr>
            <a:xfrm>
              <a:off x="6649807" y="2660373"/>
              <a:ext cx="0" cy="3478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9DCA5A0-95A0-55A2-D873-668100B40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893" y="1261660"/>
            <a:ext cx="2269034" cy="55969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7E2C3D8-4EDD-B65A-EF5B-F62CF1020127}"/>
              </a:ext>
            </a:extLst>
          </p:cNvPr>
          <p:cNvGrpSpPr/>
          <p:nvPr/>
        </p:nvGrpSpPr>
        <p:grpSpPr>
          <a:xfrm>
            <a:off x="7837987" y="2625595"/>
            <a:ext cx="1907895" cy="1056416"/>
            <a:chOff x="8087876" y="3018844"/>
            <a:chExt cx="1907895" cy="105641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1A84F7A-1E11-00EA-A801-8BE7F26339C5}"/>
                </a:ext>
              </a:extLst>
            </p:cNvPr>
            <p:cNvSpPr txBox="1"/>
            <p:nvPr/>
          </p:nvSpPr>
          <p:spPr>
            <a:xfrm>
              <a:off x="8087876" y="3367374"/>
              <a:ext cx="19078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i="1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sz="2000" i="1" baseline="-25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distance </a:t>
              </a:r>
            </a:p>
            <a:p>
              <a:pPr algn="ctr"/>
              <a:r>
                <a:rPr lang="en-US" sz="20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a and b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2517B5-AA46-3F11-A4CB-2ED431ED9338}"/>
                </a:ext>
              </a:extLst>
            </p:cNvPr>
            <p:cNvCxnSpPr>
              <a:cxnSpLocks/>
            </p:cNvCxnSpPr>
            <p:nvPr/>
          </p:nvCxnSpPr>
          <p:spPr>
            <a:xfrm>
              <a:off x="9041824" y="3018844"/>
              <a:ext cx="0" cy="3478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C00612-A38F-EFEE-204A-2CB9E9571D8E}"/>
              </a:ext>
            </a:extLst>
          </p:cNvPr>
          <p:cNvGrpSpPr/>
          <p:nvPr/>
        </p:nvGrpSpPr>
        <p:grpSpPr>
          <a:xfrm>
            <a:off x="1298051" y="3881520"/>
            <a:ext cx="2501900" cy="429028"/>
            <a:chOff x="1589751" y="4253612"/>
            <a:chExt cx="2501900" cy="42902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18AAE19-7C27-7B38-02F6-68F69F84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9751" y="4253612"/>
              <a:ext cx="787400" cy="41910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1701C1-082C-7688-0A29-AD69C05B9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77151" y="4301640"/>
              <a:ext cx="17145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36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5B323-D30F-061F-8FD5-AB1708CF6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702" y="167505"/>
            <a:ext cx="8193190" cy="652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4BD40-CBB5-682E-B98B-1D9BE508417C}"/>
              </a:ext>
            </a:extLst>
          </p:cNvPr>
          <p:cNvSpPr txBox="1"/>
          <p:nvPr/>
        </p:nvSpPr>
        <p:spPr>
          <a:xfrm>
            <a:off x="247135" y="23477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48985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EB32B-F7F9-6B6D-7061-DF7E073D77C9}"/>
              </a:ext>
            </a:extLst>
          </p:cNvPr>
          <p:cNvSpPr txBox="1"/>
          <p:nvPr/>
        </p:nvSpPr>
        <p:spPr>
          <a:xfrm>
            <a:off x="247135" y="234778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DF9-3F34-77BB-E7FE-81A2F15E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04" y="856852"/>
            <a:ext cx="10929489" cy="576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112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4033</TotalTime>
  <Words>391</Words>
  <Application>Microsoft Macintosh PowerPoint</Application>
  <PresentationFormat>Widescreen</PresentationFormat>
  <Paragraphs>76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CMSY10</vt:lpstr>
      <vt:lpstr>NimbusRomNo9L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Shivanand Venkanna Sheshappanavar</dc:creator>
  <cp:lastModifiedBy>Shivanand Venkanna Sheshappanavar</cp:lastModifiedBy>
  <cp:revision>64</cp:revision>
  <dcterms:created xsi:type="dcterms:W3CDTF">2024-03-05T00:27:19Z</dcterms:created>
  <dcterms:modified xsi:type="dcterms:W3CDTF">2024-04-12T14:30:14Z</dcterms:modified>
</cp:coreProperties>
</file>