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7"/>
  </p:notesMasterIdLst>
  <p:handoutMasterIdLst>
    <p:handoutMasterId r:id="rId18"/>
  </p:handoutMasterIdLst>
  <p:sldIdLst>
    <p:sldId id="531" r:id="rId2"/>
    <p:sldId id="289" r:id="rId3"/>
    <p:sldId id="532" r:id="rId4"/>
    <p:sldId id="294" r:id="rId5"/>
    <p:sldId id="534" r:id="rId6"/>
    <p:sldId id="535" r:id="rId7"/>
    <p:sldId id="538" r:id="rId8"/>
    <p:sldId id="539" r:id="rId9"/>
    <p:sldId id="302" r:id="rId10"/>
    <p:sldId id="303" r:id="rId11"/>
    <p:sldId id="540" r:id="rId12"/>
    <p:sldId id="536" r:id="rId13"/>
    <p:sldId id="537" r:id="rId14"/>
    <p:sldId id="307" r:id="rId15"/>
    <p:sldId id="301" r:id="rId16"/>
  </p:sldIdLst>
  <p:sldSz cx="12192000" cy="6858000"/>
  <p:notesSz cx="6858000" cy="9144000"/>
  <p:embeddedFontLst>
    <p:embeddedFont>
      <p:font typeface="Aharoni" panose="02010803020104030203" pitchFamily="2" charset="-79"/>
      <p:bold r:id="rId19"/>
    </p:embeddedFont>
    <p:embeddedFont>
      <p:font typeface="Montserrat" panose="00000500000000000000" pitchFamily="2" charset="0"/>
      <p:regular r:id="rId20"/>
      <p:bold r:id="rId21"/>
      <p:italic r:id="rId22"/>
      <p:boldItalic r:id="rId23"/>
    </p:embeddedFont>
    <p:embeddedFont>
      <p:font typeface="Montserrat Medium" panose="00000600000000000000" pitchFamily="2" charset="0"/>
      <p:regular r:id="rId24"/>
      <p:italic r:id="rId25"/>
    </p:embeddedFont>
    <p:embeddedFont>
      <p:font typeface="Open Sans" panose="020B0606030504020204" pitchFamily="34" charset="0"/>
      <p:regular r:id="rId26"/>
      <p:bold r:id="rId27"/>
      <p:italic r:id="rId28"/>
      <p:boldItalic r:id="rId29"/>
    </p:embeddedFont>
    <p:embeddedFont>
      <p:font typeface="Plus Jakarta Sans" panose="020B0604020202020204" charset="0"/>
      <p:regular r:id="rId30"/>
      <p:bold r:id="rId31"/>
      <p:italic r:id="rId32"/>
      <p:boldItalic r:id="rId33"/>
    </p:embeddedFont>
    <p:embeddedFont>
      <p:font typeface="Sitka Small Semibold" pitchFamily="2" charset="0"/>
      <p:bold r:id="rId34"/>
      <p:boldItalic r:id="rId35"/>
    </p:embeddedFont>
    <p:embeddedFont>
      <p:font typeface="Verdana" panose="020B0604030504040204" pitchFamily="34" charset="0"/>
      <p:regular r:id="rId36"/>
      <p:bold r:id="rId37"/>
      <p:italic r:id="rId38"/>
      <p:boldItalic r:id="rId39"/>
    </p:embeddedFont>
  </p:embeddedFontLst>
  <p:custDataLst>
    <p:tags r:id="rId40"/>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7" roundtripDataSignature="AMtx7miIyBGqFJiBIVMPSSJVJ08VgmQ4i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d_eceblr gitam"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7D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7AD339-51BE-4A38-A1C7-CCF28897F289}">
  <a:tblStyle styleId="{DE7AD339-51BE-4A38-A1C7-CCF28897F28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DA924C56-2605-4F23-9EB3-E9BB6EE8B9F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51EE4F-AFDD-4CAF-9A68-E5F7998E488A}"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E93928-965C-4434-93D3-DF2355B07969}" styleName="Table_3">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EF631A4-29D2-40AD-BCCE-37D0C2C57A83}" styleName="Table_4">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D26335F9-F63F-485A-8836-33AD16E12051}" styleName="Table_5">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A376B42-5B4D-4A95-80B0-B5B1E67FD56F}" styleName="Table_6">
    <a:wholeTbl>
      <a:tcTxStyle b="off" i="off">
        <a:font>
          <a:latin typeface="Arial"/>
          <a:ea typeface="Arial"/>
          <a:cs typeface="Arial"/>
        </a:font>
        <a:srgbClr val="282828"/>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rgbClr val="FFFFFF"/>
      </a:tcTxStyle>
      <a:tcStyle>
        <a:tcBdr/>
        <a:fill>
          <a:solidFill>
            <a:srgbClr val="FFC639"/>
          </a:solidFill>
        </a:fill>
      </a:tcStyle>
    </a:lastCol>
    <a:firstCol>
      <a:tcTxStyle b="on" i="off">
        <a:font>
          <a:latin typeface="Arial"/>
          <a:ea typeface="Arial"/>
          <a:cs typeface="Arial"/>
        </a:font>
        <a:srgbClr val="FFFFFF"/>
      </a:tcTxStyle>
      <a:tcStyle>
        <a:tcBdr/>
        <a:fill>
          <a:solidFill>
            <a:srgbClr val="FFC639"/>
          </a:solidFill>
        </a:fill>
      </a:tcStyle>
    </a:firstCol>
    <a:lastRow>
      <a:tcTxStyle b="on" i="off">
        <a:font>
          <a:latin typeface="Arial"/>
          <a:ea typeface="Arial"/>
          <a:cs typeface="Arial"/>
        </a:font>
        <a:srgbClr val="FFFFFF"/>
      </a:tcTxStyle>
      <a:tcStyle>
        <a:tcBdr>
          <a:top>
            <a:ln w="38100" cap="flat" cmpd="sng">
              <a:solidFill>
                <a:srgbClr val="FFFFFF"/>
              </a:solidFill>
              <a:prstDash val="solid"/>
              <a:round/>
              <a:headEnd type="none" w="sm" len="sm"/>
              <a:tailEnd type="none" w="sm" len="sm"/>
            </a:ln>
          </a:top>
        </a:tcBdr>
        <a:fill>
          <a:solidFill>
            <a:srgbClr val="FFC639"/>
          </a:solidFill>
        </a:fill>
      </a:tcStyle>
    </a:lastRow>
    <a:seCell>
      <a:tcTxStyle/>
      <a:tcStyle>
        <a:tcBdr/>
      </a:tcStyle>
    </a:seCell>
    <a:swCell>
      <a:tcTxStyle/>
      <a:tcStyle>
        <a:tcBdr/>
      </a:tcStyle>
    </a:swCell>
    <a:firstRow>
      <a:tcTxStyle b="on" i="off">
        <a:font>
          <a:latin typeface="Arial"/>
          <a:ea typeface="Arial"/>
          <a:cs typeface="Arial"/>
        </a:font>
        <a:srgbClr val="FFFFFF"/>
      </a:tcTxStyle>
      <a:tcStyle>
        <a:tcBdr>
          <a:bottom>
            <a:ln w="38100" cap="flat" cmpd="sng">
              <a:solidFill>
                <a:srgbClr val="FFFFFF"/>
              </a:solidFill>
              <a:prstDash val="solid"/>
              <a:round/>
              <a:headEnd type="none" w="sm" len="sm"/>
              <a:tailEnd type="none" w="sm" len="sm"/>
            </a:ln>
          </a:bottom>
        </a:tcBdr>
        <a:fill>
          <a:solidFill>
            <a:srgbClr val="FFC639"/>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1" autoAdjust="0"/>
    <p:restoredTop sz="90467" autoAdjust="0"/>
  </p:normalViewPr>
  <p:slideViewPr>
    <p:cSldViewPr snapToGrid="0">
      <p:cViewPr varScale="1">
        <p:scale>
          <a:sx n="62" d="100"/>
          <a:sy n="62" d="100"/>
        </p:scale>
        <p:origin x="1056" y="66"/>
      </p:cViewPr>
      <p:guideLst/>
    </p:cSldViewPr>
  </p:slideViewPr>
  <p:notesTextViewPr>
    <p:cViewPr>
      <p:scale>
        <a:sx n="1" d="1"/>
        <a:sy n="1" d="1"/>
      </p:scale>
      <p:origin x="0" y="0"/>
    </p:cViewPr>
  </p:notesTextViewPr>
  <p:notesViewPr>
    <p:cSldViewPr snapToGrid="0">
      <p:cViewPr varScale="1">
        <p:scale>
          <a:sx n="52" d="100"/>
          <a:sy n="52" d="100"/>
        </p:scale>
        <p:origin x="2946"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89" Type="http://schemas.openxmlformats.org/officeDocument/2006/relationships/presProps" Target="presProps.xml"/><Relationship Id="rId7" Type="http://schemas.openxmlformats.org/officeDocument/2006/relationships/slide" Target="slides/slide6.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tags" Target="tags/tag1.xml"/><Relationship Id="rId87"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90"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 Id="rId20" Type="http://schemas.openxmlformats.org/officeDocument/2006/relationships/font" Target="fonts/font2.fntdata"/><Relationship Id="rId88" Type="http://schemas.openxmlformats.org/officeDocument/2006/relationships/commentAuthors" Target="commentAuthors.xml"/><Relationship Id="rId9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55F02E-3C08-AE1E-8586-E8E7CD0990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7E25FAD-57C3-48A0-8DDC-E6630F1621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014F2F-8EAD-49A7-A8EF-9A8E9DCC375B}" type="datetimeFigureOut">
              <a:rPr lang="en-IN" smtClean="0"/>
              <a:t>25-09-2025</a:t>
            </a:fld>
            <a:endParaRPr lang="en-IN"/>
          </a:p>
        </p:txBody>
      </p:sp>
      <p:sp>
        <p:nvSpPr>
          <p:cNvPr id="4" name="Footer Placeholder 3">
            <a:extLst>
              <a:ext uri="{FF2B5EF4-FFF2-40B4-BE49-F238E27FC236}">
                <a16:creationId xmlns:a16="http://schemas.microsoft.com/office/drawing/2014/main" id="{2965DB5B-4D1B-4F17-4428-BC3F4594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B6874CE-76D5-C303-BA82-2A7E796E0B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454583-99CA-4BB1-8621-21CE87B92BEE}" type="slidenum">
              <a:rPr lang="en-IN" smtClean="0"/>
              <a:t>‹#›</a:t>
            </a:fld>
            <a:endParaRPr lang="en-IN"/>
          </a:p>
        </p:txBody>
      </p:sp>
    </p:spTree>
    <p:extLst>
      <p:ext uri="{BB962C8B-B14F-4D97-AF65-F5344CB8AC3E}">
        <p14:creationId xmlns:p14="http://schemas.microsoft.com/office/powerpoint/2010/main" val="1327233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Plus Jakarta Sans"/>
                <a:ea typeface="Plus Jakarta Sans"/>
                <a:cs typeface="Plus Jakarta Sans"/>
                <a:sym typeface="Plus Jakarta Sans"/>
              </a:rPr>
              <a:t>‹#›</a:t>
            </a:fld>
            <a:endParaRPr sz="1200" b="0" i="0" u="none" strike="noStrike" cap="none">
              <a:solidFill>
                <a:schemeClr val="dk1"/>
              </a:solidFill>
              <a:latin typeface="Plus Jakarta Sans"/>
              <a:ea typeface="Plus Jakarta Sans"/>
              <a:cs typeface="Plus Jakarta Sans"/>
              <a:sym typeface="Plus Jakarta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Plus Jakarta Sans"/>
                <a:ea typeface="Plus Jakarta Sans"/>
                <a:cs typeface="Plus Jakarta Sans"/>
                <a:sym typeface="Plus Jakarta Sans"/>
              </a:rPr>
              <a:t>10</a:t>
            </a:fld>
            <a:endParaRPr lang="en-US" sz="1200" b="0" i="0" u="none" strike="noStrike" cap="none">
              <a:solidFill>
                <a:schemeClr val="dk1"/>
              </a:solidFill>
              <a:latin typeface="Plus Jakarta Sans"/>
              <a:ea typeface="Plus Jakarta Sans"/>
              <a:cs typeface="Plus Jakarta Sans"/>
              <a:sym typeface="Plus Jakarta Sans"/>
            </a:endParaRPr>
          </a:p>
        </p:txBody>
      </p:sp>
    </p:spTree>
    <p:extLst>
      <p:ext uri="{BB962C8B-B14F-4D97-AF65-F5344CB8AC3E}">
        <p14:creationId xmlns:p14="http://schemas.microsoft.com/office/powerpoint/2010/main" val="460015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2fee63df26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1" name="Google Shape;741;g2fee63df26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3"/>
        <p:cNvGrpSpPr/>
        <p:nvPr/>
      </p:nvGrpSpPr>
      <p:grpSpPr>
        <a:xfrm>
          <a:off x="0" y="0"/>
          <a:ext cx="0" cy="0"/>
          <a:chOff x="0" y="0"/>
          <a:chExt cx="0" cy="0"/>
        </a:xfrm>
      </p:grpSpPr>
      <p:sp>
        <p:nvSpPr>
          <p:cNvPr id="24" name="Google Shape;24;p48"/>
          <p:cNvSpPr>
            <a:spLocks noGrp="1"/>
          </p:cNvSpPr>
          <p:nvPr>
            <p:ph type="pic" idx="2"/>
          </p:nvPr>
        </p:nvSpPr>
        <p:spPr>
          <a:xfrm>
            <a:off x="0" y="0"/>
            <a:ext cx="12192000" cy="6858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3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g27884b107a2_2_166"/>
          <p:cNvSpPr txBox="1">
            <a:spLocks noGrp="1"/>
          </p:cNvSpPr>
          <p:nvPr>
            <p:ph type="title"/>
          </p:nvPr>
        </p:nvSpPr>
        <p:spPr>
          <a:xfrm>
            <a:off x="415600" y="593367"/>
            <a:ext cx="11360700" cy="763500"/>
          </a:xfrm>
          <a:prstGeom prst="rect">
            <a:avLst/>
          </a:prstGeom>
          <a:noFill/>
          <a:ln>
            <a:noFill/>
          </a:ln>
        </p:spPr>
        <p:txBody>
          <a:bodyPr spcFirstLastPara="1" wrap="square" lIns="91425" tIns="91425" rIns="91425" bIns="91425" anchor="t" anchorCtr="0">
            <a:normAutofit/>
          </a:bodyPr>
          <a:lstStyle>
            <a:lvl1pPr marR="0" lvl="0" algn="l" rtl="0">
              <a:lnSpc>
                <a:spcPct val="90000"/>
              </a:lnSpc>
              <a:spcBef>
                <a:spcPts val="0"/>
              </a:spcBef>
              <a:spcAft>
                <a:spcPts val="0"/>
              </a:spcAft>
              <a:buClr>
                <a:schemeClr val="dk1"/>
              </a:buClr>
              <a:buSzPts val="28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 name="Google Shape;34;g27884b107a2_2_166"/>
          <p:cNvSpPr txBox="1">
            <a:spLocks noGrp="1"/>
          </p:cNvSpPr>
          <p:nvPr>
            <p:ph type="body" idx="1"/>
          </p:nvPr>
        </p:nvSpPr>
        <p:spPr>
          <a:xfrm>
            <a:off x="415600" y="1536633"/>
            <a:ext cx="113607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20000"/>
              </a:lnSpc>
              <a:spcBef>
                <a:spcPts val="0"/>
              </a:spcBef>
              <a:spcAft>
                <a:spcPts val="0"/>
              </a:spcAft>
              <a:buClr>
                <a:schemeClr val="dk1"/>
              </a:buClr>
              <a:buSzPts val="1800"/>
              <a:buFont typeface="Arial"/>
              <a:buChar char="●"/>
              <a:defRPr sz="1400" b="0" i="0" u="none" strike="noStrike" cap="none">
                <a:solidFill>
                  <a:srgbClr val="000000"/>
                </a:solidFill>
                <a:latin typeface="Aharoni"/>
                <a:ea typeface="Aharoni"/>
                <a:cs typeface="Aharoni"/>
                <a:sym typeface="Aharoni"/>
              </a:defRPr>
            </a:lvl1pPr>
            <a:lvl2pPr marL="914400" marR="0" lvl="1"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 name="Google Shape;35;g27884b107a2_2_166"/>
          <p:cNvSpPr txBox="1">
            <a:spLocks noGrp="1"/>
          </p:cNvSpPr>
          <p:nvPr>
            <p:ph type="sldNum" idx="12"/>
          </p:nvPr>
        </p:nvSpPr>
        <p:spPr>
          <a:xfrm>
            <a:off x="11296611" y="6217623"/>
            <a:ext cx="731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1pPr>
            <a:lvl2pPr marL="0" marR="0" lvl="1"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2pPr>
            <a:lvl3pPr marL="0" marR="0" lvl="2"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3pPr>
            <a:lvl4pPr marL="0" marR="0" lvl="3"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4pPr>
            <a:lvl5pPr marL="0" marR="0" lvl="4"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5pPr>
            <a:lvl6pPr marL="0" marR="0" lvl="5"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6pPr>
            <a:lvl7pPr marL="0" marR="0" lvl="6"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7pPr>
            <a:lvl8pPr marL="0" marR="0" lvl="7"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8pPr>
            <a:lvl9pPr marL="0" marR="0" lvl="8"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2_Title Slide">
  <p:cSld name="32_Title Slide">
    <p:spTree>
      <p:nvGrpSpPr>
        <p:cNvPr id="1" name="Shape 38"/>
        <p:cNvGrpSpPr/>
        <p:nvPr/>
      </p:nvGrpSpPr>
      <p:grpSpPr>
        <a:xfrm>
          <a:off x="0" y="0"/>
          <a:ext cx="0" cy="0"/>
          <a:chOff x="0" y="0"/>
          <a:chExt cx="0" cy="0"/>
        </a:xfrm>
      </p:grpSpPr>
      <p:sp>
        <p:nvSpPr>
          <p:cNvPr id="39" name="Google Shape;39;p85"/>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us Jakarta Sans"/>
              <a:ea typeface="Plus Jakarta Sans"/>
              <a:cs typeface="Plus Jakarta Sans"/>
              <a:sym typeface="Plus Jakarta Sans"/>
            </a:endParaRPr>
          </a:p>
        </p:txBody>
      </p:sp>
      <p:sp>
        <p:nvSpPr>
          <p:cNvPr id="40" name="Google Shape;40;p85"/>
          <p:cNvSpPr>
            <a:spLocks noGrp="1"/>
          </p:cNvSpPr>
          <p:nvPr>
            <p:ph type="pic" idx="2"/>
          </p:nvPr>
        </p:nvSpPr>
        <p:spPr>
          <a:xfrm>
            <a:off x="6816725" y="1268413"/>
            <a:ext cx="2381023" cy="2976935"/>
          </a:xfrm>
          <a:prstGeom prst="rect">
            <a:avLst/>
          </a:prstGeom>
          <a:solidFill>
            <a:srgbClr val="F2F2F2"/>
          </a:solidFill>
          <a:ln>
            <a:noFill/>
          </a:ln>
        </p:spPr>
      </p:sp>
      <p:sp>
        <p:nvSpPr>
          <p:cNvPr id="41" name="Google Shape;41;p85"/>
          <p:cNvSpPr>
            <a:spLocks noGrp="1"/>
          </p:cNvSpPr>
          <p:nvPr>
            <p:ph type="pic" idx="3"/>
          </p:nvPr>
        </p:nvSpPr>
        <p:spPr>
          <a:xfrm>
            <a:off x="9476015" y="1268413"/>
            <a:ext cx="2381023" cy="2976935"/>
          </a:xfrm>
          <a:prstGeom prst="rect">
            <a:avLst/>
          </a:prstGeom>
          <a:solidFill>
            <a:srgbClr val="F2F2F2"/>
          </a:solid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g27884b107a2_0_115"/>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chemeClr val="dk1"/>
              </a:buClr>
              <a:buSzPts val="6000"/>
              <a:buFont typeface="Calibri"/>
              <a:buChar char="●"/>
              <a:defRPr sz="60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Google Shape;44;g27884b107a2_0_11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rgbClr val="000000"/>
                </a:solidFill>
                <a:latin typeface="Aharoni"/>
                <a:ea typeface="Aharoni"/>
                <a:cs typeface="Aharoni"/>
                <a:sym typeface="Aharon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45" name="Google Shape;45;g27884b107a2_0_1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 name="Google Shape;46;g27884b107a2_0_1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 name="Google Shape;47;g27884b107a2_0_1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293373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0C1"/>
        </a:solidFill>
        <a:effectLst/>
      </p:bgPr>
    </p:bg>
    <p:spTree>
      <p:nvGrpSpPr>
        <p:cNvPr id="1" name="Shape 9"/>
        <p:cNvGrpSpPr/>
        <p:nvPr/>
      </p:nvGrpSpPr>
      <p:grpSpPr>
        <a:xfrm>
          <a:off x="0" y="0"/>
          <a:ext cx="0" cy="0"/>
          <a:chOff x="0" y="0"/>
          <a:chExt cx="0" cy="0"/>
        </a:xfrm>
      </p:grpSpPr>
      <p:sp>
        <p:nvSpPr>
          <p:cNvPr id="10" name="Google Shape;10;p64"/>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Open Sans"/>
                <a:ea typeface="Open Sans"/>
                <a:cs typeface="Open Sans"/>
                <a:sym typeface="Open Sans"/>
              </a:rPr>
              <a:t>Dept EECE, GST Bengaluru</a:t>
            </a:r>
            <a:endParaRPr sz="1800" b="0" i="0" u="none" strike="noStrike" cap="none">
              <a:solidFill>
                <a:srgbClr val="7F7F7F"/>
              </a:solidFill>
              <a:latin typeface="Open Sans"/>
              <a:ea typeface="Open Sans"/>
              <a:cs typeface="Open Sans"/>
              <a:sym typeface="Open Sans"/>
            </a:endParaRPr>
          </a:p>
        </p:txBody>
      </p:sp>
      <p:pic>
        <p:nvPicPr>
          <p:cNvPr id="11" name="Google Shape;11;p64"/>
          <p:cNvPicPr preferRelativeResize="0"/>
          <p:nvPr userDrawn="1"/>
        </p:nvPicPr>
        <p:blipFill rotWithShape="1">
          <a:blip r:embed="rId9">
            <a:alphaModFix/>
          </a:blip>
          <a:srcRect/>
          <a:stretch/>
        </p:blipFill>
        <p:spPr>
          <a:xfrm>
            <a:off x="10545066" y="6107763"/>
            <a:ext cx="1432859" cy="61408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4" r:id="rId1"/>
    <p:sldLayoutId id="2147483655" r:id="rId2"/>
    <p:sldLayoutId id="2147483657" r:id="rId3"/>
    <p:sldLayoutId id="2147483658" r:id="rId4"/>
    <p:sldLayoutId id="2147483660" r:id="rId5"/>
    <p:sldLayoutId id="2147483661" r:id="rId6"/>
    <p:sldLayoutId id="2147483675"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799">
          <p15:clr>
            <a:srgbClr val="A4A3A4"/>
          </p15:clr>
        </p15:guide>
        <p15:guide id="4" orient="horz" pos="346">
          <p15:clr>
            <a:srgbClr val="A4A3A4"/>
          </p15:clr>
        </p15:guide>
        <p15:guide id="5" orient="horz" pos="1253">
          <p15:clr>
            <a:srgbClr val="A4A3A4"/>
          </p15:clr>
        </p15:guide>
        <p15:guide id="6" orient="horz" pos="1706">
          <p15:clr>
            <a:srgbClr val="A4A3A4"/>
          </p15:clr>
        </p15:guide>
        <p15:guide id="7" orient="horz" pos="2614">
          <p15:clr>
            <a:srgbClr val="A4A3A4"/>
          </p15:clr>
        </p15:guide>
        <p15:guide id="8" orient="horz" pos="3067">
          <p15:clr>
            <a:srgbClr val="A4A3A4"/>
          </p15:clr>
        </p15:guide>
        <p15:guide id="9" orient="horz" pos="3521">
          <p15:clr>
            <a:srgbClr val="A4A3A4"/>
          </p15:clr>
        </p15:guide>
        <p15:guide id="10" orient="horz" pos="3974">
          <p15:clr>
            <a:srgbClr val="A4A3A4"/>
          </p15:clr>
        </p15:guide>
        <p15:guide id="11" pos="4294">
          <p15:clr>
            <a:srgbClr val="A4A3A4"/>
          </p15:clr>
        </p15:guide>
        <p15:guide id="12" pos="4747">
          <p15:clr>
            <a:srgbClr val="A4A3A4"/>
          </p15:clr>
        </p15:guide>
        <p15:guide id="13" pos="211">
          <p15:clr>
            <a:srgbClr val="A4A3A4"/>
          </p15:clr>
        </p15:guide>
        <p15:guide id="14" pos="665">
          <p15:clr>
            <a:srgbClr val="A4A3A4"/>
          </p15:clr>
        </p15:guide>
        <p15:guide id="15" pos="1118">
          <p15:clr>
            <a:srgbClr val="A4A3A4"/>
          </p15:clr>
        </p15:guide>
        <p15:guide id="16" pos="1572">
          <p15:clr>
            <a:srgbClr val="A4A3A4"/>
          </p15:clr>
        </p15:guide>
        <p15:guide id="17" pos="2026">
          <p15:clr>
            <a:srgbClr val="A4A3A4"/>
          </p15:clr>
        </p15:guide>
        <p15:guide id="18" pos="2479">
          <p15:clr>
            <a:srgbClr val="A4A3A4"/>
          </p15:clr>
        </p15:guide>
        <p15:guide id="19" pos="2933">
          <p15:clr>
            <a:srgbClr val="A4A3A4"/>
          </p15:clr>
        </p15:guide>
        <p15:guide id="20" pos="3386">
          <p15:clr>
            <a:srgbClr val="A4A3A4"/>
          </p15:clr>
        </p15:guide>
        <p15:guide id="21" pos="5201">
          <p15:clr>
            <a:srgbClr val="A4A3A4"/>
          </p15:clr>
        </p15:guide>
        <p15:guide id="22" pos="5654">
          <p15:clr>
            <a:srgbClr val="A4A3A4"/>
          </p15:clr>
        </p15:guide>
        <p15:guide id="23" pos="6108">
          <p15:clr>
            <a:srgbClr val="A4A3A4"/>
          </p15:clr>
        </p15:guide>
        <p15:guide id="24" pos="6562">
          <p15:clr>
            <a:srgbClr val="A4A3A4"/>
          </p15:clr>
        </p15:guide>
        <p15:guide id="25" pos="7015">
          <p15:clr>
            <a:srgbClr val="A4A3A4"/>
          </p15:clr>
        </p15:guide>
        <p15:guide id="26" pos="7469">
          <p15:clr>
            <a:srgbClr val="A4A3A4"/>
          </p15:clr>
        </p15:guide>
        <p15:guide id="27" pos="347">
          <p15:clr>
            <a:srgbClr val="F26B43"/>
          </p15:clr>
        </p15:guide>
        <p15:guide id="28" pos="733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2AE9A7-FBD8-C9FF-7958-4AF112522506}"/>
              </a:ext>
            </a:extLst>
          </p:cNvPr>
          <p:cNvSpPr>
            <a:spLocks noGrp="1"/>
          </p:cNvSpPr>
          <p:nvPr>
            <p:ph type="sldNum" idx="4294967295"/>
          </p:nvPr>
        </p:nvSpPr>
        <p:spPr>
          <a:xfrm>
            <a:off x="11460163" y="6218238"/>
            <a:ext cx="731837" cy="523875"/>
          </a:xfrm>
          <a:prstGeom prst="rect">
            <a:avLst/>
          </a:prstGeom>
        </p:spPr>
        <p:txBody>
          <a:bodyPr/>
          <a:lstStyle/>
          <a:p>
            <a:pPr marL="0" lvl="0" indent="0" algn="r" rtl="0">
              <a:spcBef>
                <a:spcPts val="0"/>
              </a:spcBef>
              <a:spcAft>
                <a:spcPts val="0"/>
              </a:spcAft>
              <a:buNone/>
            </a:pPr>
            <a:fld id="{00000000-1234-1234-1234-123412341234}" type="slidenum">
              <a:rPr lang="en-US" smtClean="0"/>
              <a:t>1</a:t>
            </a:fld>
            <a:endParaRPr lang="en-US"/>
          </a:p>
        </p:txBody>
      </p:sp>
      <p:pic>
        <p:nvPicPr>
          <p:cNvPr id="5" name="Google Shape;87;p1">
            <a:extLst>
              <a:ext uri="{FF2B5EF4-FFF2-40B4-BE49-F238E27FC236}">
                <a16:creationId xmlns:a16="http://schemas.microsoft.com/office/drawing/2014/main" id="{AD01CF2C-8332-E700-171E-F6425D2B2D23}"/>
              </a:ext>
            </a:extLst>
          </p:cNvPr>
          <p:cNvPicPr preferRelativeResize="0"/>
          <p:nvPr/>
        </p:nvPicPr>
        <p:blipFill rotWithShape="1">
          <a:blip r:embed="rId2">
            <a:alphaModFix amt="20000"/>
          </a:blip>
          <a:srcRect l="1514" r="2310" b="19493"/>
          <a:stretch/>
        </p:blipFill>
        <p:spPr>
          <a:xfrm>
            <a:off x="-1235" y="52379"/>
            <a:ext cx="12193235" cy="6734914"/>
          </a:xfrm>
          <a:prstGeom prst="rect">
            <a:avLst/>
          </a:prstGeom>
          <a:noFill/>
          <a:ln>
            <a:noFill/>
          </a:ln>
        </p:spPr>
      </p:pic>
      <p:sp>
        <p:nvSpPr>
          <p:cNvPr id="6" name="Google Shape;88;p1">
            <a:extLst>
              <a:ext uri="{FF2B5EF4-FFF2-40B4-BE49-F238E27FC236}">
                <a16:creationId xmlns:a16="http://schemas.microsoft.com/office/drawing/2014/main" id="{74F321D0-F3BA-5572-DBB4-C5E77739C8E5}"/>
              </a:ext>
            </a:extLst>
          </p:cNvPr>
          <p:cNvSpPr txBox="1"/>
          <p:nvPr/>
        </p:nvSpPr>
        <p:spPr>
          <a:xfrm>
            <a:off x="2904067" y="3157752"/>
            <a:ext cx="6383867"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dirty="0">
                <a:solidFill>
                  <a:srgbClr val="007069"/>
                </a:solidFill>
                <a:latin typeface="Open Sans"/>
                <a:ea typeface="Open Sans"/>
                <a:cs typeface="Open Sans"/>
                <a:sym typeface="Open Sans"/>
              </a:rPr>
              <a:t>GITAM (Deemed-to-be) University</a:t>
            </a:r>
            <a:endParaRPr lang="en-US" sz="2800" dirty="0"/>
          </a:p>
        </p:txBody>
      </p:sp>
      <p:sp>
        <p:nvSpPr>
          <p:cNvPr id="11" name="Google Shape;93;p1">
            <a:extLst>
              <a:ext uri="{FF2B5EF4-FFF2-40B4-BE49-F238E27FC236}">
                <a16:creationId xmlns:a16="http://schemas.microsoft.com/office/drawing/2014/main" id="{5F318AA7-C96A-3AAD-7C94-E53133C5AD6C}"/>
              </a:ext>
            </a:extLst>
          </p:cNvPr>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rgbClr val="7F7F7F"/>
                </a:solidFill>
                <a:latin typeface="Montserrat Medium"/>
                <a:ea typeface="Montserrat Medium"/>
                <a:cs typeface="Montserrat Medium"/>
                <a:sym typeface="Montserrat Medium"/>
              </a:rPr>
              <a:t>www.gitam.edu</a:t>
            </a:r>
            <a:endParaRPr sz="1200" b="0" i="0" u="none" strike="noStrike" cap="none" dirty="0">
              <a:solidFill>
                <a:srgbClr val="7F7F7F"/>
              </a:solidFill>
              <a:latin typeface="Montserrat Medium"/>
              <a:ea typeface="Montserrat Medium"/>
              <a:cs typeface="Montserrat Medium"/>
              <a:sym typeface="Montserrat Medium"/>
            </a:endParaRPr>
          </a:p>
        </p:txBody>
      </p:sp>
      <p:grpSp>
        <p:nvGrpSpPr>
          <p:cNvPr id="12" name="Google Shape;94;p1">
            <a:extLst>
              <a:ext uri="{FF2B5EF4-FFF2-40B4-BE49-F238E27FC236}">
                <a16:creationId xmlns:a16="http://schemas.microsoft.com/office/drawing/2014/main" id="{27E17DC4-EBA4-36D1-CC55-FFAF1FD93FF1}"/>
              </a:ext>
            </a:extLst>
          </p:cNvPr>
          <p:cNvGrpSpPr/>
          <p:nvPr/>
        </p:nvGrpSpPr>
        <p:grpSpPr>
          <a:xfrm rot="2700000">
            <a:off x="5984712" y="5183993"/>
            <a:ext cx="231043" cy="225933"/>
            <a:chOff x="11087593" y="13905"/>
            <a:chExt cx="1085533" cy="1061509"/>
          </a:xfrm>
        </p:grpSpPr>
        <p:sp>
          <p:nvSpPr>
            <p:cNvPr id="13" name="Google Shape;95;p1">
              <a:extLst>
                <a:ext uri="{FF2B5EF4-FFF2-40B4-BE49-F238E27FC236}">
                  <a16:creationId xmlns:a16="http://schemas.microsoft.com/office/drawing/2014/main" id="{AE7092A2-B102-1273-6C25-E1736799EF72}"/>
                </a:ext>
              </a:extLst>
            </p:cNvPr>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 name="Google Shape;96;p1">
              <a:extLst>
                <a:ext uri="{FF2B5EF4-FFF2-40B4-BE49-F238E27FC236}">
                  <a16:creationId xmlns:a16="http://schemas.microsoft.com/office/drawing/2014/main" id="{CD50D2DC-2455-5951-3C5D-BB02F217709E}"/>
                </a:ext>
              </a:extLst>
            </p:cNvPr>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sp>
        <p:nvSpPr>
          <p:cNvPr id="16" name="Google Shape;104;p1">
            <a:extLst>
              <a:ext uri="{FF2B5EF4-FFF2-40B4-BE49-F238E27FC236}">
                <a16:creationId xmlns:a16="http://schemas.microsoft.com/office/drawing/2014/main" id="{C323D64D-BE3D-E115-33E9-192C329B4C2B}"/>
              </a:ext>
            </a:extLst>
          </p:cNvPr>
          <p:cNvSpPr/>
          <p:nvPr/>
        </p:nvSpPr>
        <p:spPr>
          <a:xfrm>
            <a:off x="2904067" y="3856219"/>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dirty="0">
              <a:solidFill>
                <a:schemeClr val="dk1"/>
              </a:solidFill>
              <a:latin typeface="Arial"/>
              <a:ea typeface="Arial"/>
              <a:cs typeface="Arial"/>
              <a:sym typeface="Arial"/>
            </a:endParaRPr>
          </a:p>
        </p:txBody>
      </p:sp>
      <p:sp>
        <p:nvSpPr>
          <p:cNvPr id="17" name="Google Shape;105;p1">
            <a:extLst>
              <a:ext uri="{FF2B5EF4-FFF2-40B4-BE49-F238E27FC236}">
                <a16:creationId xmlns:a16="http://schemas.microsoft.com/office/drawing/2014/main" id="{C9CF77E4-28A7-270F-8F1A-AFD4E8DCECCF}"/>
              </a:ext>
            </a:extLst>
          </p:cNvPr>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9" name="Google Shape;111;p1">
            <a:extLst>
              <a:ext uri="{FF2B5EF4-FFF2-40B4-BE49-F238E27FC236}">
                <a16:creationId xmlns:a16="http://schemas.microsoft.com/office/drawing/2014/main" id="{037B6323-B919-404C-9A53-E2D1EEBBC29E}"/>
              </a:ext>
            </a:extLst>
          </p:cNvPr>
          <p:cNvSpPr/>
          <p:nvPr/>
        </p:nvSpPr>
        <p:spPr>
          <a:xfrm>
            <a:off x="108354" y="4742585"/>
            <a:ext cx="5696560" cy="1169511"/>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Team: </a:t>
            </a:r>
          </a:p>
          <a:p>
            <a:pPr marL="0" marR="0" lvl="0" indent="0" rtl="0">
              <a:lnSpc>
                <a:spcPct val="100000"/>
              </a:lnSpc>
              <a:spcBef>
                <a:spcPts val="0"/>
              </a:spcBef>
              <a:spcAft>
                <a:spcPts val="0"/>
              </a:spcAft>
              <a:buClr>
                <a:srgbClr val="000000"/>
              </a:buClr>
              <a:buSzPts val="1400"/>
              <a:buFont typeface="Arial"/>
              <a:buNone/>
            </a:pPr>
            <a:r>
              <a:rPr lang="en-US" b="1" dirty="0">
                <a:solidFill>
                  <a:schemeClr val="dk1"/>
                </a:solidFill>
                <a:latin typeface="Montserrat Medium"/>
                <a:sym typeface="Montserrat Medium"/>
              </a:rPr>
              <a:t>BU22EECE0100088</a:t>
            </a:r>
            <a:r>
              <a:rPr lang="en-US" sz="1400" b="1" i="0" u="none" strike="noStrike" cap="none" dirty="0">
                <a:solidFill>
                  <a:schemeClr val="dk1"/>
                </a:solidFill>
                <a:latin typeface="Montserrat Medium"/>
                <a:ea typeface="Arial"/>
                <a:cs typeface="Arial"/>
                <a:sym typeface="Montserrat Medium"/>
              </a:rPr>
              <a:t>  -  S </a:t>
            </a:r>
            <a:r>
              <a:rPr lang="en-US" sz="1400" b="1" i="0" u="none" strike="noStrike" cap="none" dirty="0" err="1">
                <a:solidFill>
                  <a:schemeClr val="dk1"/>
                </a:solidFill>
                <a:latin typeface="Montserrat Medium"/>
                <a:ea typeface="Arial"/>
                <a:cs typeface="Arial"/>
                <a:sym typeface="Montserrat Medium"/>
              </a:rPr>
              <a:t>Sheshu</a:t>
            </a:r>
            <a:endParaRPr lang="en-US" sz="1400" b="1" i="0" u="none" strike="noStrike" cap="none" dirty="0">
              <a:solidFill>
                <a:schemeClr val="dk1"/>
              </a:solidFill>
              <a:latin typeface="Montserrat Medium"/>
              <a:ea typeface="Arial"/>
              <a:cs typeface="Arial"/>
              <a:sym typeface="Montserrat Medium"/>
            </a:endParaRPr>
          </a:p>
          <a:p>
            <a:pPr marL="0" marR="0" lvl="0" indent="0" rtl="0">
              <a:lnSpc>
                <a:spcPct val="100000"/>
              </a:lnSpc>
              <a:spcBef>
                <a:spcPts val="0"/>
              </a:spcBef>
              <a:spcAft>
                <a:spcPts val="0"/>
              </a:spcAft>
              <a:buClr>
                <a:srgbClr val="000000"/>
              </a:buClr>
              <a:buSzPts val="1400"/>
              <a:buFont typeface="Arial"/>
              <a:buNone/>
            </a:pPr>
            <a:r>
              <a:rPr lang="en-US" b="1" dirty="0">
                <a:solidFill>
                  <a:schemeClr val="dk1"/>
                </a:solidFill>
                <a:latin typeface="Montserrat Medium"/>
                <a:sym typeface="Montserrat Medium"/>
              </a:rPr>
              <a:t>BU22EECE0100444  -    Prajwal Kumar</a:t>
            </a:r>
          </a:p>
          <a:p>
            <a:pPr marL="0" marR="0" lvl="0" indent="0" rtl="0">
              <a:lnSpc>
                <a:spcPct val="100000"/>
              </a:lnSpc>
              <a:spcBef>
                <a:spcPts val="0"/>
              </a:spcBef>
              <a:spcAft>
                <a:spcPts val="0"/>
              </a:spcAft>
              <a:buClr>
                <a:srgbClr val="000000"/>
              </a:buClr>
              <a:buSzPts val="1400"/>
              <a:buFont typeface="Arial"/>
              <a:buNone/>
            </a:pPr>
            <a:r>
              <a:rPr lang="en-US" b="1" dirty="0">
                <a:solidFill>
                  <a:schemeClr val="dk1"/>
                </a:solidFill>
                <a:latin typeface="Montserrat Medium"/>
                <a:sym typeface="Montserrat Medium"/>
              </a:rPr>
              <a:t>BU22EECE0100447  - Shravani A</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endParaRPr sz="1400" b="1" i="0" u="none" strike="noStrike" cap="none" dirty="0">
              <a:solidFill>
                <a:schemeClr val="dk1"/>
              </a:solidFill>
              <a:latin typeface="Arial"/>
              <a:ea typeface="Arial"/>
              <a:cs typeface="Arial"/>
              <a:sym typeface="Arial"/>
            </a:endParaRPr>
          </a:p>
        </p:txBody>
      </p:sp>
      <p:sp>
        <p:nvSpPr>
          <p:cNvPr id="20" name="Google Shape;111;p1">
            <a:extLst>
              <a:ext uri="{FF2B5EF4-FFF2-40B4-BE49-F238E27FC236}">
                <a16:creationId xmlns:a16="http://schemas.microsoft.com/office/drawing/2014/main" id="{663FF154-6303-06EF-099B-905F19C206B2}"/>
              </a:ext>
            </a:extLst>
          </p:cNvPr>
          <p:cNvSpPr/>
          <p:nvPr/>
        </p:nvSpPr>
        <p:spPr>
          <a:xfrm>
            <a:off x="9156700" y="5040405"/>
            <a:ext cx="3092302" cy="954067"/>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Mentor: </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Montserrat Medium"/>
                <a:sym typeface="Montserrat Medium"/>
              </a:rPr>
              <a:t>Kshitij Shakya</a:t>
            </a:r>
            <a:r>
              <a:rPr lang="en-US" sz="1400" b="1" i="0" u="none" strike="noStrike" cap="none" dirty="0">
                <a:solidFill>
                  <a:schemeClr val="dk1"/>
                </a:solidFill>
                <a:latin typeface="Montserrat Medium"/>
                <a:ea typeface="Arial"/>
                <a:cs typeface="Arial"/>
                <a:sym typeface="Montserrat Medium"/>
              </a:rPr>
              <a:t> </a:t>
            </a:r>
          </a:p>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In-charge: </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Montserrat Medium"/>
                <a:sym typeface="Montserrat Medium"/>
              </a:rPr>
              <a:t>Subhashish Tiwari</a:t>
            </a:r>
            <a:endParaRPr lang="en-US" sz="1400" b="1" i="0" u="none" strike="noStrike" cap="none" dirty="0">
              <a:solidFill>
                <a:schemeClr val="dk1"/>
              </a:solidFill>
              <a:latin typeface="Arial"/>
              <a:ea typeface="Arial"/>
              <a:cs typeface="Arial"/>
              <a:sym typeface="Arial"/>
            </a:endParaRPr>
          </a:p>
        </p:txBody>
      </p:sp>
      <p:pic>
        <p:nvPicPr>
          <p:cNvPr id="21" name="Google Shape;67;p1">
            <a:extLst>
              <a:ext uri="{FF2B5EF4-FFF2-40B4-BE49-F238E27FC236}">
                <a16:creationId xmlns:a16="http://schemas.microsoft.com/office/drawing/2014/main" id="{14559E83-6276-698C-A2DC-9D1D6C0E44CD}"/>
              </a:ext>
            </a:extLst>
          </p:cNvPr>
          <p:cNvPicPr preferRelativeResize="0"/>
          <p:nvPr/>
        </p:nvPicPr>
        <p:blipFill rotWithShape="1">
          <a:blip r:embed="rId3">
            <a:alphaModFix/>
          </a:blip>
          <a:srcRect/>
          <a:stretch/>
        </p:blipFill>
        <p:spPr>
          <a:xfrm>
            <a:off x="4601352" y="1778687"/>
            <a:ext cx="2674631" cy="1245671"/>
          </a:xfrm>
          <a:prstGeom prst="rect">
            <a:avLst/>
          </a:prstGeom>
          <a:noFill/>
          <a:ln>
            <a:noFill/>
          </a:ln>
        </p:spPr>
      </p:pic>
      <p:sp>
        <p:nvSpPr>
          <p:cNvPr id="22" name="Google Shape;88;p1">
            <a:extLst>
              <a:ext uri="{FF2B5EF4-FFF2-40B4-BE49-F238E27FC236}">
                <a16:creationId xmlns:a16="http://schemas.microsoft.com/office/drawing/2014/main" id="{8CF9D16E-FF17-2A50-8767-3A06BCEC2AD9}"/>
              </a:ext>
            </a:extLst>
          </p:cNvPr>
          <p:cNvSpPr txBox="1"/>
          <p:nvPr/>
        </p:nvSpPr>
        <p:spPr>
          <a:xfrm>
            <a:off x="1678897" y="279638"/>
            <a:ext cx="7884827" cy="1384954"/>
          </a:xfrm>
          <a:prstGeom prst="rect">
            <a:avLst/>
          </a:prstGeom>
          <a:noFill/>
          <a:ln>
            <a:noFill/>
          </a:ln>
        </p:spPr>
        <p:txBody>
          <a:bodyPr spcFirstLastPara="1" wrap="square" lIns="91425" tIns="45700" rIns="91425" bIns="45700" anchor="t" anchorCtr="0">
            <a:spAutoFit/>
          </a:bodyPr>
          <a:lstStyle/>
          <a:p>
            <a:pPr algn="ctr"/>
            <a:r>
              <a:rPr lang="en-US" sz="2800" b="1" dirty="0">
                <a:solidFill>
                  <a:schemeClr val="accent4">
                    <a:lumMod val="75000"/>
                  </a:schemeClr>
                </a:solidFill>
              </a:rPr>
              <a:t>Cloud Monitoring Heart Beat Sensor Data for Worker and Soldier in Hostile Conditions</a:t>
            </a:r>
            <a:endParaRPr lang="en-US" sz="2800" dirty="0">
              <a:solidFill>
                <a:schemeClr val="accent4">
                  <a:lumMod val="75000"/>
                </a:schemeClr>
              </a:solidFill>
            </a:endParaRPr>
          </a:p>
          <a:p>
            <a:pPr marL="0" marR="0" lvl="0" indent="0" algn="ctr" rtl="0">
              <a:spcBef>
                <a:spcPts val="0"/>
              </a:spcBef>
              <a:spcAft>
                <a:spcPts val="0"/>
              </a:spcAft>
              <a:buNone/>
            </a:pPr>
            <a:endParaRPr lang="en-US" sz="2800" dirty="0">
              <a:solidFill>
                <a:schemeClr val="accent4">
                  <a:lumMod val="75000"/>
                </a:schemeClr>
              </a:solidFill>
            </a:endParaRPr>
          </a:p>
        </p:txBody>
      </p:sp>
      <p:sp>
        <p:nvSpPr>
          <p:cNvPr id="23" name="Google Shape;88;p1">
            <a:extLst>
              <a:ext uri="{FF2B5EF4-FFF2-40B4-BE49-F238E27FC236}">
                <a16:creationId xmlns:a16="http://schemas.microsoft.com/office/drawing/2014/main" id="{D8F66EB9-9CBE-8ACD-E616-93A5AE55CF5C}"/>
              </a:ext>
            </a:extLst>
          </p:cNvPr>
          <p:cNvSpPr txBox="1"/>
          <p:nvPr/>
        </p:nvSpPr>
        <p:spPr>
          <a:xfrm>
            <a:off x="9812887" y="141274"/>
            <a:ext cx="2245360"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dirty="0">
                <a:solidFill>
                  <a:srgbClr val="007069"/>
                </a:solidFill>
                <a:latin typeface="Open Sans"/>
                <a:ea typeface="Open Sans"/>
                <a:cs typeface="Open Sans"/>
                <a:sym typeface="Open Sans"/>
              </a:rPr>
              <a:t>Review-I</a:t>
            </a:r>
            <a:endParaRPr lang="en-US" sz="2000" i="1" dirty="0"/>
          </a:p>
        </p:txBody>
      </p:sp>
      <p:sp>
        <p:nvSpPr>
          <p:cNvPr id="25" name="Google Shape;120;p76">
            <a:extLst>
              <a:ext uri="{FF2B5EF4-FFF2-40B4-BE49-F238E27FC236}">
                <a16:creationId xmlns:a16="http://schemas.microsoft.com/office/drawing/2014/main" id="{38A183C7-510B-0906-FECD-64BA2B628A0E}"/>
              </a:ext>
            </a:extLst>
          </p:cNvPr>
          <p:cNvSpPr/>
          <p:nvPr/>
        </p:nvSpPr>
        <p:spPr>
          <a:xfrm>
            <a:off x="133753" y="2965411"/>
            <a:ext cx="2432050" cy="818907"/>
          </a:xfrm>
          <a:prstGeom prst="roundRect">
            <a:avLst>
              <a:gd name="adj" fmla="val 16667"/>
            </a:avLst>
          </a:prstGeom>
          <a:solidFill>
            <a:srgbClr val="FFC000"/>
          </a:solidFill>
          <a:ln w="25400" cap="flat" cmpd="sng">
            <a:solidFill>
              <a:schemeClr val="accent2">
                <a:lumMod val="5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AY 2025-26 </a:t>
            </a:r>
            <a:endParaRPr sz="900" b="1" i="0" u="none" strike="noStrike" cap="none" dirty="0">
              <a:solidFill>
                <a:srgbClr val="000000"/>
              </a:solidFill>
              <a:latin typeface="Arial"/>
              <a:ea typeface="Arial"/>
              <a:cs typeface="Arial"/>
              <a:sym typeface="Arial"/>
            </a:endParaRPr>
          </a:p>
        </p:txBody>
      </p:sp>
      <p:sp>
        <p:nvSpPr>
          <p:cNvPr id="26" name="Google Shape;120;p76">
            <a:extLst>
              <a:ext uri="{FF2B5EF4-FFF2-40B4-BE49-F238E27FC236}">
                <a16:creationId xmlns:a16="http://schemas.microsoft.com/office/drawing/2014/main" id="{B3C9655A-2680-CBD4-341A-460C55A63157}"/>
              </a:ext>
            </a:extLst>
          </p:cNvPr>
          <p:cNvSpPr/>
          <p:nvPr/>
        </p:nvSpPr>
        <p:spPr>
          <a:xfrm>
            <a:off x="9287933" y="2965412"/>
            <a:ext cx="2770314" cy="818907"/>
          </a:xfrm>
          <a:prstGeom prst="roundRect">
            <a:avLst>
              <a:gd name="adj" fmla="val 16667"/>
            </a:avLst>
          </a:prstGeom>
          <a:solidFill>
            <a:schemeClr val="accent1">
              <a:lumMod val="75000"/>
            </a:schemeClr>
          </a:solidFill>
          <a:ln w="25400" cap="flat" cmpd="sng">
            <a:solidFill>
              <a:schemeClr val="accent2">
                <a:lumMod val="50000"/>
              </a:schemeClr>
            </a:solidFill>
            <a:prstDash val="solid"/>
            <a:round/>
            <a:headEnd type="none" w="sm" len="sm"/>
            <a:tailEnd type="none" w="sm" len="sm"/>
          </a:ln>
        </p:spPr>
        <p:txBody>
          <a:bodyPr spcFirstLastPara="1" wrap="square" lIns="91425" tIns="45700" rIns="91425" bIns="45700" anchor="ctr" anchorCtr="0">
            <a:noAutofit/>
          </a:bodyPr>
          <a:lstStyle/>
          <a:p>
            <a:pPr lvl="0" algn="ctr">
              <a:buSzPts val="3600"/>
            </a:pPr>
            <a:r>
              <a:rPr lang="en-US" sz="1800" b="1" i="0" u="none" strike="noStrike" cap="none" dirty="0">
                <a:solidFill>
                  <a:schemeClr val="lt1"/>
                </a:solidFill>
                <a:latin typeface="Verdana"/>
                <a:ea typeface="Verdana"/>
                <a:cs typeface="Verdana"/>
                <a:sym typeface="Verdana"/>
              </a:rPr>
              <a:t>Capstone Project </a:t>
            </a:r>
          </a:p>
        </p:txBody>
      </p:sp>
    </p:spTree>
    <p:extLst>
      <p:ext uri="{BB962C8B-B14F-4D97-AF65-F5344CB8AC3E}">
        <p14:creationId xmlns:p14="http://schemas.microsoft.com/office/powerpoint/2010/main" val="2901330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4FB4E-AB25-B986-6544-C0296069542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62EDE2B-D87B-D03F-3482-F7F114A4F0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dirty="0"/>
          </a:p>
        </p:txBody>
      </p:sp>
      <p:sp>
        <p:nvSpPr>
          <p:cNvPr id="4" name="Google Shape;125;p3">
            <a:extLst>
              <a:ext uri="{FF2B5EF4-FFF2-40B4-BE49-F238E27FC236}">
                <a16:creationId xmlns:a16="http://schemas.microsoft.com/office/drawing/2014/main" id="{C625E54E-A86D-9B94-B470-0435C69F95E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endParaRPr lang="en-US" sz="1400" b="0" i="0" u="none" strike="noStrike" cap="none" dirty="0">
              <a:solidFill>
                <a:srgbClr val="000000"/>
              </a:solidFill>
              <a:latin typeface="Arial"/>
              <a:ea typeface="Arial"/>
              <a:cs typeface="Arial"/>
              <a:sym typeface="Arial"/>
            </a:endParaRPr>
          </a:p>
        </p:txBody>
      </p:sp>
      <p:sp>
        <p:nvSpPr>
          <p:cNvPr id="2" name="Rectangle 1">
            <a:extLst>
              <a:ext uri="{FF2B5EF4-FFF2-40B4-BE49-F238E27FC236}">
                <a16:creationId xmlns:a16="http://schemas.microsoft.com/office/drawing/2014/main" id="{862F083D-8B3E-797C-AEEF-30F95DC88758}"/>
              </a:ext>
            </a:extLst>
          </p:cNvPr>
          <p:cNvSpPr>
            <a:spLocks noChangeArrowheads="1"/>
          </p:cNvSpPr>
          <p:nvPr/>
        </p:nvSpPr>
        <p:spPr bwMode="auto">
          <a:xfrm>
            <a:off x="676276" y="553357"/>
            <a:ext cx="11008142" cy="610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err="1">
                <a:ln>
                  <a:noFill/>
                </a:ln>
                <a:solidFill>
                  <a:schemeClr val="tx1"/>
                </a:solidFill>
                <a:effectLst/>
                <a:latin typeface="Sitka Small Semibold" pitchFamily="2" charset="0"/>
              </a:rPr>
              <a:t>NodeMCU</a:t>
            </a:r>
            <a:r>
              <a:rPr kumimoji="0" lang="en-US" altLang="en-US" sz="1800" b="1" i="0" u="none" strike="noStrike" cap="none" normalizeH="0" baseline="0" dirty="0">
                <a:ln>
                  <a:noFill/>
                </a:ln>
                <a:solidFill>
                  <a:schemeClr val="tx1"/>
                </a:solidFill>
                <a:effectLst/>
                <a:latin typeface="Sitka Small Semibold" pitchFamily="2" charset="0"/>
              </a:rPr>
              <a:t> ESP8266</a:t>
            </a:r>
            <a:endParaRPr kumimoji="0" lang="en-US" altLang="en-US" sz="1800" b="0" i="0" u="none" strike="noStrike" cap="none" normalizeH="0" baseline="0" dirty="0">
              <a:ln>
                <a:noFill/>
              </a:ln>
              <a:solidFill>
                <a:schemeClr val="tx1"/>
              </a:solidFill>
              <a:effectLst/>
              <a:latin typeface="Sitka Small Semibold" pitchFamily="2"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Sitka Small Semibold" pitchFamily="2" charset="0"/>
              </a:rPr>
              <a:t>Main controller and Wi-Fi module.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Sitka Small Semibold" pitchFamily="2" charset="0"/>
              </a:rPr>
              <a:t>Collects sensor data from ADS1115.</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Sitka Small Semibold" pitchFamily="2" charset="0"/>
              </a:rPr>
              <a:t>Sends heartbeat values to </a:t>
            </a:r>
            <a:r>
              <a:rPr kumimoji="0" lang="en-US" altLang="en-US" sz="1800" b="1" i="0" u="none" strike="noStrike" cap="none" normalizeH="0" baseline="0" dirty="0">
                <a:ln>
                  <a:noFill/>
                </a:ln>
                <a:solidFill>
                  <a:schemeClr val="tx1"/>
                </a:solidFill>
                <a:effectLst/>
                <a:latin typeface="Sitka Small Semibold" pitchFamily="2" charset="0"/>
              </a:rPr>
              <a:t>cloud server</a:t>
            </a:r>
            <a:r>
              <a:rPr kumimoji="0" lang="en-US" altLang="en-US" sz="1800" b="0" i="0" u="none" strike="noStrike" cap="none" normalizeH="0" baseline="0" dirty="0">
                <a:ln>
                  <a:noFill/>
                </a:ln>
                <a:solidFill>
                  <a:schemeClr val="tx1"/>
                </a:solidFill>
                <a:effectLst/>
                <a:latin typeface="Sitka Small Semibold" pitchFamily="2" charset="0"/>
              </a:rPr>
              <a:t> for remote monitoring.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Sitka Small Semibold" pitchFamily="2" charset="0"/>
              </a:rPr>
              <a:t>Controls local OLED display.</a:t>
            </a:r>
          </a:p>
          <a:p>
            <a:pPr marL="0" marR="0" lvl="0" indent="0" algn="l" defTabSz="914400" rtl="0" eaLnBrk="0" fontAlgn="base" latinLnBrk="0" hangingPunct="0">
              <a:lnSpc>
                <a:spcPct val="15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Sitka Small Semibold" pitchFamily="2"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Sitka Small Semibold" pitchFamily="2" charset="0"/>
              </a:rPr>
              <a:t>OLED Display (SSD1306, I2C)</a:t>
            </a:r>
            <a:endParaRPr kumimoji="0" lang="en-US" altLang="en-US" sz="1800" b="0" i="0" u="none" strike="noStrike" cap="none" normalizeH="0" baseline="0" dirty="0">
              <a:ln>
                <a:noFill/>
              </a:ln>
              <a:solidFill>
                <a:schemeClr val="tx1"/>
              </a:solidFill>
              <a:effectLst/>
              <a:latin typeface="Sitka Small Semibold" pitchFamily="2"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Sitka Small Semibold" pitchFamily="2" charset="0"/>
              </a:rPr>
              <a:t>Shows </a:t>
            </a:r>
            <a:r>
              <a:rPr kumimoji="0" lang="en-US" altLang="en-US" sz="1800" b="1" i="0" u="none" strike="noStrike" cap="none" normalizeH="0" baseline="0" dirty="0">
                <a:ln>
                  <a:noFill/>
                </a:ln>
                <a:solidFill>
                  <a:schemeClr val="tx1"/>
                </a:solidFill>
                <a:effectLst/>
                <a:latin typeface="Sitka Small Semibold" pitchFamily="2" charset="0"/>
              </a:rPr>
              <a:t>real-time waveform</a:t>
            </a:r>
            <a:r>
              <a:rPr kumimoji="0" lang="en-US" altLang="en-US" sz="1800" b="0" i="0" u="none" strike="noStrike" cap="none" normalizeH="0" baseline="0" dirty="0">
                <a:ln>
                  <a:noFill/>
                </a:ln>
                <a:solidFill>
                  <a:schemeClr val="tx1"/>
                </a:solidFill>
                <a:effectLst/>
                <a:latin typeface="Sitka Small Semibold" pitchFamily="2" charset="0"/>
              </a:rPr>
              <a:t> of heartbeat locally.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Sitka Small Semibold" pitchFamily="2" charset="0"/>
              </a:rPr>
              <a:t>Useful for immediate field feedback even without internet.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Sitka Small Semibold" pitchFamily="2" charset="0"/>
              </a:rPr>
              <a:t>Cloud (Firebase etc.)</a:t>
            </a:r>
            <a:endParaRPr kumimoji="0" lang="en-US" altLang="en-US" sz="1800" b="0" i="0" u="none" strike="noStrike" cap="none" normalizeH="0" baseline="0" dirty="0">
              <a:ln>
                <a:noFill/>
              </a:ln>
              <a:solidFill>
                <a:schemeClr val="tx1"/>
              </a:solidFill>
              <a:effectLst/>
              <a:latin typeface="Sitka Small Semibold" pitchFamily="2"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Sitka Small Semibold" pitchFamily="2" charset="0"/>
              </a:rPr>
              <a:t>Stores continuous health data.</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Sitka Small Semibold" pitchFamily="2" charset="0"/>
              </a:rPr>
              <a:t>Provides </a:t>
            </a:r>
            <a:r>
              <a:rPr kumimoji="0" lang="en-US" altLang="en-US" sz="1800" b="1" i="0" u="none" strike="noStrike" cap="none" normalizeH="0" baseline="0" dirty="0">
                <a:ln>
                  <a:noFill/>
                </a:ln>
                <a:solidFill>
                  <a:schemeClr val="tx1"/>
                </a:solidFill>
                <a:effectLst/>
                <a:latin typeface="Sitka Small Semibold" pitchFamily="2" charset="0"/>
              </a:rPr>
              <a:t>remote visualization dashboards</a:t>
            </a:r>
            <a:r>
              <a:rPr kumimoji="0" lang="en-US" altLang="en-US" sz="1800" b="0" i="0" u="none" strike="noStrike" cap="none" normalizeH="0" baseline="0" dirty="0">
                <a:ln>
                  <a:noFill/>
                </a:ln>
                <a:solidFill>
                  <a:schemeClr val="tx1"/>
                </a:solidFill>
                <a:effectLst/>
                <a:latin typeface="Sitka Small Semibold" pitchFamily="2" charset="0"/>
              </a:rPr>
              <a:t> for doctors, supervisors, or command centers.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Sitka Small Semibold" pitchFamily="2" charset="0"/>
              </a:rPr>
              <a:t>Enables </a:t>
            </a:r>
            <a:r>
              <a:rPr kumimoji="0" lang="en-US" altLang="en-US" sz="1800" b="1" i="0" u="none" strike="noStrike" cap="none" normalizeH="0" baseline="0" dirty="0">
                <a:ln>
                  <a:noFill/>
                </a:ln>
                <a:solidFill>
                  <a:schemeClr val="tx1"/>
                </a:solidFill>
                <a:effectLst/>
                <a:latin typeface="Sitka Small Semibold" pitchFamily="2" charset="0"/>
              </a:rPr>
              <a:t>alerts/notifications</a:t>
            </a:r>
            <a:r>
              <a:rPr kumimoji="0" lang="en-US" altLang="en-US" sz="1800" b="0" i="0" u="none" strike="noStrike" cap="none" normalizeH="0" baseline="0" dirty="0">
                <a:ln>
                  <a:noFill/>
                </a:ln>
                <a:solidFill>
                  <a:schemeClr val="tx1"/>
                </a:solidFill>
                <a:effectLst/>
                <a:latin typeface="Sitka Small Semibold" pitchFamily="2" charset="0"/>
              </a:rPr>
              <a:t> in abnormal conditions.</a:t>
            </a:r>
          </a:p>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Sitka Small Semibold" pitchFamily="2" charset="0"/>
            </a:endParaRPr>
          </a:p>
        </p:txBody>
      </p:sp>
      <p:sp>
        <p:nvSpPr>
          <p:cNvPr id="8" name="AutoShape 7" descr="Large, zoomable image of Arduino NodeMCU ESP8266 TPX00165. 1 of 2">
            <a:extLst>
              <a:ext uri="{FF2B5EF4-FFF2-40B4-BE49-F238E27FC236}">
                <a16:creationId xmlns:a16="http://schemas.microsoft.com/office/drawing/2014/main" id="{4A598EE5-D189-DDBA-EC06-BA90E51D7B8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1" name="Picture 9" descr="NodeMCU ESP8266 CH340G Wifi Development Board">
            <a:extLst>
              <a:ext uri="{FF2B5EF4-FFF2-40B4-BE49-F238E27FC236}">
                <a16:creationId xmlns:a16="http://schemas.microsoft.com/office/drawing/2014/main" id="{C187C2D8-8CB0-0284-6180-D7D96C065E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4503" y="232275"/>
            <a:ext cx="3067373" cy="3067373"/>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11" descr="SSD1306 OLED Display - ESPHome - Smart ...">
            <a:extLst>
              <a:ext uri="{FF2B5EF4-FFF2-40B4-BE49-F238E27FC236}">
                <a16:creationId xmlns:a16="http://schemas.microsoft.com/office/drawing/2014/main" id="{9F83124F-548B-F0C0-21C4-E271B234AD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4201" y="3621371"/>
            <a:ext cx="2957675" cy="1739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1468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6A98ADC-B3B4-64F4-4D5C-2101F560DA55}"/>
              </a:ext>
            </a:extLst>
          </p:cNvPr>
          <p:cNvSpPr>
            <a:spLocks noGrp="1"/>
          </p:cNvSpPr>
          <p:nvPr>
            <p:ph type="body" idx="1"/>
          </p:nvPr>
        </p:nvSpPr>
        <p:spPr>
          <a:xfrm>
            <a:off x="415650" y="264905"/>
            <a:ext cx="11360700" cy="5642382"/>
          </a:xfrm>
        </p:spPr>
        <p:txBody>
          <a:bodyPr/>
          <a:lstStyle/>
          <a:p>
            <a:r>
              <a:rPr lang="en-US" sz="2000" b="1" dirty="0">
                <a:latin typeface="Sitka Small Semibold" pitchFamily="2" charset="0"/>
              </a:rPr>
              <a:t>Breadboard </a:t>
            </a:r>
          </a:p>
          <a:p>
            <a:pPr>
              <a:lnSpc>
                <a:spcPct val="150000"/>
              </a:lnSpc>
            </a:pPr>
            <a:r>
              <a:rPr lang="en-US" sz="1800" dirty="0">
                <a:latin typeface="Sitka Small Semibold" pitchFamily="2" charset="0"/>
              </a:rPr>
              <a:t>Solderless board for quick prototyping of circuits.</a:t>
            </a:r>
          </a:p>
          <a:p>
            <a:pPr>
              <a:lnSpc>
                <a:spcPct val="150000"/>
              </a:lnSpc>
            </a:pPr>
            <a:r>
              <a:rPr lang="en-US" sz="1800" dirty="0">
                <a:latin typeface="Sitka Small Semibold" pitchFamily="2" charset="0"/>
              </a:rPr>
              <a:t>Has power rails and terminal strips for easy connections.</a:t>
            </a:r>
          </a:p>
          <a:p>
            <a:pPr>
              <a:lnSpc>
                <a:spcPct val="150000"/>
              </a:lnSpc>
            </a:pPr>
            <a:r>
              <a:rPr lang="en-US" sz="1800" dirty="0">
                <a:latin typeface="Sitka Small Semibold" pitchFamily="2" charset="0"/>
              </a:rPr>
              <a:t>Allows adding/removing components without permanent wiring.</a:t>
            </a:r>
          </a:p>
          <a:p>
            <a:pPr>
              <a:lnSpc>
                <a:spcPct val="150000"/>
              </a:lnSpc>
            </a:pPr>
            <a:r>
              <a:rPr lang="en-US" sz="1800" dirty="0">
                <a:latin typeface="Sitka Small Semibold" pitchFamily="2" charset="0"/>
              </a:rPr>
              <a:t>Reusable and ideal for testing multiple sensors together.</a:t>
            </a:r>
          </a:p>
          <a:p>
            <a:endParaRPr lang="en-US" b="1" dirty="0">
              <a:latin typeface="Sitka Small Semibold" pitchFamily="2" charset="0"/>
            </a:endParaRPr>
          </a:p>
          <a:p>
            <a:endParaRPr lang="en-US" b="1" dirty="0">
              <a:latin typeface="Sitka Small Semibold" pitchFamily="2" charset="0"/>
            </a:endParaRPr>
          </a:p>
          <a:p>
            <a:pPr>
              <a:lnSpc>
                <a:spcPct val="150000"/>
              </a:lnSpc>
            </a:pPr>
            <a:r>
              <a:rPr lang="en-US" sz="2000" b="1" dirty="0">
                <a:latin typeface="Sitka Small Semibold" pitchFamily="2" charset="0"/>
              </a:rPr>
              <a:t>Jumper Wires </a:t>
            </a:r>
          </a:p>
          <a:p>
            <a:pPr>
              <a:lnSpc>
                <a:spcPct val="150000"/>
              </a:lnSpc>
            </a:pPr>
            <a:r>
              <a:rPr lang="en-US" sz="1800" dirty="0">
                <a:latin typeface="Sitka Small Semibold" pitchFamily="2" charset="0"/>
              </a:rPr>
              <a:t>Used to make temporary connections on a breadboard.</a:t>
            </a:r>
          </a:p>
          <a:p>
            <a:pPr>
              <a:lnSpc>
                <a:spcPct val="150000"/>
              </a:lnSpc>
            </a:pPr>
            <a:r>
              <a:rPr lang="en-US" sz="1800" dirty="0">
                <a:latin typeface="Sitka Small Semibold" pitchFamily="2" charset="0"/>
              </a:rPr>
              <a:t>Available as male-to-male, male-to-female, and </a:t>
            </a:r>
          </a:p>
          <a:p>
            <a:pPr marL="114300" indent="0">
              <a:lnSpc>
                <a:spcPct val="150000"/>
              </a:lnSpc>
              <a:buNone/>
            </a:pPr>
            <a:r>
              <a:rPr lang="en-US" sz="1800" dirty="0">
                <a:latin typeface="Sitka Small Semibold" pitchFamily="2" charset="0"/>
              </a:rPr>
              <a:t>       female-to-female.</a:t>
            </a:r>
          </a:p>
          <a:p>
            <a:pPr>
              <a:lnSpc>
                <a:spcPct val="150000"/>
              </a:lnSpc>
            </a:pPr>
            <a:r>
              <a:rPr lang="en-US" sz="1800" dirty="0">
                <a:latin typeface="Sitka Small Semibold" pitchFamily="2" charset="0"/>
              </a:rPr>
              <a:t>Color-coded wires help separate power, ground, and signals.</a:t>
            </a:r>
          </a:p>
          <a:p>
            <a:pPr>
              <a:lnSpc>
                <a:spcPct val="150000"/>
              </a:lnSpc>
            </a:pPr>
            <a:r>
              <a:rPr lang="en-US" sz="1800" dirty="0">
                <a:latin typeface="Sitka Small Semibold" pitchFamily="2" charset="0"/>
              </a:rPr>
              <a:t>Essential for linking sensors, modules, and microcontrollers.</a:t>
            </a:r>
          </a:p>
          <a:p>
            <a:endParaRPr lang="en-US" b="1" dirty="0">
              <a:latin typeface="Sitka Small Semibold" pitchFamily="2" charset="0"/>
            </a:endParaRPr>
          </a:p>
          <a:p>
            <a:endParaRPr lang="en-US" b="1" dirty="0">
              <a:latin typeface="Sitka Small Semibold" pitchFamily="2" charset="0"/>
            </a:endParaRPr>
          </a:p>
          <a:p>
            <a:endParaRPr lang="en-US" b="1" dirty="0">
              <a:latin typeface="Sitka Small Semibold" pitchFamily="2" charset="0"/>
            </a:endParaRPr>
          </a:p>
          <a:p>
            <a:endParaRPr lang="en-US" b="1" dirty="0">
              <a:latin typeface="Sitka Small Semibold" pitchFamily="2" charset="0"/>
            </a:endParaRPr>
          </a:p>
        </p:txBody>
      </p:sp>
      <p:sp>
        <p:nvSpPr>
          <p:cNvPr id="4" name="Slide Number Placeholder 3">
            <a:extLst>
              <a:ext uri="{FF2B5EF4-FFF2-40B4-BE49-F238E27FC236}">
                <a16:creationId xmlns:a16="http://schemas.microsoft.com/office/drawing/2014/main" id="{1C76363A-2D70-DD7E-984B-CCD5489977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1026" name="Picture 2" descr="MCBB400 MULTICOMP, Breadboard ...">
            <a:extLst>
              <a:ext uri="{FF2B5EF4-FFF2-40B4-BE49-F238E27FC236}">
                <a16:creationId xmlns:a16="http://schemas.microsoft.com/office/drawing/2014/main" id="{E1393FED-D9C4-9AE6-680D-DD0AE07C7C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1900" y="844335"/>
            <a:ext cx="2552700" cy="1790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umper Wires – M-F - ABL Kart">
            <a:extLst>
              <a:ext uri="{FF2B5EF4-FFF2-40B4-BE49-F238E27FC236}">
                <a16:creationId xmlns:a16="http://schemas.microsoft.com/office/drawing/2014/main" id="{93030042-A666-755C-EF79-A7DC47EFF1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1475" y="3214465"/>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947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423C0-F721-2FFC-9A23-FFBA15B89F9E}"/>
              </a:ext>
            </a:extLst>
          </p:cNvPr>
          <p:cNvSpPr>
            <a:spLocks noGrp="1"/>
          </p:cNvSpPr>
          <p:nvPr>
            <p:ph type="title"/>
          </p:nvPr>
        </p:nvSpPr>
        <p:spPr>
          <a:xfrm>
            <a:off x="415600" y="328488"/>
            <a:ext cx="11360700" cy="763500"/>
          </a:xfrm>
        </p:spPr>
        <p:txBody>
          <a:bodyPr>
            <a:normAutofit/>
          </a:bodyPr>
          <a:lstStyle/>
          <a:p>
            <a:r>
              <a:rPr lang="en-US" sz="2400" dirty="0">
                <a:latin typeface="Sitka Small Semibold" pitchFamily="2" charset="0"/>
              </a:rPr>
              <a:t>Block Diagram                                                  Architecture Diagram</a:t>
            </a:r>
          </a:p>
        </p:txBody>
      </p:sp>
      <p:sp>
        <p:nvSpPr>
          <p:cNvPr id="4" name="Slide Number Placeholder 3">
            <a:extLst>
              <a:ext uri="{FF2B5EF4-FFF2-40B4-BE49-F238E27FC236}">
                <a16:creationId xmlns:a16="http://schemas.microsoft.com/office/drawing/2014/main" id="{01A8F800-22B4-3ECB-DE76-8D297D7D83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10" name="AutoShape 5">
            <a:extLst>
              <a:ext uri="{FF2B5EF4-FFF2-40B4-BE49-F238E27FC236}">
                <a16:creationId xmlns:a16="http://schemas.microsoft.com/office/drawing/2014/main" id="{D9A2C10A-04D1-4E4A-30E6-08E07797900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a:extLst>
              <a:ext uri="{FF2B5EF4-FFF2-40B4-BE49-F238E27FC236}">
                <a16:creationId xmlns:a16="http://schemas.microsoft.com/office/drawing/2014/main" id="{66F50999-4D61-88F2-77E5-01996324C6B8}"/>
              </a:ext>
            </a:extLst>
          </p:cNvPr>
          <p:cNvPicPr>
            <a:picLocks noChangeAspect="1"/>
          </p:cNvPicPr>
          <p:nvPr/>
        </p:nvPicPr>
        <p:blipFill>
          <a:blip r:embed="rId2"/>
          <a:stretch>
            <a:fillRect/>
          </a:stretch>
        </p:blipFill>
        <p:spPr>
          <a:xfrm>
            <a:off x="415600" y="1259237"/>
            <a:ext cx="5143285" cy="4339525"/>
          </a:xfrm>
          <a:prstGeom prst="rect">
            <a:avLst/>
          </a:prstGeom>
        </p:spPr>
      </p:pic>
      <p:pic>
        <p:nvPicPr>
          <p:cNvPr id="14" name="Picture 13">
            <a:extLst>
              <a:ext uri="{FF2B5EF4-FFF2-40B4-BE49-F238E27FC236}">
                <a16:creationId xmlns:a16="http://schemas.microsoft.com/office/drawing/2014/main" id="{2FED9E89-A036-776C-BFD6-F9C4F6B393E8}"/>
              </a:ext>
            </a:extLst>
          </p:cNvPr>
          <p:cNvPicPr>
            <a:picLocks noChangeAspect="1"/>
          </p:cNvPicPr>
          <p:nvPr/>
        </p:nvPicPr>
        <p:blipFill>
          <a:blip r:embed="rId3"/>
          <a:stretch>
            <a:fillRect/>
          </a:stretch>
        </p:blipFill>
        <p:spPr>
          <a:xfrm>
            <a:off x="5729801" y="1259237"/>
            <a:ext cx="6298510" cy="4290447"/>
          </a:xfrm>
          <a:prstGeom prst="rect">
            <a:avLst/>
          </a:prstGeom>
        </p:spPr>
      </p:pic>
    </p:spTree>
    <p:extLst>
      <p:ext uri="{BB962C8B-B14F-4D97-AF65-F5344CB8AC3E}">
        <p14:creationId xmlns:p14="http://schemas.microsoft.com/office/powerpoint/2010/main" val="3885181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7067D-5CDD-7515-BB50-AEC78D4E59CD}"/>
              </a:ext>
            </a:extLst>
          </p:cNvPr>
          <p:cNvSpPr>
            <a:spLocks noGrp="1"/>
          </p:cNvSpPr>
          <p:nvPr>
            <p:ph type="title"/>
          </p:nvPr>
        </p:nvSpPr>
        <p:spPr/>
        <p:txBody>
          <a:bodyPr>
            <a:normAutofit/>
          </a:bodyPr>
          <a:lstStyle/>
          <a:p>
            <a:r>
              <a:rPr lang="en-US" sz="2400" dirty="0">
                <a:latin typeface="Sitka Small Semibold" pitchFamily="2" charset="0"/>
              </a:rPr>
              <a:t>                                                 Results</a:t>
            </a:r>
          </a:p>
        </p:txBody>
      </p:sp>
      <p:sp>
        <p:nvSpPr>
          <p:cNvPr id="3" name="Text Placeholder 2">
            <a:extLst>
              <a:ext uri="{FF2B5EF4-FFF2-40B4-BE49-F238E27FC236}">
                <a16:creationId xmlns:a16="http://schemas.microsoft.com/office/drawing/2014/main" id="{CFE025B4-ABE9-D2BA-CE5B-B761641A8333}"/>
              </a:ext>
            </a:extLst>
          </p:cNvPr>
          <p:cNvSpPr>
            <a:spLocks noGrp="1"/>
          </p:cNvSpPr>
          <p:nvPr>
            <p:ph type="body" idx="1"/>
          </p:nvPr>
        </p:nvSpPr>
        <p:spPr>
          <a:xfrm>
            <a:off x="648074" y="975117"/>
            <a:ext cx="3753444" cy="4555200"/>
          </a:xfrm>
        </p:spPr>
        <p:txBody>
          <a:bodyPr>
            <a:noAutofit/>
          </a:bodyPr>
          <a:lstStyle/>
          <a:p>
            <a:pPr marL="114300" indent="0">
              <a:buNone/>
            </a:pPr>
            <a:r>
              <a:rPr lang="en-US" sz="800" dirty="0">
                <a:latin typeface="Sitka Small Semibold" pitchFamily="2" charset="0"/>
              </a:rPr>
              <a:t>#include &lt;</a:t>
            </a:r>
            <a:r>
              <a:rPr lang="en-US" sz="800" dirty="0" err="1">
                <a:latin typeface="Sitka Small Semibold" pitchFamily="2" charset="0"/>
              </a:rPr>
              <a:t>Wire.h</a:t>
            </a:r>
            <a:r>
              <a:rPr lang="en-US" sz="800" dirty="0">
                <a:latin typeface="Sitka Small Semibold" pitchFamily="2" charset="0"/>
              </a:rPr>
              <a:t>&gt;</a:t>
            </a:r>
          </a:p>
          <a:p>
            <a:pPr marL="114300" indent="0">
              <a:buNone/>
            </a:pPr>
            <a:r>
              <a:rPr lang="en-US" sz="800" dirty="0">
                <a:latin typeface="Sitka Small Semibold" pitchFamily="2" charset="0"/>
              </a:rPr>
              <a:t>#include &lt;</a:t>
            </a:r>
            <a:r>
              <a:rPr lang="en-US" sz="800" dirty="0" err="1">
                <a:latin typeface="Sitka Small Semibold" pitchFamily="2" charset="0"/>
              </a:rPr>
              <a:t>Adafruit_GFX.h</a:t>
            </a:r>
            <a:r>
              <a:rPr lang="en-US" sz="800" dirty="0">
                <a:latin typeface="Sitka Small Semibold" pitchFamily="2" charset="0"/>
              </a:rPr>
              <a:t>&gt;</a:t>
            </a:r>
          </a:p>
          <a:p>
            <a:pPr marL="114300" indent="0">
              <a:buNone/>
            </a:pPr>
            <a:r>
              <a:rPr lang="en-US" sz="800" dirty="0">
                <a:latin typeface="Sitka Small Semibold" pitchFamily="2" charset="0"/>
              </a:rPr>
              <a:t>#include &lt;Adafruit_SSD1306.h&gt;</a:t>
            </a:r>
          </a:p>
          <a:p>
            <a:pPr marL="114300" indent="0">
              <a:buNone/>
            </a:pPr>
            <a:br>
              <a:rPr lang="en-US" sz="800" dirty="0">
                <a:latin typeface="Sitka Small Semibold" pitchFamily="2" charset="0"/>
              </a:rPr>
            </a:br>
            <a:endParaRPr lang="en-US" sz="800" dirty="0">
              <a:latin typeface="Sitka Small Semibold" pitchFamily="2" charset="0"/>
            </a:endParaRPr>
          </a:p>
          <a:p>
            <a:pPr marL="114300" indent="0">
              <a:buNone/>
            </a:pPr>
            <a:r>
              <a:rPr lang="en-US" sz="800" dirty="0">
                <a:latin typeface="Sitka Small Semibold" pitchFamily="2" charset="0"/>
              </a:rPr>
              <a:t>#define SCREEN_WIDTH 128</a:t>
            </a:r>
          </a:p>
          <a:p>
            <a:pPr marL="114300" indent="0">
              <a:buNone/>
            </a:pPr>
            <a:r>
              <a:rPr lang="en-US" sz="800" dirty="0">
                <a:latin typeface="Sitka Small Semibold" pitchFamily="2" charset="0"/>
              </a:rPr>
              <a:t>#define SCREEN_HEIGHT 64</a:t>
            </a:r>
          </a:p>
          <a:p>
            <a:pPr marL="114300" indent="0">
              <a:buNone/>
            </a:pPr>
            <a:r>
              <a:rPr lang="en-US" sz="800" dirty="0">
                <a:latin typeface="Sitka Small Semibold" pitchFamily="2" charset="0"/>
              </a:rPr>
              <a:t>Adafruit_SSD1306 display(SCREEN_WIDTH, SCREEN_HEIGHT, &amp;Wire, -1);</a:t>
            </a:r>
          </a:p>
          <a:p>
            <a:pPr marL="114300" indent="0">
              <a:buNone/>
            </a:pPr>
            <a:br>
              <a:rPr lang="en-US" sz="800" dirty="0">
                <a:latin typeface="Sitka Small Semibold" pitchFamily="2" charset="0"/>
              </a:rPr>
            </a:br>
            <a:endParaRPr lang="en-US" sz="800" dirty="0">
              <a:latin typeface="Sitka Small Semibold" pitchFamily="2" charset="0"/>
            </a:endParaRPr>
          </a:p>
          <a:p>
            <a:pPr marL="114300" indent="0">
              <a:buNone/>
            </a:pPr>
            <a:r>
              <a:rPr lang="en-US" sz="800" dirty="0">
                <a:latin typeface="Sitka Small Semibold" pitchFamily="2" charset="0"/>
              </a:rPr>
              <a:t>#define ANALOG_PIN A0      // </a:t>
            </a:r>
            <a:r>
              <a:rPr lang="en-US" sz="800" dirty="0" err="1">
                <a:latin typeface="Sitka Small Semibold" pitchFamily="2" charset="0"/>
              </a:rPr>
              <a:t>NodeMCU</a:t>
            </a:r>
            <a:r>
              <a:rPr lang="en-US" sz="800" dirty="0">
                <a:latin typeface="Sitka Small Semibold" pitchFamily="2" charset="0"/>
              </a:rPr>
              <a:t> Analog pin</a:t>
            </a:r>
          </a:p>
          <a:p>
            <a:pPr marL="114300" indent="0">
              <a:buNone/>
            </a:pPr>
            <a:r>
              <a:rPr lang="en-US" sz="800" dirty="0">
                <a:latin typeface="Sitka Small Semibold" pitchFamily="2" charset="0"/>
              </a:rPr>
              <a:t>#define MAX_POINTS 128     // OLED width = 128 pixels</a:t>
            </a:r>
          </a:p>
          <a:p>
            <a:pPr marL="114300" indent="0">
              <a:buNone/>
            </a:pPr>
            <a:r>
              <a:rPr lang="en-US" sz="800" dirty="0">
                <a:latin typeface="Sitka Small Semibold" pitchFamily="2" charset="0"/>
              </a:rPr>
              <a:t>int </a:t>
            </a:r>
            <a:r>
              <a:rPr lang="en-US" sz="800" dirty="0" err="1">
                <a:latin typeface="Sitka Small Semibold" pitchFamily="2" charset="0"/>
              </a:rPr>
              <a:t>yValues</a:t>
            </a:r>
            <a:r>
              <a:rPr lang="en-US" sz="800" dirty="0">
                <a:latin typeface="Sitka Small Semibold" pitchFamily="2" charset="0"/>
              </a:rPr>
              <a:t>[MAX_POINTS];   // store waveform points</a:t>
            </a:r>
          </a:p>
          <a:p>
            <a:pPr marL="114300" indent="0">
              <a:buNone/>
            </a:pPr>
            <a:r>
              <a:rPr lang="en-US" sz="800" dirty="0">
                <a:latin typeface="Sitka Small Semibold" pitchFamily="2" charset="0"/>
              </a:rPr>
              <a:t>int </a:t>
            </a:r>
            <a:r>
              <a:rPr lang="en-US" sz="800" dirty="0" err="1">
                <a:latin typeface="Sitka Small Semibold" pitchFamily="2" charset="0"/>
              </a:rPr>
              <a:t>indexPos</a:t>
            </a:r>
            <a:r>
              <a:rPr lang="en-US" sz="800" dirty="0">
                <a:latin typeface="Sitka Small Semibold" pitchFamily="2" charset="0"/>
              </a:rPr>
              <a:t> = 0;</a:t>
            </a:r>
          </a:p>
          <a:p>
            <a:pPr marL="114300" indent="0">
              <a:buNone/>
            </a:pPr>
            <a:br>
              <a:rPr lang="en-US" sz="800" dirty="0">
                <a:latin typeface="Sitka Small Semibold" pitchFamily="2" charset="0"/>
              </a:rPr>
            </a:br>
            <a:endParaRPr lang="en-US" sz="800" dirty="0">
              <a:latin typeface="Sitka Small Semibold" pitchFamily="2" charset="0"/>
            </a:endParaRPr>
          </a:p>
          <a:p>
            <a:pPr marL="114300" indent="0">
              <a:buNone/>
            </a:pPr>
            <a:r>
              <a:rPr lang="en-US" sz="800" dirty="0">
                <a:latin typeface="Sitka Small Semibold" pitchFamily="2" charset="0"/>
              </a:rPr>
              <a:t>void setup() {</a:t>
            </a:r>
          </a:p>
          <a:p>
            <a:pPr marL="114300" indent="0">
              <a:buNone/>
            </a:pPr>
            <a:r>
              <a:rPr lang="en-US" sz="800" dirty="0">
                <a:latin typeface="Sitka Small Semibold" pitchFamily="2" charset="0"/>
              </a:rPr>
              <a:t>  </a:t>
            </a:r>
            <a:r>
              <a:rPr lang="en-US" sz="800" dirty="0" err="1">
                <a:latin typeface="Sitka Small Semibold" pitchFamily="2" charset="0"/>
              </a:rPr>
              <a:t>Serial.begin</a:t>
            </a:r>
            <a:r>
              <a:rPr lang="en-US" sz="800" dirty="0">
                <a:latin typeface="Sitka Small Semibold" pitchFamily="2" charset="0"/>
              </a:rPr>
              <a:t>(115200);</a:t>
            </a:r>
          </a:p>
          <a:p>
            <a:pPr marL="114300" indent="0">
              <a:buNone/>
            </a:pPr>
            <a:br>
              <a:rPr lang="en-US" sz="800" dirty="0">
                <a:latin typeface="Sitka Small Semibold" pitchFamily="2" charset="0"/>
              </a:rPr>
            </a:br>
            <a:endParaRPr lang="en-US" sz="800" dirty="0">
              <a:latin typeface="Sitka Small Semibold" pitchFamily="2" charset="0"/>
            </a:endParaRPr>
          </a:p>
          <a:p>
            <a:pPr marL="114300" indent="0">
              <a:buNone/>
            </a:pPr>
            <a:r>
              <a:rPr lang="en-US" sz="800" dirty="0">
                <a:latin typeface="Sitka Small Semibold" pitchFamily="2" charset="0"/>
              </a:rPr>
              <a:t>  if (!</a:t>
            </a:r>
            <a:r>
              <a:rPr lang="en-US" sz="800" dirty="0" err="1">
                <a:latin typeface="Sitka Small Semibold" pitchFamily="2" charset="0"/>
              </a:rPr>
              <a:t>display.begin</a:t>
            </a:r>
            <a:r>
              <a:rPr lang="en-US" sz="800" dirty="0">
                <a:latin typeface="Sitka Small Semibold" pitchFamily="2" charset="0"/>
              </a:rPr>
              <a:t>(SSD1306_SWITCHCAPVCC, 0x3C)) {</a:t>
            </a:r>
          </a:p>
          <a:p>
            <a:pPr marL="114300" indent="0">
              <a:buNone/>
            </a:pPr>
            <a:r>
              <a:rPr lang="en-US" sz="800" dirty="0">
                <a:latin typeface="Sitka Small Semibold" pitchFamily="2" charset="0"/>
              </a:rPr>
              <a:t>    </a:t>
            </a:r>
            <a:r>
              <a:rPr lang="en-US" sz="800" dirty="0" err="1">
                <a:latin typeface="Sitka Small Semibold" pitchFamily="2" charset="0"/>
              </a:rPr>
              <a:t>Serial.println</a:t>
            </a:r>
            <a:r>
              <a:rPr lang="en-US" sz="800" dirty="0">
                <a:latin typeface="Sitka Small Semibold" pitchFamily="2" charset="0"/>
              </a:rPr>
              <a:t>(F("SSD1306 allocation failed"));</a:t>
            </a:r>
          </a:p>
          <a:p>
            <a:pPr marL="114300" indent="0">
              <a:buNone/>
            </a:pPr>
            <a:r>
              <a:rPr lang="en-US" sz="800" dirty="0">
                <a:latin typeface="Sitka Small Semibold" pitchFamily="2" charset="0"/>
              </a:rPr>
              <a:t>    for (;;);</a:t>
            </a:r>
          </a:p>
          <a:p>
            <a:pPr marL="114300" indent="0">
              <a:buNone/>
            </a:pPr>
            <a:r>
              <a:rPr lang="en-US" sz="800" dirty="0">
                <a:latin typeface="Sitka Small Semibold" pitchFamily="2" charset="0"/>
              </a:rPr>
              <a:t>  }</a:t>
            </a:r>
          </a:p>
          <a:p>
            <a:pPr marL="114300" indent="0">
              <a:buNone/>
            </a:pPr>
            <a:r>
              <a:rPr lang="en-US" sz="800" dirty="0">
                <a:latin typeface="Sitka Small Semibold" pitchFamily="2" charset="0"/>
              </a:rPr>
              <a:t>  </a:t>
            </a:r>
            <a:r>
              <a:rPr lang="en-US" sz="800" dirty="0" err="1">
                <a:latin typeface="Sitka Small Semibold" pitchFamily="2" charset="0"/>
              </a:rPr>
              <a:t>display.clearDisplay</a:t>
            </a:r>
            <a:r>
              <a:rPr lang="en-US" sz="800" dirty="0">
                <a:latin typeface="Sitka Small Semibold" pitchFamily="2" charset="0"/>
              </a:rPr>
              <a:t>();</a:t>
            </a:r>
          </a:p>
          <a:p>
            <a:pPr marL="114300" indent="0">
              <a:buNone/>
            </a:pPr>
            <a:r>
              <a:rPr lang="en-US" sz="800" dirty="0">
                <a:latin typeface="Sitka Small Semibold" pitchFamily="2" charset="0"/>
              </a:rPr>
              <a:t>  </a:t>
            </a:r>
            <a:r>
              <a:rPr lang="en-US" sz="800" dirty="0" err="1">
                <a:latin typeface="Sitka Small Semibold" pitchFamily="2" charset="0"/>
              </a:rPr>
              <a:t>display.display</a:t>
            </a:r>
            <a:r>
              <a:rPr lang="en-US" sz="800" dirty="0">
                <a:latin typeface="Sitka Small Semibold" pitchFamily="2" charset="0"/>
              </a:rPr>
              <a:t>();</a:t>
            </a:r>
          </a:p>
          <a:p>
            <a:pPr marL="114300" indent="0">
              <a:buNone/>
            </a:pPr>
            <a:r>
              <a:rPr lang="en-US" sz="800" dirty="0">
                <a:latin typeface="Sitka Small Semibold" pitchFamily="2" charset="0"/>
              </a:rPr>
              <a:t>}</a:t>
            </a:r>
          </a:p>
          <a:p>
            <a:pPr marL="114300" indent="0">
              <a:buNone/>
            </a:pPr>
            <a:r>
              <a:rPr lang="en-US" sz="800" dirty="0">
                <a:latin typeface="Sitka Small Semibold" pitchFamily="2" charset="0"/>
              </a:rPr>
              <a:t>void loop() {</a:t>
            </a:r>
          </a:p>
          <a:p>
            <a:pPr marL="114300" indent="0">
              <a:buNone/>
            </a:pPr>
            <a:r>
              <a:rPr lang="en-US" sz="800" dirty="0">
                <a:latin typeface="Sitka Small Semibold" pitchFamily="2" charset="0"/>
              </a:rPr>
              <a:t>  // Read sensor / potentiometer value</a:t>
            </a:r>
          </a:p>
          <a:p>
            <a:pPr marL="114300" indent="0">
              <a:buNone/>
            </a:pPr>
            <a:r>
              <a:rPr lang="en-US" sz="800" dirty="0">
                <a:latin typeface="Sitka Small Semibold" pitchFamily="2" charset="0"/>
              </a:rPr>
              <a:t>  int </a:t>
            </a:r>
            <a:r>
              <a:rPr lang="en-US" sz="800" dirty="0" err="1">
                <a:latin typeface="Sitka Small Semibold" pitchFamily="2" charset="0"/>
              </a:rPr>
              <a:t>sensorValue</a:t>
            </a:r>
            <a:r>
              <a:rPr lang="en-US" sz="800" dirty="0">
                <a:latin typeface="Sitka Small Semibold" pitchFamily="2" charset="0"/>
              </a:rPr>
              <a:t> = </a:t>
            </a:r>
            <a:r>
              <a:rPr lang="en-US" sz="800" dirty="0" err="1">
                <a:latin typeface="Sitka Small Semibold" pitchFamily="2" charset="0"/>
              </a:rPr>
              <a:t>analogRead</a:t>
            </a:r>
            <a:r>
              <a:rPr lang="en-US" sz="800" dirty="0">
                <a:latin typeface="Sitka Small Semibold" pitchFamily="2" charset="0"/>
              </a:rPr>
              <a:t>(ANALOG_PIN);</a:t>
            </a:r>
          </a:p>
          <a:p>
            <a:pPr marL="114300" indent="0">
              <a:buNone/>
            </a:pPr>
            <a:br>
              <a:rPr lang="en-US" sz="800" dirty="0">
                <a:latin typeface="Sitka Small Semibold" pitchFamily="2" charset="0"/>
              </a:rPr>
            </a:br>
            <a:endParaRPr lang="en-US" sz="800" dirty="0">
              <a:latin typeface="Sitka Small Semibold" pitchFamily="2" charset="0"/>
            </a:endParaRPr>
          </a:p>
        </p:txBody>
      </p:sp>
      <p:sp>
        <p:nvSpPr>
          <p:cNvPr id="4" name="Slide Number Placeholder 3">
            <a:extLst>
              <a:ext uri="{FF2B5EF4-FFF2-40B4-BE49-F238E27FC236}">
                <a16:creationId xmlns:a16="http://schemas.microsoft.com/office/drawing/2014/main" id="{FAD4C82D-DC19-FD57-AB77-1DED1E9203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6" name="Picture 5">
            <a:extLst>
              <a:ext uri="{FF2B5EF4-FFF2-40B4-BE49-F238E27FC236}">
                <a16:creationId xmlns:a16="http://schemas.microsoft.com/office/drawing/2014/main" id="{091F1CED-5FDE-AC44-DABC-BD0681CB669C}"/>
              </a:ext>
            </a:extLst>
          </p:cNvPr>
          <p:cNvPicPr>
            <a:picLocks noChangeAspect="1"/>
          </p:cNvPicPr>
          <p:nvPr/>
        </p:nvPicPr>
        <p:blipFill>
          <a:blip r:embed="rId2"/>
          <a:stretch>
            <a:fillRect/>
          </a:stretch>
        </p:blipFill>
        <p:spPr>
          <a:xfrm>
            <a:off x="7406962" y="1356867"/>
            <a:ext cx="4497363" cy="4680990"/>
          </a:xfrm>
          <a:prstGeom prst="rect">
            <a:avLst/>
          </a:prstGeom>
        </p:spPr>
      </p:pic>
      <p:sp>
        <p:nvSpPr>
          <p:cNvPr id="12" name="TextBox 11">
            <a:extLst>
              <a:ext uri="{FF2B5EF4-FFF2-40B4-BE49-F238E27FC236}">
                <a16:creationId xmlns:a16="http://schemas.microsoft.com/office/drawing/2014/main" id="{9BC6E9C4-5BDB-2F7F-F35A-B560B8FBB728}"/>
              </a:ext>
            </a:extLst>
          </p:cNvPr>
          <p:cNvSpPr txBox="1"/>
          <p:nvPr/>
        </p:nvSpPr>
        <p:spPr>
          <a:xfrm>
            <a:off x="3956736" y="1356867"/>
            <a:ext cx="6191572" cy="4278094"/>
          </a:xfrm>
          <a:prstGeom prst="rect">
            <a:avLst/>
          </a:prstGeom>
          <a:noFill/>
        </p:spPr>
        <p:txBody>
          <a:bodyPr wrap="square">
            <a:spAutoFit/>
          </a:bodyPr>
          <a:lstStyle/>
          <a:p>
            <a:endParaRPr lang="en-US" sz="800" dirty="0">
              <a:latin typeface="Sitka Small Semibold" pitchFamily="2" charset="0"/>
            </a:endParaRPr>
          </a:p>
          <a:p>
            <a:r>
              <a:rPr lang="en-US" sz="800" dirty="0">
                <a:latin typeface="Sitka Small Semibold" pitchFamily="2" charset="0"/>
              </a:rPr>
              <a:t>  // Map to OLED height</a:t>
            </a:r>
          </a:p>
          <a:p>
            <a:r>
              <a:rPr lang="en-US" sz="800" dirty="0">
                <a:latin typeface="Sitka Small Semibold" pitchFamily="2" charset="0"/>
              </a:rPr>
              <a:t>  int y = map(</a:t>
            </a:r>
            <a:r>
              <a:rPr lang="en-US" sz="800" dirty="0" err="1">
                <a:latin typeface="Sitka Small Semibold" pitchFamily="2" charset="0"/>
              </a:rPr>
              <a:t>sensorValue</a:t>
            </a:r>
            <a:r>
              <a:rPr lang="en-US" sz="800" dirty="0">
                <a:latin typeface="Sitka Small Semibold" pitchFamily="2" charset="0"/>
              </a:rPr>
              <a:t>, 0, 1023, 0, SCREEN_HEIGHT - 1);</a:t>
            </a:r>
          </a:p>
          <a:p>
            <a:br>
              <a:rPr lang="en-US" sz="800" dirty="0">
                <a:latin typeface="Sitka Small Semibold" pitchFamily="2" charset="0"/>
              </a:rPr>
            </a:br>
            <a:endParaRPr lang="en-US" sz="800" dirty="0">
              <a:latin typeface="Sitka Small Semibold" pitchFamily="2" charset="0"/>
            </a:endParaRPr>
          </a:p>
          <a:p>
            <a:r>
              <a:rPr lang="en-US" sz="800" dirty="0">
                <a:latin typeface="Sitka Small Semibold" pitchFamily="2" charset="0"/>
              </a:rPr>
              <a:t>  // Store point</a:t>
            </a:r>
          </a:p>
          <a:p>
            <a:r>
              <a:rPr lang="en-US" sz="800" dirty="0">
                <a:latin typeface="Sitka Small Semibold" pitchFamily="2" charset="0"/>
              </a:rPr>
              <a:t>  </a:t>
            </a:r>
            <a:r>
              <a:rPr lang="en-US" sz="800" dirty="0" err="1">
                <a:latin typeface="Sitka Small Semibold" pitchFamily="2" charset="0"/>
              </a:rPr>
              <a:t>yValues</a:t>
            </a:r>
            <a:r>
              <a:rPr lang="en-US" sz="800" dirty="0">
                <a:latin typeface="Sitka Small Semibold" pitchFamily="2" charset="0"/>
              </a:rPr>
              <a:t>[</a:t>
            </a:r>
            <a:r>
              <a:rPr lang="en-US" sz="800" dirty="0" err="1">
                <a:latin typeface="Sitka Small Semibold" pitchFamily="2" charset="0"/>
              </a:rPr>
              <a:t>indexPos</a:t>
            </a:r>
            <a:r>
              <a:rPr lang="en-US" sz="800" dirty="0">
                <a:latin typeface="Sitka Small Semibold" pitchFamily="2" charset="0"/>
              </a:rPr>
              <a:t>] = y;</a:t>
            </a:r>
          </a:p>
          <a:p>
            <a:br>
              <a:rPr lang="en-US" sz="800" dirty="0">
                <a:latin typeface="Sitka Small Semibold" pitchFamily="2" charset="0"/>
              </a:rPr>
            </a:br>
            <a:endParaRPr lang="en-US" sz="800" dirty="0">
              <a:latin typeface="Sitka Small Semibold" pitchFamily="2" charset="0"/>
            </a:endParaRPr>
          </a:p>
          <a:p>
            <a:r>
              <a:rPr lang="en-US" sz="800" dirty="0">
                <a:latin typeface="Sitka Small Semibold" pitchFamily="2" charset="0"/>
              </a:rPr>
              <a:t>  // Clear display for redraw</a:t>
            </a:r>
          </a:p>
          <a:p>
            <a:r>
              <a:rPr lang="en-US" sz="800" dirty="0">
                <a:latin typeface="Sitka Small Semibold" pitchFamily="2" charset="0"/>
              </a:rPr>
              <a:t>  </a:t>
            </a:r>
            <a:r>
              <a:rPr lang="en-US" sz="800" dirty="0" err="1">
                <a:latin typeface="Sitka Small Semibold" pitchFamily="2" charset="0"/>
              </a:rPr>
              <a:t>display.clearDisplay</a:t>
            </a:r>
            <a:r>
              <a:rPr lang="en-US" sz="800" dirty="0">
                <a:latin typeface="Sitka Small Semibold" pitchFamily="2" charset="0"/>
              </a:rPr>
              <a:t>();</a:t>
            </a:r>
          </a:p>
          <a:p>
            <a:br>
              <a:rPr lang="en-US" sz="800" dirty="0">
                <a:latin typeface="Sitka Small Semibold" pitchFamily="2" charset="0"/>
              </a:rPr>
            </a:br>
            <a:endParaRPr lang="en-US" sz="800" dirty="0">
              <a:latin typeface="Sitka Small Semibold" pitchFamily="2" charset="0"/>
            </a:endParaRPr>
          </a:p>
          <a:p>
            <a:r>
              <a:rPr lang="en-US" sz="800" dirty="0">
                <a:latin typeface="Sitka Small Semibold" pitchFamily="2" charset="0"/>
              </a:rPr>
              <a:t>  // Draw ECG-like waveform</a:t>
            </a:r>
          </a:p>
          <a:p>
            <a:r>
              <a:rPr lang="en-US" sz="800" dirty="0">
                <a:latin typeface="Sitka Small Semibold" pitchFamily="2" charset="0"/>
              </a:rPr>
              <a:t>  for (int </a:t>
            </a:r>
            <a:r>
              <a:rPr lang="en-US" sz="800" dirty="0" err="1">
                <a:latin typeface="Sitka Small Semibold" pitchFamily="2" charset="0"/>
              </a:rPr>
              <a:t>i</a:t>
            </a:r>
            <a:r>
              <a:rPr lang="en-US" sz="800" dirty="0">
                <a:latin typeface="Sitka Small Semibold" pitchFamily="2" charset="0"/>
              </a:rPr>
              <a:t> = 1; </a:t>
            </a:r>
            <a:r>
              <a:rPr lang="en-US" sz="800" dirty="0" err="1">
                <a:latin typeface="Sitka Small Semibold" pitchFamily="2" charset="0"/>
              </a:rPr>
              <a:t>i</a:t>
            </a:r>
            <a:r>
              <a:rPr lang="en-US" sz="800" dirty="0">
                <a:latin typeface="Sitka Small Semibold" pitchFamily="2" charset="0"/>
              </a:rPr>
              <a:t> &lt; MAX_POINTS; </a:t>
            </a:r>
            <a:r>
              <a:rPr lang="en-US" sz="800" dirty="0" err="1">
                <a:latin typeface="Sitka Small Semibold" pitchFamily="2" charset="0"/>
              </a:rPr>
              <a:t>i</a:t>
            </a:r>
            <a:r>
              <a:rPr lang="en-US" sz="800" dirty="0">
                <a:latin typeface="Sitka Small Semibold" pitchFamily="2" charset="0"/>
              </a:rPr>
              <a:t>++) {</a:t>
            </a:r>
          </a:p>
          <a:p>
            <a:r>
              <a:rPr lang="en-US" sz="800" dirty="0">
                <a:latin typeface="Sitka Small Semibold" pitchFamily="2" charset="0"/>
              </a:rPr>
              <a:t>    int x1 = </a:t>
            </a:r>
            <a:r>
              <a:rPr lang="en-US" sz="800" dirty="0" err="1">
                <a:latin typeface="Sitka Small Semibold" pitchFamily="2" charset="0"/>
              </a:rPr>
              <a:t>i</a:t>
            </a:r>
            <a:r>
              <a:rPr lang="en-US" sz="800" dirty="0">
                <a:latin typeface="Sitka Small Semibold" pitchFamily="2" charset="0"/>
              </a:rPr>
              <a:t> - 1;</a:t>
            </a:r>
          </a:p>
          <a:p>
            <a:r>
              <a:rPr lang="en-US" sz="800" dirty="0">
                <a:latin typeface="Sitka Small Semibold" pitchFamily="2" charset="0"/>
              </a:rPr>
              <a:t>    int y1 = </a:t>
            </a:r>
            <a:r>
              <a:rPr lang="en-US" sz="800" dirty="0" err="1">
                <a:latin typeface="Sitka Small Semibold" pitchFamily="2" charset="0"/>
              </a:rPr>
              <a:t>yValues</a:t>
            </a:r>
            <a:r>
              <a:rPr lang="en-US" sz="800" dirty="0">
                <a:latin typeface="Sitka Small Semibold" pitchFamily="2" charset="0"/>
              </a:rPr>
              <a:t>[(</a:t>
            </a:r>
            <a:r>
              <a:rPr lang="en-US" sz="800" dirty="0" err="1">
                <a:latin typeface="Sitka Small Semibold" pitchFamily="2" charset="0"/>
              </a:rPr>
              <a:t>indexPos</a:t>
            </a:r>
            <a:r>
              <a:rPr lang="en-US" sz="800" dirty="0">
                <a:latin typeface="Sitka Small Semibold" pitchFamily="2" charset="0"/>
              </a:rPr>
              <a:t> + </a:t>
            </a:r>
            <a:r>
              <a:rPr lang="en-US" sz="800" dirty="0" err="1">
                <a:latin typeface="Sitka Small Semibold" pitchFamily="2" charset="0"/>
              </a:rPr>
              <a:t>i</a:t>
            </a:r>
            <a:r>
              <a:rPr lang="en-US" sz="800" dirty="0">
                <a:latin typeface="Sitka Small Semibold" pitchFamily="2" charset="0"/>
              </a:rPr>
              <a:t> - 1) % MAX_POINTS];</a:t>
            </a:r>
          </a:p>
          <a:p>
            <a:r>
              <a:rPr lang="en-US" sz="800" dirty="0">
                <a:latin typeface="Sitka Small Semibold" pitchFamily="2" charset="0"/>
              </a:rPr>
              <a:t>    int x2 = </a:t>
            </a:r>
            <a:r>
              <a:rPr lang="en-US" sz="800" dirty="0" err="1">
                <a:latin typeface="Sitka Small Semibold" pitchFamily="2" charset="0"/>
              </a:rPr>
              <a:t>i</a:t>
            </a:r>
            <a:r>
              <a:rPr lang="en-US" sz="800" dirty="0">
                <a:latin typeface="Sitka Small Semibold" pitchFamily="2" charset="0"/>
              </a:rPr>
              <a:t>;</a:t>
            </a:r>
          </a:p>
          <a:p>
            <a:r>
              <a:rPr lang="en-US" sz="800" dirty="0">
                <a:latin typeface="Sitka Small Semibold" pitchFamily="2" charset="0"/>
              </a:rPr>
              <a:t>    int y2 = </a:t>
            </a:r>
            <a:r>
              <a:rPr lang="en-US" sz="800" dirty="0" err="1">
                <a:latin typeface="Sitka Small Semibold" pitchFamily="2" charset="0"/>
              </a:rPr>
              <a:t>yValues</a:t>
            </a:r>
            <a:r>
              <a:rPr lang="en-US" sz="800" dirty="0">
                <a:latin typeface="Sitka Small Semibold" pitchFamily="2" charset="0"/>
              </a:rPr>
              <a:t>[(</a:t>
            </a:r>
            <a:r>
              <a:rPr lang="en-US" sz="800" dirty="0" err="1">
                <a:latin typeface="Sitka Small Semibold" pitchFamily="2" charset="0"/>
              </a:rPr>
              <a:t>indexPos</a:t>
            </a:r>
            <a:r>
              <a:rPr lang="en-US" sz="800" dirty="0">
                <a:latin typeface="Sitka Small Semibold" pitchFamily="2" charset="0"/>
              </a:rPr>
              <a:t> + </a:t>
            </a:r>
            <a:r>
              <a:rPr lang="en-US" sz="800" dirty="0" err="1">
                <a:latin typeface="Sitka Small Semibold" pitchFamily="2" charset="0"/>
              </a:rPr>
              <a:t>i</a:t>
            </a:r>
            <a:r>
              <a:rPr lang="en-US" sz="800" dirty="0">
                <a:latin typeface="Sitka Small Semibold" pitchFamily="2" charset="0"/>
              </a:rPr>
              <a:t>) % MAX_POINTS];</a:t>
            </a:r>
          </a:p>
          <a:p>
            <a:r>
              <a:rPr lang="en-US" sz="800" dirty="0">
                <a:latin typeface="Sitka Small Semibold" pitchFamily="2" charset="0"/>
              </a:rPr>
              <a:t>    </a:t>
            </a:r>
            <a:r>
              <a:rPr lang="en-US" sz="800" dirty="0" err="1">
                <a:latin typeface="Sitka Small Semibold" pitchFamily="2" charset="0"/>
              </a:rPr>
              <a:t>display.drawLine</a:t>
            </a:r>
            <a:r>
              <a:rPr lang="en-US" sz="800" dirty="0">
                <a:latin typeface="Sitka Small Semibold" pitchFamily="2" charset="0"/>
              </a:rPr>
              <a:t>(x1, y1, x2, y2, SSD1306_WHITE);</a:t>
            </a:r>
          </a:p>
          <a:p>
            <a:r>
              <a:rPr lang="en-US" sz="800" dirty="0">
                <a:latin typeface="Sitka Small Semibold" pitchFamily="2" charset="0"/>
              </a:rPr>
              <a:t>  }</a:t>
            </a:r>
          </a:p>
          <a:p>
            <a:br>
              <a:rPr lang="en-US" sz="800" dirty="0">
                <a:latin typeface="Sitka Small Semibold" pitchFamily="2" charset="0"/>
              </a:rPr>
            </a:br>
            <a:endParaRPr lang="en-US" sz="800" dirty="0">
              <a:latin typeface="Sitka Small Semibold" pitchFamily="2" charset="0"/>
            </a:endParaRPr>
          </a:p>
          <a:p>
            <a:r>
              <a:rPr lang="en-US" sz="800" dirty="0">
                <a:latin typeface="Sitka Small Semibold" pitchFamily="2" charset="0"/>
              </a:rPr>
              <a:t>  </a:t>
            </a:r>
            <a:r>
              <a:rPr lang="en-US" sz="800" dirty="0" err="1">
                <a:latin typeface="Sitka Small Semibold" pitchFamily="2" charset="0"/>
              </a:rPr>
              <a:t>display.display</a:t>
            </a:r>
            <a:r>
              <a:rPr lang="en-US" sz="800" dirty="0">
                <a:latin typeface="Sitka Small Semibold" pitchFamily="2" charset="0"/>
              </a:rPr>
              <a:t>();</a:t>
            </a:r>
          </a:p>
          <a:p>
            <a:br>
              <a:rPr lang="en-US" sz="800" dirty="0">
                <a:latin typeface="Sitka Small Semibold" pitchFamily="2" charset="0"/>
              </a:rPr>
            </a:br>
            <a:endParaRPr lang="en-US" sz="800" dirty="0">
              <a:latin typeface="Sitka Small Semibold" pitchFamily="2" charset="0"/>
            </a:endParaRPr>
          </a:p>
          <a:p>
            <a:r>
              <a:rPr lang="en-US" sz="800" dirty="0">
                <a:latin typeface="Sitka Small Semibold" pitchFamily="2" charset="0"/>
              </a:rPr>
              <a:t>  // Increment index</a:t>
            </a:r>
          </a:p>
          <a:p>
            <a:r>
              <a:rPr lang="en-US" sz="800" dirty="0">
                <a:latin typeface="Sitka Small Semibold" pitchFamily="2" charset="0"/>
              </a:rPr>
              <a:t>  </a:t>
            </a:r>
            <a:r>
              <a:rPr lang="en-US" sz="800" dirty="0" err="1">
                <a:latin typeface="Sitka Small Semibold" pitchFamily="2" charset="0"/>
              </a:rPr>
              <a:t>indexPos</a:t>
            </a:r>
            <a:r>
              <a:rPr lang="en-US" sz="800" dirty="0">
                <a:latin typeface="Sitka Small Semibold" pitchFamily="2" charset="0"/>
              </a:rPr>
              <a:t> = (</a:t>
            </a:r>
            <a:r>
              <a:rPr lang="en-US" sz="800" dirty="0" err="1">
                <a:latin typeface="Sitka Small Semibold" pitchFamily="2" charset="0"/>
              </a:rPr>
              <a:t>indexPos</a:t>
            </a:r>
            <a:r>
              <a:rPr lang="en-US" sz="800" dirty="0">
                <a:latin typeface="Sitka Small Semibold" pitchFamily="2" charset="0"/>
              </a:rPr>
              <a:t> + 1) % MAX_POINTS;</a:t>
            </a:r>
          </a:p>
          <a:p>
            <a:br>
              <a:rPr lang="en-US" sz="800" dirty="0">
                <a:latin typeface="Sitka Small Semibold" pitchFamily="2" charset="0"/>
              </a:rPr>
            </a:br>
            <a:endParaRPr lang="en-US" sz="800" dirty="0">
              <a:latin typeface="Sitka Small Semibold" pitchFamily="2" charset="0"/>
            </a:endParaRPr>
          </a:p>
          <a:p>
            <a:r>
              <a:rPr lang="en-US" sz="800" dirty="0">
                <a:latin typeface="Sitka Small Semibold" pitchFamily="2" charset="0"/>
              </a:rPr>
              <a:t>  delay(30); // adjust for waveform speed</a:t>
            </a:r>
          </a:p>
          <a:p>
            <a:r>
              <a:rPr lang="en-US" sz="800" dirty="0">
                <a:latin typeface="Sitka Small Semibold" pitchFamily="2" charset="0"/>
              </a:rPr>
              <a:t>}</a:t>
            </a:r>
          </a:p>
          <a:p>
            <a:br>
              <a:rPr lang="en-US" sz="800" dirty="0">
                <a:latin typeface="Sitka Small Semibold" pitchFamily="2" charset="0"/>
              </a:rPr>
            </a:br>
            <a:endParaRPr lang="en-US" sz="800" dirty="0">
              <a:latin typeface="Sitka Small Semibold" pitchFamily="2" charset="0"/>
            </a:endParaRPr>
          </a:p>
        </p:txBody>
      </p:sp>
    </p:spTree>
    <p:extLst>
      <p:ext uri="{BB962C8B-B14F-4D97-AF65-F5344CB8AC3E}">
        <p14:creationId xmlns:p14="http://schemas.microsoft.com/office/powerpoint/2010/main" val="1101580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A98FA-4F35-C93F-73A2-485950D05BB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132046-4ACE-A1E3-4010-52881C9836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dirty="0"/>
          </a:p>
        </p:txBody>
      </p:sp>
      <p:sp>
        <p:nvSpPr>
          <p:cNvPr id="4" name="Google Shape;125;p3">
            <a:extLst>
              <a:ext uri="{FF2B5EF4-FFF2-40B4-BE49-F238E27FC236}">
                <a16:creationId xmlns:a16="http://schemas.microsoft.com/office/drawing/2014/main" id="{9BB43107-1A1B-029D-C73C-2126600571B2}"/>
              </a:ext>
            </a:extLst>
          </p:cNvPr>
          <p:cNvSpPr txBox="1"/>
          <p:nvPr/>
        </p:nvSpPr>
        <p:spPr>
          <a:xfrm>
            <a:off x="838200" y="157073"/>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Conclusion &amp; Future Work</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8EB3901A-2C1A-A66B-C9AE-81E8FAFAB4FF}"/>
              </a:ext>
            </a:extLst>
          </p:cNvPr>
          <p:cNvSpPr txBox="1"/>
          <p:nvPr/>
        </p:nvSpPr>
        <p:spPr>
          <a:xfrm>
            <a:off x="452283" y="871532"/>
            <a:ext cx="12132341" cy="5735761"/>
          </a:xfrm>
          <a:prstGeom prst="rect">
            <a:avLst/>
          </a:prstGeom>
          <a:noFill/>
          <a:ln>
            <a:noFill/>
          </a:ln>
        </p:spPr>
        <p:txBody>
          <a:bodyPr spcFirstLastPara="1" wrap="square" lIns="91425" tIns="45700" rIns="91425" bIns="45700" anchor="t" anchorCtr="0">
            <a:noAutofit/>
          </a:bodyPr>
          <a:lstStyle/>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
        <p:nvSpPr>
          <p:cNvPr id="2" name="Rectangle 1">
            <a:extLst>
              <a:ext uri="{FF2B5EF4-FFF2-40B4-BE49-F238E27FC236}">
                <a16:creationId xmlns:a16="http://schemas.microsoft.com/office/drawing/2014/main" id="{CB592B4A-BE14-7DC0-4F64-2988BF11F18C}"/>
              </a:ext>
            </a:extLst>
          </p:cNvPr>
          <p:cNvSpPr>
            <a:spLocks noChangeArrowheads="1"/>
          </p:cNvSpPr>
          <p:nvPr/>
        </p:nvSpPr>
        <p:spPr bwMode="auto">
          <a:xfrm>
            <a:off x="412956" y="589830"/>
            <a:ext cx="11631229" cy="3781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nSpc>
                <a:spcPct val="150000"/>
              </a:lnSpc>
              <a:buFont typeface="Arial" panose="020B0604020202020204" pitchFamily="34" charset="0"/>
              <a:buChar char="•"/>
            </a:pPr>
            <a:r>
              <a:rPr lang="en-US" sz="1800" b="1" dirty="0">
                <a:latin typeface="Sitka Small Semibold" pitchFamily="2" charset="0"/>
              </a:rPr>
              <a:t>Conclusion</a:t>
            </a:r>
            <a:r>
              <a:rPr lang="en-US" sz="1800" dirty="0">
                <a:latin typeface="Sitka Small Semibold" pitchFamily="2" charset="0"/>
              </a:rPr>
              <a:t>:</a:t>
            </a:r>
          </a:p>
          <a:p>
            <a:pPr marL="285750" indent="-285750">
              <a:lnSpc>
                <a:spcPct val="150000"/>
              </a:lnSpc>
              <a:buFont typeface="Arial" panose="020B0604020202020204" pitchFamily="34" charset="0"/>
              <a:buChar char="•"/>
            </a:pPr>
            <a:r>
              <a:rPr lang="en-US" sz="1800" dirty="0">
                <a:latin typeface="Sitka Small Semibold" pitchFamily="2" charset="0"/>
              </a:rPr>
              <a:t>The proposed system successfully integrates </a:t>
            </a:r>
            <a:r>
              <a:rPr lang="en-US" sz="1800" b="1" dirty="0">
                <a:latin typeface="Sitka Small Semibold" pitchFamily="2" charset="0"/>
              </a:rPr>
              <a:t>Pulse Sensor + ADS1115 + </a:t>
            </a:r>
            <a:r>
              <a:rPr lang="en-US" sz="1800" b="1" dirty="0" err="1">
                <a:latin typeface="Sitka Small Semibold" pitchFamily="2" charset="0"/>
              </a:rPr>
              <a:t>NodeMCU</a:t>
            </a:r>
            <a:r>
              <a:rPr lang="en-US" sz="1800" b="1" dirty="0">
                <a:latin typeface="Sitka Small Semibold" pitchFamily="2" charset="0"/>
              </a:rPr>
              <a:t> + OLED + Cloud</a:t>
            </a:r>
            <a:r>
              <a:rPr lang="en-US" sz="1800" dirty="0">
                <a:latin typeface="Sitka Small Semibold" pitchFamily="2" charset="0"/>
              </a:rPr>
              <a:t> to provide real-time heartbeat monitoring.</a:t>
            </a:r>
          </a:p>
          <a:p>
            <a:pPr marL="285750" indent="-285750">
              <a:lnSpc>
                <a:spcPct val="150000"/>
              </a:lnSpc>
              <a:buFont typeface="Arial" panose="020B0604020202020204" pitchFamily="34" charset="0"/>
              <a:buChar char="•"/>
            </a:pPr>
            <a:r>
              <a:rPr lang="en-US" sz="1800" dirty="0">
                <a:latin typeface="Sitka Small Semibold" pitchFamily="2" charset="0"/>
              </a:rPr>
              <a:t>It overcomes the limitation of existing systems by enabling </a:t>
            </a:r>
            <a:r>
              <a:rPr lang="en-US" sz="1800" b="1" dirty="0">
                <a:latin typeface="Sitka Small Semibold" pitchFamily="2" charset="0"/>
              </a:rPr>
              <a:t>remote cloud access</a:t>
            </a:r>
            <a:r>
              <a:rPr lang="en-US" sz="1800" dirty="0">
                <a:latin typeface="Sitka Small Semibold" pitchFamily="2" charset="0"/>
              </a:rPr>
              <a:t> rather than just local display.</a:t>
            </a:r>
          </a:p>
          <a:p>
            <a:pPr marL="285750" indent="-285750">
              <a:lnSpc>
                <a:spcPct val="150000"/>
              </a:lnSpc>
              <a:buFont typeface="Arial" panose="020B0604020202020204" pitchFamily="34" charset="0"/>
              <a:buChar char="•"/>
            </a:pPr>
            <a:r>
              <a:rPr lang="en-US" sz="1800" dirty="0">
                <a:latin typeface="Sitka Small Semibold" pitchFamily="2" charset="0"/>
              </a:rPr>
              <a:t>Ensures </a:t>
            </a:r>
            <a:r>
              <a:rPr lang="en-US" sz="1800" b="1" dirty="0">
                <a:latin typeface="Sitka Small Semibold" pitchFamily="2" charset="0"/>
              </a:rPr>
              <a:t>safety and timely response</a:t>
            </a:r>
            <a:r>
              <a:rPr lang="en-US" sz="1800" dirty="0">
                <a:latin typeface="Sitka Small Semibold" pitchFamily="2" charset="0"/>
              </a:rPr>
              <a:t> for soldiers and workers in critical environments.</a:t>
            </a:r>
          </a:p>
          <a:p>
            <a:pPr marL="285750" indent="-285750">
              <a:lnSpc>
                <a:spcPct val="150000"/>
              </a:lnSpc>
              <a:buFont typeface="Arial" panose="020B0604020202020204" pitchFamily="34" charset="0"/>
              <a:buChar char="•"/>
            </a:pPr>
            <a:endParaRPr lang="en-US" sz="1800" dirty="0">
              <a:latin typeface="Sitka Small Semibold" pitchFamily="2" charset="0"/>
            </a:endParaRPr>
          </a:p>
          <a:p>
            <a:pPr>
              <a:lnSpc>
                <a:spcPct val="150000"/>
              </a:lnSpc>
            </a:pPr>
            <a:endParaRPr lang="en-US" sz="1800" dirty="0">
              <a:latin typeface="Sitka Small Semibold" pitchFamily="2" charset="0"/>
            </a:endParaRPr>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Sitka Small Semibold" pitchFamily="2" charset="0"/>
            </a:endParaRPr>
          </a:p>
        </p:txBody>
      </p:sp>
      <p:sp>
        <p:nvSpPr>
          <p:cNvPr id="7" name="TextBox 6">
            <a:extLst>
              <a:ext uri="{FF2B5EF4-FFF2-40B4-BE49-F238E27FC236}">
                <a16:creationId xmlns:a16="http://schemas.microsoft.com/office/drawing/2014/main" id="{657F1E2B-A5AD-954A-3A6F-20F63923384A}"/>
              </a:ext>
            </a:extLst>
          </p:cNvPr>
          <p:cNvSpPr txBox="1"/>
          <p:nvPr/>
        </p:nvSpPr>
        <p:spPr>
          <a:xfrm>
            <a:off x="412956" y="3121239"/>
            <a:ext cx="14759885" cy="336630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800" b="1" dirty="0">
                <a:latin typeface="Sitka Small Semibold" pitchFamily="2" charset="0"/>
              </a:rPr>
              <a:t>Future Work</a:t>
            </a:r>
            <a:r>
              <a:rPr lang="en-US" sz="1800" dirty="0">
                <a:latin typeface="Sitka Small Semibold" pitchFamily="2" charset="0"/>
              </a:rPr>
              <a:t>:</a:t>
            </a:r>
          </a:p>
          <a:p>
            <a:pPr marL="285750" indent="-285750">
              <a:lnSpc>
                <a:spcPct val="150000"/>
              </a:lnSpc>
              <a:buFont typeface="Arial" panose="020B0604020202020204" pitchFamily="34" charset="0"/>
              <a:buChar char="•"/>
            </a:pPr>
            <a:r>
              <a:rPr lang="en-US" sz="1800" dirty="0">
                <a:latin typeface="Sitka Small Semibold" pitchFamily="2" charset="0"/>
              </a:rPr>
              <a:t>Extend the system to support </a:t>
            </a:r>
            <a:r>
              <a:rPr lang="en-US" sz="1800" b="1" dirty="0">
                <a:latin typeface="Sitka Small Semibold" pitchFamily="2" charset="0"/>
              </a:rPr>
              <a:t>multiple users simultaneously</a:t>
            </a:r>
            <a:r>
              <a:rPr lang="en-US" sz="1800" dirty="0">
                <a:latin typeface="Sitka Small Semibold" pitchFamily="2" charset="0"/>
              </a:rPr>
              <a:t> (monitoring a </a:t>
            </a:r>
            <a:r>
              <a:rPr lang="en-US" sz="1800" dirty="0" err="1">
                <a:latin typeface="Sitka Small Semibold" pitchFamily="2" charset="0"/>
              </a:rPr>
              <a:t>fullsquad</a:t>
            </a:r>
            <a:r>
              <a:rPr lang="en-US" sz="1800" dirty="0">
                <a:latin typeface="Sitka Small Semibold" pitchFamily="2" charset="0"/>
              </a:rPr>
              <a:t>/unit).</a:t>
            </a:r>
          </a:p>
          <a:p>
            <a:pPr marL="285750" indent="-285750">
              <a:lnSpc>
                <a:spcPct val="150000"/>
              </a:lnSpc>
              <a:buFont typeface="Arial" panose="020B0604020202020204" pitchFamily="34" charset="0"/>
              <a:buChar char="•"/>
            </a:pPr>
            <a:r>
              <a:rPr lang="en-US" sz="1800" dirty="0">
                <a:latin typeface="Sitka Small Semibold" pitchFamily="2" charset="0"/>
              </a:rPr>
              <a:t>Improve </a:t>
            </a:r>
            <a:r>
              <a:rPr lang="en-US" sz="1800" b="1" dirty="0">
                <a:latin typeface="Sitka Small Semibold" pitchFamily="2" charset="0"/>
              </a:rPr>
              <a:t>cloud dashboard visualization</a:t>
            </a:r>
            <a:r>
              <a:rPr lang="en-US" sz="1800" dirty="0">
                <a:latin typeface="Sitka Small Semibold" pitchFamily="2" charset="0"/>
              </a:rPr>
              <a:t> (clearer waveforms, alerts, data history).</a:t>
            </a:r>
          </a:p>
          <a:p>
            <a:pPr marL="285750" indent="-285750">
              <a:lnSpc>
                <a:spcPct val="150000"/>
              </a:lnSpc>
              <a:buFont typeface="Arial" panose="020B0604020202020204" pitchFamily="34" charset="0"/>
              <a:buChar char="•"/>
            </a:pPr>
            <a:r>
              <a:rPr lang="en-US" sz="1800" dirty="0">
                <a:latin typeface="Sitka Small Semibold" pitchFamily="2" charset="0"/>
              </a:rPr>
              <a:t>Add </a:t>
            </a:r>
            <a:r>
              <a:rPr lang="en-US" sz="1800" b="1" dirty="0">
                <a:latin typeface="Sitka Small Semibold" pitchFamily="2" charset="0"/>
              </a:rPr>
              <a:t>offline storage</a:t>
            </a:r>
            <a:r>
              <a:rPr lang="en-US" sz="1800" dirty="0">
                <a:latin typeface="Sitka Small Semibold" pitchFamily="2" charset="0"/>
              </a:rPr>
              <a:t> on NodeMCU8266 (SD card) for backup when internet/cloud is unavailable.</a:t>
            </a:r>
          </a:p>
          <a:p>
            <a:pPr marL="285750" indent="-285750">
              <a:lnSpc>
                <a:spcPct val="150000"/>
              </a:lnSpc>
              <a:buFont typeface="Arial" panose="020B0604020202020204" pitchFamily="34" charset="0"/>
              <a:buChar char="•"/>
            </a:pPr>
            <a:r>
              <a:rPr lang="en-US" sz="1800" dirty="0">
                <a:latin typeface="Sitka Small Semibold" pitchFamily="2" charset="0"/>
              </a:rPr>
              <a:t>Enhance </a:t>
            </a:r>
            <a:r>
              <a:rPr lang="en-US" sz="1800" b="1" dirty="0">
                <a:latin typeface="Sitka Small Semibold" pitchFamily="2" charset="0"/>
              </a:rPr>
              <a:t>security &amp; encryption</a:t>
            </a:r>
            <a:r>
              <a:rPr lang="en-US" sz="1800" dirty="0">
                <a:latin typeface="Sitka Small Semibold" pitchFamily="2" charset="0"/>
              </a:rPr>
              <a:t> for soldier/worker health data.</a:t>
            </a:r>
          </a:p>
          <a:p>
            <a:pPr marL="285750" indent="-285750">
              <a:lnSpc>
                <a:spcPct val="150000"/>
              </a:lnSpc>
              <a:buFont typeface="Arial" panose="020B0604020202020204" pitchFamily="34" charset="0"/>
              <a:buChar char="•"/>
            </a:pPr>
            <a:r>
              <a:rPr lang="en-US" sz="1800" dirty="0">
                <a:latin typeface="Sitka Small Semibold" pitchFamily="2" charset="0"/>
              </a:rPr>
              <a:t>Miniaturize the hardware into a </a:t>
            </a:r>
            <a:r>
              <a:rPr lang="en-US" sz="1800" b="1" dirty="0">
                <a:latin typeface="Sitka Small Semibold" pitchFamily="2" charset="0"/>
              </a:rPr>
              <a:t>wearable device</a:t>
            </a:r>
            <a:r>
              <a:rPr lang="en-US" sz="1800" dirty="0">
                <a:latin typeface="Sitka Small Semibold" pitchFamily="2" charset="0"/>
              </a:rPr>
              <a:t> (armband).</a:t>
            </a:r>
          </a:p>
          <a:p>
            <a:pPr marL="285750" indent="-285750">
              <a:lnSpc>
                <a:spcPct val="150000"/>
              </a:lnSpc>
              <a:buFont typeface="Arial" panose="020B0604020202020204" pitchFamily="34" charset="0"/>
              <a:buChar char="•"/>
            </a:pPr>
            <a:endParaRPr lang="en-US" sz="1800" dirty="0">
              <a:latin typeface="Sitka Small Semibold" pitchFamily="2" charset="0"/>
            </a:endParaRPr>
          </a:p>
          <a:p>
            <a:pPr marL="285750" indent="-285750">
              <a:lnSpc>
                <a:spcPct val="150000"/>
              </a:lnSpc>
              <a:buFont typeface="Arial" panose="020B0604020202020204" pitchFamily="34" charset="0"/>
              <a:buChar char="•"/>
            </a:pPr>
            <a:endParaRPr lang="en-US" sz="1800" dirty="0">
              <a:latin typeface="Sitka Small Semibold" pitchFamily="2" charset="0"/>
            </a:endParaRPr>
          </a:p>
        </p:txBody>
      </p:sp>
    </p:spTree>
    <p:extLst>
      <p:ext uri="{BB962C8B-B14F-4D97-AF65-F5344CB8AC3E}">
        <p14:creationId xmlns:p14="http://schemas.microsoft.com/office/powerpoint/2010/main" val="567826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g2fee63df26b_0_0"/>
          <p:cNvSpPr txBox="1"/>
          <p:nvPr/>
        </p:nvSpPr>
        <p:spPr>
          <a:xfrm>
            <a:off x="1233714" y="2607717"/>
            <a:ext cx="9724500" cy="1862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500"/>
              <a:buFont typeface="Arial"/>
              <a:buNone/>
            </a:pPr>
            <a:r>
              <a:rPr lang="en-US" sz="11500" b="1" i="0" u="none" strike="noStrike" cap="none">
                <a:solidFill>
                  <a:srgbClr val="007069"/>
                </a:solidFill>
                <a:latin typeface="Open Sans"/>
                <a:ea typeface="Open Sans"/>
                <a:cs typeface="Open Sans"/>
                <a:sym typeface="Open Sans"/>
              </a:rPr>
              <a:t>THANK </a:t>
            </a:r>
            <a:r>
              <a:rPr lang="en-US" sz="11500" b="1" i="0" u="none" strike="noStrike" cap="none">
                <a:solidFill>
                  <a:srgbClr val="A5A5A5"/>
                </a:solidFill>
                <a:latin typeface="Open Sans"/>
                <a:ea typeface="Open Sans"/>
                <a:cs typeface="Open Sans"/>
                <a:sym typeface="Open Sans"/>
              </a:rPr>
              <a:t>YOU</a:t>
            </a:r>
            <a:endParaRPr sz="1400" b="0" i="0" u="none" strike="noStrike" cap="none">
              <a:solidFill>
                <a:srgbClr val="000000"/>
              </a:solidFill>
              <a:latin typeface="Aharoni"/>
              <a:ea typeface="Aharoni"/>
              <a:cs typeface="Aharoni"/>
              <a:sym typeface="Aharoni"/>
            </a:endParaRPr>
          </a:p>
        </p:txBody>
      </p:sp>
      <p:sp>
        <p:nvSpPr>
          <p:cNvPr id="744" name="Google Shape;744;g2fee63df26b_0_0"/>
          <p:cNvSpPr txBox="1"/>
          <p:nvPr/>
        </p:nvSpPr>
        <p:spPr>
          <a:xfrm>
            <a:off x="1596571" y="4466045"/>
            <a:ext cx="8998800"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a:solidFill>
                  <a:srgbClr val="7F7F7F"/>
                </a:solidFill>
                <a:latin typeface="Open Sans"/>
                <a:ea typeface="Open Sans"/>
                <a:cs typeface="Open Sans"/>
                <a:sym typeface="Open Sans"/>
              </a:rPr>
              <a:t>Have a Great Day ! </a:t>
            </a:r>
            <a:endParaRPr sz="1400" b="0" i="0" u="none" strike="noStrike" cap="none" dirty="0">
              <a:solidFill>
                <a:srgbClr val="000000"/>
              </a:solidFill>
              <a:latin typeface="Aharoni"/>
              <a:ea typeface="Aharoni"/>
              <a:cs typeface="Aharoni"/>
              <a:sym typeface="Aharon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Objective and Goals</a:t>
            </a:r>
            <a:endParaRPr dirty="0"/>
          </a:p>
        </p:txBody>
      </p:sp>
      <p:sp>
        <p:nvSpPr>
          <p:cNvPr id="3" name="Google Shape;120;p76">
            <a:extLst>
              <a:ext uri="{FF2B5EF4-FFF2-40B4-BE49-F238E27FC236}">
                <a16:creationId xmlns:a16="http://schemas.microsoft.com/office/drawing/2014/main" id="{CA08A1E2-29B3-F3D5-48A9-5D1EA6629717}"/>
              </a:ext>
            </a:extLst>
          </p:cNvPr>
          <p:cNvSpPr/>
          <p:nvPr/>
        </p:nvSpPr>
        <p:spPr>
          <a:xfrm>
            <a:off x="550606" y="765905"/>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Objective </a:t>
            </a:r>
            <a:endParaRPr sz="1000" b="1" i="0" u="none" strike="noStrike" cap="none" dirty="0">
              <a:solidFill>
                <a:srgbClr val="000000"/>
              </a:solidFill>
              <a:latin typeface="Arial"/>
              <a:ea typeface="Arial"/>
              <a:cs typeface="Arial"/>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550606" y="3429000"/>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Goals</a:t>
            </a:r>
            <a:endParaRPr sz="1000" b="1" i="0" u="none" strike="noStrike" cap="none" dirty="0">
              <a:solidFill>
                <a:srgbClr val="000000"/>
              </a:solidFill>
              <a:latin typeface="Arial"/>
              <a:ea typeface="Arial"/>
              <a:cs typeface="Arial"/>
              <a:sym typeface="Arial"/>
            </a:endParaRPr>
          </a:p>
        </p:txBody>
      </p:sp>
      <p:sp>
        <p:nvSpPr>
          <p:cNvPr id="33" name="TextBox 32">
            <a:extLst>
              <a:ext uri="{FF2B5EF4-FFF2-40B4-BE49-F238E27FC236}">
                <a16:creationId xmlns:a16="http://schemas.microsoft.com/office/drawing/2014/main" id="{A1111477-E886-23E8-64BD-4CADAD76379A}"/>
              </a:ext>
            </a:extLst>
          </p:cNvPr>
          <p:cNvSpPr txBox="1"/>
          <p:nvPr/>
        </p:nvSpPr>
        <p:spPr>
          <a:xfrm>
            <a:off x="795680" y="1092788"/>
            <a:ext cx="9943179" cy="2800767"/>
          </a:xfrm>
          <a:prstGeom prst="rect">
            <a:avLst/>
          </a:prstGeom>
          <a:noFill/>
        </p:spPr>
        <p:txBody>
          <a:bodyPr wrap="square" rtlCol="0">
            <a:spAutoFit/>
          </a:bodyPr>
          <a:lstStyle/>
          <a:p>
            <a:r>
              <a:rPr lang="en-US" sz="1600" dirty="0">
                <a:latin typeface="Sitka Small Semibold" pitchFamily="2" charset="0"/>
              </a:rPr>
              <a:t>The objective of this project is to design and implement a reliable </a:t>
            </a:r>
            <a:r>
              <a:rPr lang="en-US" sz="1600" b="1" dirty="0">
                <a:latin typeface="Sitka Small Semibold" pitchFamily="2" charset="0"/>
              </a:rPr>
              <a:t>cloud-based heart rate monitoring system</a:t>
            </a:r>
            <a:r>
              <a:rPr lang="en-US" sz="1600" dirty="0">
                <a:latin typeface="Sitka Small Semibold" pitchFamily="2" charset="0"/>
              </a:rPr>
              <a:t> that continuously measures and analyzes the heartbeat of workers and soldiers operating in </a:t>
            </a:r>
            <a:r>
              <a:rPr lang="en-US" sz="1600" b="1" dirty="0">
                <a:latin typeface="Sitka Small Semibold" pitchFamily="2" charset="0"/>
              </a:rPr>
              <a:t>hostile or remote environments</a:t>
            </a:r>
            <a:r>
              <a:rPr lang="en-US" sz="1600" dirty="0">
                <a:latin typeface="Sitka Small Semibold" pitchFamily="2" charset="0"/>
              </a:rPr>
              <a:t>. By integrating pulse sensors with IoT platforms, the system aims to:</a:t>
            </a:r>
          </a:p>
          <a:p>
            <a:pPr marL="285750" indent="-285750">
              <a:buFont typeface="Wingdings" panose="05000000000000000000" pitchFamily="2" charset="2"/>
              <a:buChar char="§"/>
            </a:pPr>
            <a:r>
              <a:rPr lang="en-US" sz="1600" dirty="0">
                <a:latin typeface="Sitka Small Semibold" pitchFamily="2" charset="0"/>
              </a:rPr>
              <a:t>Ensure </a:t>
            </a:r>
            <a:r>
              <a:rPr lang="en-US" sz="1600" b="1" dirty="0">
                <a:latin typeface="Sitka Small Semibold" pitchFamily="2" charset="0"/>
              </a:rPr>
              <a:t>real-time monitoring</a:t>
            </a:r>
            <a:r>
              <a:rPr lang="en-US" sz="1600" dirty="0">
                <a:latin typeface="Sitka Small Semibold" pitchFamily="2" charset="0"/>
              </a:rPr>
              <a:t> of vital signs.</a:t>
            </a:r>
          </a:p>
          <a:p>
            <a:pPr marL="285750" indent="-285750">
              <a:buFont typeface="Wingdings" panose="05000000000000000000" pitchFamily="2" charset="2"/>
              <a:buChar char="§"/>
            </a:pPr>
            <a:r>
              <a:rPr lang="en-US" sz="1600" dirty="0">
                <a:latin typeface="Sitka Small Semibold" pitchFamily="2" charset="0"/>
              </a:rPr>
              <a:t>Enable </a:t>
            </a:r>
            <a:r>
              <a:rPr lang="en-US" sz="1600" b="1" dirty="0">
                <a:latin typeface="Sitka Small Semibold" pitchFamily="2" charset="0"/>
              </a:rPr>
              <a:t>remote access</a:t>
            </a:r>
            <a:r>
              <a:rPr lang="en-US" sz="1600" dirty="0">
                <a:latin typeface="Sitka Small Semibold" pitchFamily="2" charset="0"/>
              </a:rPr>
              <a:t> to health data through cloud storage.</a:t>
            </a:r>
          </a:p>
          <a:p>
            <a:pPr marL="285750" indent="-285750">
              <a:buFont typeface="Wingdings" panose="05000000000000000000" pitchFamily="2" charset="2"/>
              <a:buChar char="§"/>
            </a:pPr>
            <a:r>
              <a:rPr lang="en-US" sz="1600" dirty="0">
                <a:latin typeface="Sitka Small Semibold" pitchFamily="2" charset="0"/>
              </a:rPr>
              <a:t>Provide </a:t>
            </a:r>
            <a:r>
              <a:rPr lang="en-US" sz="1600" b="1" dirty="0">
                <a:latin typeface="Sitka Small Semibold" pitchFamily="2" charset="0"/>
              </a:rPr>
              <a:t>early alerts</a:t>
            </a:r>
            <a:r>
              <a:rPr lang="en-US" sz="1600" dirty="0">
                <a:latin typeface="Sitka Small Semibold" pitchFamily="2" charset="0"/>
              </a:rPr>
              <a:t> in case of abnormal heart activity.</a:t>
            </a:r>
          </a:p>
          <a:p>
            <a:pPr marL="285750" indent="-285750">
              <a:buFont typeface="Wingdings" panose="05000000000000000000" pitchFamily="2" charset="2"/>
              <a:buChar char="§"/>
            </a:pPr>
            <a:r>
              <a:rPr lang="en-US" sz="1600" dirty="0">
                <a:latin typeface="Sitka Small Semibold" pitchFamily="2" charset="0"/>
              </a:rPr>
              <a:t>Enhance </a:t>
            </a:r>
            <a:r>
              <a:rPr lang="en-US" sz="1600" b="1" dirty="0">
                <a:latin typeface="Sitka Small Semibold" pitchFamily="2" charset="0"/>
              </a:rPr>
              <a:t>safety, decision-making, and rapid medical response</a:t>
            </a:r>
            <a:r>
              <a:rPr lang="en-US" sz="1600" dirty="0">
                <a:latin typeface="Sitka Small Semibold" pitchFamily="2" charset="0"/>
              </a:rPr>
              <a:t> in high-risk conditions where traditional healthcare access is limited.</a:t>
            </a:r>
          </a:p>
          <a:p>
            <a:pPr marL="285750" indent="-285750">
              <a:buFont typeface="Wingdings" panose="05000000000000000000" pitchFamily="2" charset="2"/>
              <a:buChar char="§"/>
            </a:pPr>
            <a:endParaRPr lang="en-US" sz="1600" dirty="0">
              <a:latin typeface="Sitka Small Semibold" pitchFamily="2" charset="0"/>
            </a:endParaRPr>
          </a:p>
          <a:p>
            <a:endParaRPr lang="en-IN" sz="1600" dirty="0">
              <a:latin typeface="Sitka Small Semibold" pitchFamily="2" charset="0"/>
              <a:ea typeface="Verdana" panose="020B0604030504040204" pitchFamily="34" charset="0"/>
            </a:endParaRPr>
          </a:p>
        </p:txBody>
      </p:sp>
      <p:sp>
        <p:nvSpPr>
          <p:cNvPr id="34" name="TextBox 33">
            <a:extLst>
              <a:ext uri="{FF2B5EF4-FFF2-40B4-BE49-F238E27FC236}">
                <a16:creationId xmlns:a16="http://schemas.microsoft.com/office/drawing/2014/main" id="{4A9AEFFB-1A20-899A-F8E0-29DEDB267EF4}"/>
              </a:ext>
            </a:extLst>
          </p:cNvPr>
          <p:cNvSpPr txBox="1"/>
          <p:nvPr/>
        </p:nvSpPr>
        <p:spPr>
          <a:xfrm>
            <a:off x="1000123" y="3803673"/>
            <a:ext cx="9943179" cy="2677656"/>
          </a:xfrm>
          <a:prstGeom prst="rect">
            <a:avLst/>
          </a:prstGeom>
          <a:noFill/>
        </p:spPr>
        <p:txBody>
          <a:bodyPr wrap="square" rtlCol="0">
            <a:spAutoFit/>
          </a:bodyPr>
          <a:lstStyle/>
          <a:p>
            <a:pPr marL="285750" indent="-285750">
              <a:buFont typeface="Wingdings" panose="05000000000000000000" pitchFamily="2" charset="2"/>
              <a:buChar char="§"/>
            </a:pPr>
            <a:r>
              <a:rPr lang="en-US" b="1" dirty="0">
                <a:latin typeface="Sitka Small Semibold" pitchFamily="2" charset="0"/>
              </a:rPr>
              <a:t>Main Goals</a:t>
            </a:r>
          </a:p>
          <a:p>
            <a:pPr marL="285750" indent="-285750">
              <a:buFont typeface="Wingdings" panose="05000000000000000000" pitchFamily="2" charset="2"/>
              <a:buChar char="§"/>
            </a:pPr>
            <a:r>
              <a:rPr lang="en-US" dirty="0">
                <a:latin typeface="Sitka Small Semibold" pitchFamily="2" charset="0"/>
              </a:rPr>
              <a:t>Continuous monitoring of heart rate using pulse sensors.</a:t>
            </a:r>
          </a:p>
          <a:p>
            <a:pPr marL="285750" indent="-285750">
              <a:buFont typeface="Wingdings" panose="05000000000000000000" pitchFamily="2" charset="2"/>
              <a:buChar char="§"/>
            </a:pPr>
            <a:r>
              <a:rPr lang="en-US" dirty="0">
                <a:latin typeface="Sitka Small Semibold" pitchFamily="2" charset="0"/>
              </a:rPr>
              <a:t>Real-time transmission of heartbeat data to the cloud for remote access.</a:t>
            </a:r>
          </a:p>
          <a:p>
            <a:pPr marL="285750" indent="-285750">
              <a:buFont typeface="Wingdings" panose="05000000000000000000" pitchFamily="2" charset="2"/>
              <a:buChar char="§"/>
            </a:pPr>
            <a:r>
              <a:rPr lang="en-US" dirty="0">
                <a:latin typeface="Sitka Small Semibold" pitchFamily="2" charset="0"/>
              </a:rPr>
              <a:t>Visualization of health status through OLED display and cloud dashboards.</a:t>
            </a:r>
          </a:p>
          <a:p>
            <a:pPr marL="285750" indent="-285750">
              <a:buFont typeface="Wingdings" panose="05000000000000000000" pitchFamily="2" charset="2"/>
              <a:buChar char="§"/>
            </a:pPr>
            <a:r>
              <a:rPr lang="en-US" dirty="0">
                <a:latin typeface="Sitka Small Semibold" pitchFamily="2" charset="0"/>
              </a:rPr>
              <a:t>Early detection of abnormal heartbeat patterns with instant alerts.</a:t>
            </a:r>
          </a:p>
          <a:p>
            <a:pPr marL="285750" indent="-285750">
              <a:buFont typeface="Wingdings" panose="05000000000000000000" pitchFamily="2" charset="2"/>
              <a:buChar char="§"/>
            </a:pPr>
            <a:r>
              <a:rPr lang="en-US" dirty="0">
                <a:latin typeface="Sitka Small Semibold" pitchFamily="2" charset="0"/>
              </a:rPr>
              <a:t>Reliable operation in hostile and remote environments.</a:t>
            </a:r>
          </a:p>
          <a:p>
            <a:pPr marL="285750" indent="-285750">
              <a:buFont typeface="Wingdings" panose="05000000000000000000" pitchFamily="2" charset="2"/>
              <a:buChar char="§"/>
            </a:pPr>
            <a:endParaRPr lang="en-US" dirty="0">
              <a:latin typeface="Sitka Small Semibold" pitchFamily="2" charset="0"/>
            </a:endParaRPr>
          </a:p>
          <a:p>
            <a:pPr marL="285750" indent="-285750">
              <a:buFont typeface="Wingdings" panose="05000000000000000000" pitchFamily="2" charset="2"/>
              <a:buChar char="§"/>
            </a:pPr>
            <a:r>
              <a:rPr lang="en-US" b="1" dirty="0">
                <a:latin typeface="Sitka Small Semibold" pitchFamily="2" charset="0"/>
              </a:rPr>
              <a:t>Additional Goals</a:t>
            </a:r>
          </a:p>
          <a:p>
            <a:pPr marL="285750" indent="-285750">
              <a:buFont typeface="Wingdings" panose="05000000000000000000" pitchFamily="2" charset="2"/>
              <a:buChar char="§"/>
            </a:pPr>
            <a:r>
              <a:rPr lang="en-US" dirty="0">
                <a:latin typeface="Sitka Small Semibold" pitchFamily="2" charset="0"/>
              </a:rPr>
              <a:t>Ensure portability and low power consumption for field deployment.</a:t>
            </a:r>
          </a:p>
          <a:p>
            <a:pPr marL="285750" indent="-285750">
              <a:buFont typeface="Wingdings" panose="05000000000000000000" pitchFamily="2" charset="2"/>
              <a:buChar char="§"/>
            </a:pPr>
            <a:r>
              <a:rPr lang="en-US" dirty="0">
                <a:latin typeface="Sitka Small Semibold" pitchFamily="2" charset="0"/>
              </a:rPr>
              <a:t>Provide secure data logging for long-term health analysis.</a:t>
            </a:r>
          </a:p>
          <a:p>
            <a:pPr marL="285750" indent="-285750">
              <a:buFont typeface="Wingdings" panose="05000000000000000000" pitchFamily="2" charset="2"/>
              <a:buChar char="§"/>
            </a:pPr>
            <a:r>
              <a:rPr lang="en-US" dirty="0">
                <a:latin typeface="Sitka Small Semibold" pitchFamily="2" charset="0"/>
              </a:rPr>
              <a:t>Enable scalability to support multiple users (workers/soldiers) simultaneously.</a:t>
            </a:r>
          </a:p>
          <a:p>
            <a:pPr marL="285750" indent="-285750">
              <a:buFont typeface="Wingdings" panose="05000000000000000000" pitchFamily="2" charset="2"/>
              <a:buChar char="§"/>
            </a:pPr>
            <a:endParaRPr lang="en-IN" dirty="0">
              <a:latin typeface="Sitka Small Semibold" pitchFamily="2" charset="0"/>
              <a:ea typeface="Verdana" panose="020B0604030504040204" pitchFamily="34" charset="0"/>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spTree>
    <p:extLst>
      <p:ext uri="{BB962C8B-B14F-4D97-AF65-F5344CB8AC3E}">
        <p14:creationId xmlns:p14="http://schemas.microsoft.com/office/powerpoint/2010/main" val="1429641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15D3A-9A48-EF9A-EB65-EB10498FEC7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C7AF62C-2799-3920-609C-4BB1158D8D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
        <p:nvSpPr>
          <p:cNvPr id="4" name="Google Shape;125;p3">
            <a:extLst>
              <a:ext uri="{FF2B5EF4-FFF2-40B4-BE49-F238E27FC236}">
                <a16:creationId xmlns:a16="http://schemas.microsoft.com/office/drawing/2014/main" id="{4B16CBD0-DE63-9577-B3D8-89D754C838DF}"/>
              </a:ext>
            </a:extLst>
          </p:cNvPr>
          <p:cNvSpPr txBox="1"/>
          <p:nvPr/>
        </p:nvSpPr>
        <p:spPr>
          <a:xfrm>
            <a:off x="452284" y="145060"/>
            <a:ext cx="10515600" cy="493857"/>
          </a:xfrm>
          <a:prstGeom prst="rect">
            <a:avLst/>
          </a:prstGeom>
          <a:noFill/>
          <a:ln>
            <a:noFill/>
          </a:ln>
        </p:spPr>
        <p:txBody>
          <a:bodyPr spcFirstLastPara="1" wrap="square" lIns="91425" tIns="45700" rIns="91425" bIns="45700" anchor="t" anchorCtr="0">
            <a:noAutofit/>
          </a:bodyPr>
          <a:lstStyle/>
          <a:p>
            <a:pPr lvl="0" algn="ctr">
              <a:buSzPts val="2400"/>
            </a:pPr>
            <a:r>
              <a:rPr lang="en-US" sz="2400" b="1" dirty="0"/>
              <a:t>Problem Statement / Research Gap</a:t>
            </a:r>
            <a:endParaRPr lang="en-US" sz="2400" b="1" i="0" u="none" strike="noStrike" cap="none" dirty="0">
              <a:solidFill>
                <a:srgbClr val="000000"/>
              </a:solidFill>
              <a:latin typeface="Arial"/>
              <a:ea typeface="Arial"/>
              <a:cs typeface="Arial"/>
              <a:sym typeface="Arial"/>
            </a:endParaRPr>
          </a:p>
        </p:txBody>
      </p:sp>
      <p:sp>
        <p:nvSpPr>
          <p:cNvPr id="2" name="Google Shape;125;p3">
            <a:extLst>
              <a:ext uri="{FF2B5EF4-FFF2-40B4-BE49-F238E27FC236}">
                <a16:creationId xmlns:a16="http://schemas.microsoft.com/office/drawing/2014/main" id="{1DFC5A03-8723-D0D0-00E3-3B2AA3C32CD5}"/>
              </a:ext>
            </a:extLst>
          </p:cNvPr>
          <p:cNvSpPr txBox="1"/>
          <p:nvPr/>
        </p:nvSpPr>
        <p:spPr>
          <a:xfrm>
            <a:off x="6213988" y="757114"/>
            <a:ext cx="5761704" cy="5735761"/>
          </a:xfrm>
          <a:prstGeom prst="rect">
            <a:avLst/>
          </a:prstGeom>
          <a:noFill/>
          <a:ln>
            <a:noFill/>
          </a:ln>
        </p:spPr>
        <p:txBody>
          <a:bodyPr spcFirstLastPara="1" wrap="square" lIns="91425" tIns="45700" rIns="91425" bIns="45700" anchor="t" anchorCtr="0">
            <a:noAutofit/>
          </a:bodyPr>
          <a:lstStyle/>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
        <p:nvSpPr>
          <p:cNvPr id="6" name="Rectangle 1">
            <a:extLst>
              <a:ext uri="{FF2B5EF4-FFF2-40B4-BE49-F238E27FC236}">
                <a16:creationId xmlns:a16="http://schemas.microsoft.com/office/drawing/2014/main" id="{CFBFEBC8-FFD9-A563-098E-39C0808B78EB}"/>
              </a:ext>
            </a:extLst>
          </p:cNvPr>
          <p:cNvSpPr>
            <a:spLocks noChangeArrowheads="1"/>
          </p:cNvSpPr>
          <p:nvPr/>
        </p:nvSpPr>
        <p:spPr bwMode="auto">
          <a:xfrm>
            <a:off x="454617" y="1001647"/>
            <a:ext cx="11282766" cy="4197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Sitka Small Semibold" pitchFamily="2" charset="0"/>
              </a:rPr>
              <a:t>Most existing heartbeat monitoring systems are </a:t>
            </a:r>
            <a:r>
              <a:rPr kumimoji="0" lang="en-US" altLang="en-US" sz="1800" b="1" i="0" u="none" strike="noStrike" cap="none" normalizeH="0" baseline="0" dirty="0">
                <a:ln>
                  <a:noFill/>
                </a:ln>
                <a:solidFill>
                  <a:schemeClr val="tx1"/>
                </a:solidFill>
                <a:effectLst/>
                <a:latin typeface="Sitka Small Semibold" pitchFamily="2" charset="0"/>
              </a:rPr>
              <a:t>limited to local displays</a:t>
            </a:r>
            <a:r>
              <a:rPr kumimoji="0" lang="en-US" altLang="en-US" sz="1800" b="0" i="0" u="none" strike="noStrike" cap="none" normalizeH="0" baseline="0" dirty="0">
                <a:ln>
                  <a:noFill/>
                </a:ln>
                <a:solidFill>
                  <a:schemeClr val="tx1"/>
                </a:solidFill>
                <a:effectLst/>
                <a:latin typeface="Sitka Small Semibold" pitchFamily="2" charset="0"/>
              </a:rPr>
              <a:t> (OLED/LCD) and </a:t>
            </a:r>
            <a:r>
              <a:rPr kumimoji="0" lang="en-US" altLang="en-US" sz="1800" b="1" i="0" u="none" strike="noStrike" cap="none" normalizeH="0" baseline="0" dirty="0">
                <a:ln>
                  <a:noFill/>
                </a:ln>
                <a:solidFill>
                  <a:schemeClr val="tx1"/>
                </a:solidFill>
                <a:effectLst/>
                <a:latin typeface="Sitka Small Semibold" pitchFamily="2" charset="0"/>
              </a:rPr>
              <a:t>do not provide remote/cloud access</a:t>
            </a:r>
            <a:r>
              <a:rPr kumimoji="0" lang="en-US" altLang="en-US" sz="1800" b="0" i="0" u="none" strike="noStrike" cap="none" normalizeH="0" baseline="0" dirty="0">
                <a:ln>
                  <a:noFill/>
                </a:ln>
                <a:solidFill>
                  <a:schemeClr val="tx1"/>
                </a:solidFill>
                <a:effectLst/>
                <a:latin typeface="Sitka Small Semibold" pitchFamily="2"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Sitka Small Semibold" pitchFamily="2" charset="0"/>
              </a:rPr>
              <a:t>Lack of </a:t>
            </a:r>
            <a:r>
              <a:rPr kumimoji="0" lang="en-US" altLang="en-US" sz="1800" b="1" i="0" u="none" strike="noStrike" cap="none" normalizeH="0" baseline="0" dirty="0">
                <a:ln>
                  <a:noFill/>
                </a:ln>
                <a:solidFill>
                  <a:schemeClr val="tx1"/>
                </a:solidFill>
                <a:effectLst/>
                <a:latin typeface="Sitka Small Semibold" pitchFamily="2" charset="0"/>
              </a:rPr>
              <a:t>continuous monitoring</a:t>
            </a:r>
            <a:r>
              <a:rPr kumimoji="0" lang="en-US" altLang="en-US" sz="1800" b="0" i="0" u="none" strike="noStrike" cap="none" normalizeH="0" baseline="0" dirty="0">
                <a:ln>
                  <a:noFill/>
                </a:ln>
                <a:solidFill>
                  <a:schemeClr val="tx1"/>
                </a:solidFill>
                <a:effectLst/>
                <a:latin typeface="Sitka Small Semibold" pitchFamily="2" charset="0"/>
              </a:rPr>
              <a:t> in hostile or remote environments (battlefields, disaster zones, mines).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Sitka Small Semibold" pitchFamily="2" charset="0"/>
              </a:rPr>
              <a:t>Soldiers and workers in extreme conditions are </a:t>
            </a:r>
            <a:r>
              <a:rPr kumimoji="0" lang="en-US" altLang="en-US" sz="1800" b="1" i="0" u="none" strike="noStrike" cap="none" normalizeH="0" baseline="0" dirty="0">
                <a:ln>
                  <a:noFill/>
                </a:ln>
                <a:solidFill>
                  <a:schemeClr val="tx1"/>
                </a:solidFill>
                <a:effectLst/>
                <a:latin typeface="Sitka Small Semibold" pitchFamily="2" charset="0"/>
              </a:rPr>
              <a:t>exposed to high risk</a:t>
            </a:r>
            <a:r>
              <a:rPr kumimoji="0" lang="en-US" altLang="en-US" sz="1800" b="0" i="0" u="none" strike="noStrike" cap="none" normalizeH="0" baseline="0" dirty="0">
                <a:ln>
                  <a:noFill/>
                </a:ln>
                <a:solidFill>
                  <a:schemeClr val="tx1"/>
                </a:solidFill>
                <a:effectLst/>
                <a:latin typeface="Sitka Small Semibold" pitchFamily="2" charset="0"/>
              </a:rPr>
              <a:t> without real-time health tracking.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Sitka Small Semibold" pitchFamily="2" charset="0"/>
              </a:rPr>
              <a:t>Existing research often focuses on </a:t>
            </a:r>
            <a:r>
              <a:rPr kumimoji="0" lang="en-US" altLang="en-US" sz="1800" b="1" i="0" u="none" strike="noStrike" cap="none" normalizeH="0" baseline="0" dirty="0">
                <a:ln>
                  <a:noFill/>
                </a:ln>
                <a:solidFill>
                  <a:schemeClr val="tx1"/>
                </a:solidFill>
                <a:effectLst/>
                <a:latin typeface="Sitka Small Semibold" pitchFamily="2" charset="0"/>
              </a:rPr>
              <a:t>laboratory or hospital setups</a:t>
            </a:r>
            <a:r>
              <a:rPr kumimoji="0" lang="en-US" altLang="en-US" sz="1800" b="0" i="0" u="none" strike="noStrike" cap="none" normalizeH="0" baseline="0" dirty="0">
                <a:ln>
                  <a:noFill/>
                </a:ln>
                <a:solidFill>
                  <a:schemeClr val="tx1"/>
                </a:solidFill>
                <a:effectLst/>
                <a:latin typeface="Sitka Small Semibold" pitchFamily="2" charset="0"/>
              </a:rPr>
              <a:t>, not on </a:t>
            </a:r>
            <a:r>
              <a:rPr kumimoji="0" lang="en-US" altLang="en-US" sz="1800" b="1" i="0" u="none" strike="noStrike" cap="none" normalizeH="0" baseline="0" dirty="0">
                <a:ln>
                  <a:noFill/>
                </a:ln>
                <a:solidFill>
                  <a:schemeClr val="tx1"/>
                </a:solidFill>
                <a:effectLst/>
                <a:latin typeface="Sitka Small Semibold" pitchFamily="2" charset="0"/>
              </a:rPr>
              <a:t>field-deployable, IoT-enabled systems</a:t>
            </a:r>
            <a:r>
              <a:rPr kumimoji="0" lang="en-US" altLang="en-US" sz="1800" b="0" i="0" u="none" strike="noStrike" cap="none" normalizeH="0" baseline="0" dirty="0">
                <a:ln>
                  <a:noFill/>
                </a:ln>
                <a:solidFill>
                  <a:schemeClr val="tx1"/>
                </a:solidFill>
                <a:effectLst/>
                <a:latin typeface="Sitka Small Semibold" pitchFamily="2"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Sitka Small Semibold" pitchFamily="2" charset="0"/>
              </a:rPr>
              <a:t>No integrated system that combines </a:t>
            </a:r>
            <a:r>
              <a:rPr kumimoji="0" lang="en-US" altLang="en-US" sz="1800" b="1" i="0" u="none" strike="noStrike" cap="none" normalizeH="0" baseline="0" dirty="0">
                <a:ln>
                  <a:noFill/>
                </a:ln>
                <a:solidFill>
                  <a:schemeClr val="tx1"/>
                </a:solidFill>
                <a:effectLst/>
                <a:latin typeface="Sitka Small Semibold" pitchFamily="2" charset="0"/>
              </a:rPr>
              <a:t>pulse sensing + cloud storage + real-time visualization</a:t>
            </a:r>
            <a:r>
              <a:rPr kumimoji="0" lang="en-US" altLang="en-US" sz="1800" b="0" i="0" u="none" strike="noStrike" cap="none" normalizeH="0" baseline="0" dirty="0">
                <a:ln>
                  <a:noFill/>
                </a:ln>
                <a:solidFill>
                  <a:schemeClr val="tx1"/>
                </a:solidFill>
                <a:effectLst/>
                <a:latin typeface="Sitka Small Semibold" pitchFamily="2" charset="0"/>
              </a:rPr>
              <a:t> for proactive health response.</a:t>
            </a:r>
          </a:p>
        </p:txBody>
      </p:sp>
    </p:spTree>
    <p:extLst>
      <p:ext uri="{BB962C8B-B14F-4D97-AF65-F5344CB8AC3E}">
        <p14:creationId xmlns:p14="http://schemas.microsoft.com/office/powerpoint/2010/main" val="1995428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a:xfrm>
            <a:off x="9354317" y="6374299"/>
            <a:ext cx="2743200" cy="365125"/>
          </a:xfrm>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905642" y="113699"/>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dirty="0"/>
          </a:p>
        </p:txBody>
      </p:sp>
      <p:sp>
        <p:nvSpPr>
          <p:cNvPr id="5" name="Google Shape;125;p3">
            <a:extLst>
              <a:ext uri="{FF2B5EF4-FFF2-40B4-BE49-F238E27FC236}">
                <a16:creationId xmlns:a16="http://schemas.microsoft.com/office/drawing/2014/main" id="{189FAE14-3F2D-9B3A-FA7E-862D36BC1477}"/>
              </a:ext>
            </a:extLst>
          </p:cNvPr>
          <p:cNvSpPr txBox="1"/>
          <p:nvPr/>
        </p:nvSpPr>
        <p:spPr>
          <a:xfrm>
            <a:off x="770756" y="607556"/>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 </a:t>
            </a: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graphicFrame>
        <p:nvGraphicFramePr>
          <p:cNvPr id="10" name="Table 9">
            <a:extLst>
              <a:ext uri="{FF2B5EF4-FFF2-40B4-BE49-F238E27FC236}">
                <a16:creationId xmlns:a16="http://schemas.microsoft.com/office/drawing/2014/main" id="{326C6B45-9637-AF13-75A0-DC01AFF0B958}"/>
              </a:ext>
            </a:extLst>
          </p:cNvPr>
          <p:cNvGraphicFramePr>
            <a:graphicFrameLocks noGrp="1"/>
          </p:cNvGraphicFramePr>
          <p:nvPr>
            <p:extLst>
              <p:ext uri="{D42A27DB-BD31-4B8C-83A1-F6EECF244321}">
                <p14:modId xmlns:p14="http://schemas.microsoft.com/office/powerpoint/2010/main" val="1308156387"/>
              </p:ext>
            </p:extLst>
          </p:nvPr>
        </p:nvGraphicFramePr>
        <p:xfrm>
          <a:off x="0" y="637452"/>
          <a:ext cx="12192000" cy="5325448"/>
        </p:xfrm>
        <a:graphic>
          <a:graphicData uri="http://schemas.openxmlformats.org/drawingml/2006/table">
            <a:tbl>
              <a:tblPr firstRow="1" bandRow="1">
                <a:tableStyleId>{DE7AD339-51BE-4A38-A1C7-CCF28897F289}</a:tableStyleId>
              </a:tblPr>
              <a:tblGrid>
                <a:gridCol w="3048000">
                  <a:extLst>
                    <a:ext uri="{9D8B030D-6E8A-4147-A177-3AD203B41FA5}">
                      <a16:colId xmlns:a16="http://schemas.microsoft.com/office/drawing/2014/main" val="1622336598"/>
                    </a:ext>
                  </a:extLst>
                </a:gridCol>
                <a:gridCol w="3048000">
                  <a:extLst>
                    <a:ext uri="{9D8B030D-6E8A-4147-A177-3AD203B41FA5}">
                      <a16:colId xmlns:a16="http://schemas.microsoft.com/office/drawing/2014/main" val="2713661377"/>
                    </a:ext>
                  </a:extLst>
                </a:gridCol>
                <a:gridCol w="3048000">
                  <a:extLst>
                    <a:ext uri="{9D8B030D-6E8A-4147-A177-3AD203B41FA5}">
                      <a16:colId xmlns:a16="http://schemas.microsoft.com/office/drawing/2014/main" val="3018602361"/>
                    </a:ext>
                  </a:extLst>
                </a:gridCol>
                <a:gridCol w="3048000">
                  <a:extLst>
                    <a:ext uri="{9D8B030D-6E8A-4147-A177-3AD203B41FA5}">
                      <a16:colId xmlns:a16="http://schemas.microsoft.com/office/drawing/2014/main" val="2109756497"/>
                    </a:ext>
                  </a:extLst>
                </a:gridCol>
              </a:tblGrid>
              <a:tr h="799168">
                <a:tc>
                  <a:txBody>
                    <a:bodyPr/>
                    <a:lstStyle/>
                    <a:p>
                      <a:r>
                        <a:rPr lang="en-US" sz="1800" dirty="0">
                          <a:latin typeface="Sitka Small Semibold" pitchFamily="2" charset="0"/>
                        </a:rPr>
                        <a:t>Title  and Author</a:t>
                      </a:r>
                    </a:p>
                  </a:txBody>
                  <a:tcPr/>
                </a:tc>
                <a:tc>
                  <a:txBody>
                    <a:bodyPr/>
                    <a:lstStyle/>
                    <a:p>
                      <a:r>
                        <a:rPr lang="en-US" sz="2000" dirty="0">
                          <a:latin typeface="Sitka Small Semibold" pitchFamily="2" charset="0"/>
                        </a:rPr>
                        <a:t>Problem statement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latin typeface="Sitka Small Semibold" pitchFamily="2" charset="0"/>
                        </a:rPr>
                        <a:t>Methodology</a:t>
                      </a:r>
                    </a:p>
                    <a:p>
                      <a:endParaRPr lang="en-US" sz="2000" dirty="0">
                        <a:latin typeface="Sitka Small Semibold" pitchFamily="2" charset="0"/>
                      </a:endParaRPr>
                    </a:p>
                  </a:txBody>
                  <a:tcPr/>
                </a:tc>
                <a:tc>
                  <a:txBody>
                    <a:bodyPr/>
                    <a:lstStyle/>
                    <a:p>
                      <a:r>
                        <a:rPr lang="en-US" sz="2000" dirty="0">
                          <a:latin typeface="Sitka Small Semibold" pitchFamily="2" charset="0"/>
                        </a:rPr>
                        <a:t>Result</a:t>
                      </a:r>
                    </a:p>
                  </a:txBody>
                  <a:tcPr/>
                </a:tc>
                <a:extLst>
                  <a:ext uri="{0D108BD9-81ED-4DB2-BD59-A6C34878D82A}">
                    <a16:rowId xmlns:a16="http://schemas.microsoft.com/office/drawing/2014/main" val="2944116650"/>
                  </a:ext>
                </a:extLst>
              </a:tr>
              <a:tr h="1490755">
                <a:tc>
                  <a:txBody>
                    <a:bodyPr/>
                    <a:lstStyle/>
                    <a:p>
                      <a:r>
                        <a:rPr lang="en-US" sz="1500" dirty="0">
                          <a:latin typeface="Sitka Small Semibold" pitchFamily="2" charset="0"/>
                        </a:rPr>
                        <a:t>Real-Time Health Monitoring and Tracking System of Soldiers Using IoT </a:t>
                      </a:r>
                    </a:p>
                    <a:p>
                      <a:r>
                        <a:rPr lang="en-US" sz="1500" dirty="0">
                          <a:latin typeface="Sitka Small Semibold" pitchFamily="2" charset="0"/>
                        </a:rPr>
                        <a:t>Aradhana Sahu, Pranali </a:t>
                      </a:r>
                      <a:r>
                        <a:rPr lang="en-US" sz="1500" dirty="0" err="1">
                          <a:latin typeface="Sitka Small Semibold" pitchFamily="2" charset="0"/>
                        </a:rPr>
                        <a:t>Ghotekar</a:t>
                      </a:r>
                      <a:r>
                        <a:rPr lang="en-US" sz="1500" dirty="0">
                          <a:latin typeface="Sitka Small Semibold" pitchFamily="2" charset="0"/>
                        </a:rPr>
                        <a:t>, Shrinivas Patil, Rutuja Ghodke</a:t>
                      </a:r>
                    </a:p>
                  </a:txBody>
                  <a:tcPr/>
                </a:tc>
                <a:tc>
                  <a:txBody>
                    <a:bodyPr/>
                    <a:lstStyle/>
                    <a:p>
                      <a:r>
                        <a:rPr lang="en-US" sz="1500" dirty="0">
                          <a:latin typeface="Sitka Small Semibold" pitchFamily="2" charset="0"/>
                        </a:rPr>
                        <a:t> Soldiers in remote/hostile areas face health risks without immediate medical aid, and there is no system for continuous real-time monitoring of their health and location. </a:t>
                      </a:r>
                    </a:p>
                  </a:txBody>
                  <a:tcPr/>
                </a:tc>
                <a:tc>
                  <a:txBody>
                    <a:bodyPr/>
                    <a:lstStyle/>
                    <a:p>
                      <a:r>
                        <a:rPr lang="en-US" sz="1500" dirty="0">
                          <a:latin typeface="Sitka Small Semibold" pitchFamily="2" charset="0"/>
                        </a:rPr>
                        <a:t> Wearable sensors for heart rate, ECG, and temperature </a:t>
                      </a:r>
                    </a:p>
                    <a:p>
                      <a:r>
                        <a:rPr lang="en-US" sz="1500" dirty="0">
                          <a:latin typeface="Sitka Small Semibold" pitchFamily="2" charset="0"/>
                        </a:rPr>
                        <a:t> • Arduino + GPS + GSM (SIM808) to collect &amp; transmit data </a:t>
                      </a:r>
                    </a:p>
                    <a:p>
                      <a:r>
                        <a:rPr lang="en-US" sz="1500" dirty="0">
                          <a:latin typeface="Sitka Small Semibold" pitchFamily="2" charset="0"/>
                        </a:rPr>
                        <a:t>• Soldier node → Squadron node → Control center node </a:t>
                      </a:r>
                    </a:p>
                    <a:p>
                      <a:r>
                        <a:rPr lang="en-US" sz="1500" dirty="0">
                          <a:latin typeface="Sitka Small Semibold" pitchFamily="2" charset="0"/>
                        </a:rPr>
                        <a:t>• Panic button + alert system for emergencies</a:t>
                      </a:r>
                    </a:p>
                  </a:txBody>
                  <a:tcPr/>
                </a:tc>
                <a:tc>
                  <a:txBody>
                    <a:bodyPr/>
                    <a:lstStyle/>
                    <a:p>
                      <a:r>
                        <a:rPr lang="en-US" sz="1500" dirty="0">
                          <a:latin typeface="Sitka Small Semibold" pitchFamily="2" charset="0"/>
                        </a:rPr>
                        <a:t>System enables real-time monitoring of soldier’s health &amp; location, generates emergency alerts, and improves safety and battlefield decision-making. </a:t>
                      </a:r>
                    </a:p>
                  </a:txBody>
                  <a:tcPr/>
                </a:tc>
                <a:extLst>
                  <a:ext uri="{0D108BD9-81ED-4DB2-BD59-A6C34878D82A}">
                    <a16:rowId xmlns:a16="http://schemas.microsoft.com/office/drawing/2014/main" val="1763843612"/>
                  </a:ext>
                </a:extLst>
              </a:tr>
              <a:tr h="1490755">
                <a:tc>
                  <a:txBody>
                    <a:bodyPr/>
                    <a:lstStyle/>
                    <a:p>
                      <a:r>
                        <a:rPr lang="en-US" sz="1500" dirty="0">
                          <a:latin typeface="Sitka Small Semibold" pitchFamily="2" charset="0"/>
                        </a:rPr>
                        <a:t>Online Monitoring Health Station Using Arduino Mobile Connected to Cloud service: “Heart Monitor” System</a:t>
                      </a:r>
                    </a:p>
                    <a:p>
                      <a:r>
                        <a:rPr lang="en-US" sz="1500" dirty="0">
                          <a:latin typeface="Sitka Small Semibold" pitchFamily="2" charset="0"/>
                        </a:rPr>
                        <a:t>Eman Abed-</a:t>
                      </a:r>
                      <a:r>
                        <a:rPr lang="en-US" sz="1500" dirty="0" err="1">
                          <a:latin typeface="Sitka Small Semibold" pitchFamily="2" charset="0"/>
                        </a:rPr>
                        <a:t>Alkareem</a:t>
                      </a:r>
                      <a:r>
                        <a:rPr lang="en-US" sz="1500" dirty="0">
                          <a:latin typeface="Sitka Small Semibold" pitchFamily="2" charset="0"/>
                        </a:rPr>
                        <a:t> Karajah, Isam Ishaq (Al-Quds University, Jerusalem, Palestine)</a:t>
                      </a:r>
                    </a:p>
                  </a:txBody>
                  <a:tcPr/>
                </a:tc>
                <a:tc>
                  <a:txBody>
                    <a:bodyPr/>
                    <a:lstStyle/>
                    <a:p>
                      <a:r>
                        <a:rPr lang="en-US" sz="1500" dirty="0">
                          <a:latin typeface="Sitka Small Semibold" pitchFamily="2" charset="0"/>
                        </a:rPr>
                        <a:t>Many patients need continuous monitoring of vital signs (heart rate, body temperature). Existing solutions are costly, require hospital visits, and lack real-time remote monitoring.</a:t>
                      </a:r>
                    </a:p>
                  </a:txBody>
                  <a:tcPr/>
                </a:tc>
                <a:tc>
                  <a:txBody>
                    <a:bodyPr/>
                    <a:lstStyle/>
                    <a:p>
                      <a:r>
                        <a:rPr lang="en-US" sz="1500" dirty="0">
                          <a:latin typeface="Sitka Small Semibold" pitchFamily="2" charset="0"/>
                        </a:rPr>
                        <a:t>Developed an Arduino Uno-based circuit with heart rate sensor (SN-11574), LM35 temperature sensor, HC-05 Bluetooth module. Data is sent to an Android app, displayed, stored in Google Sheets cloud, with alarms and automatic calling after 5 abnormal readings.</a:t>
                      </a:r>
                    </a:p>
                  </a:txBody>
                  <a:tcPr/>
                </a:tc>
                <a:tc>
                  <a:txBody>
                    <a:bodyPr/>
                    <a:lstStyle/>
                    <a:p>
                      <a:r>
                        <a:rPr lang="en-US" sz="1500" dirty="0">
                          <a:latin typeface="Sitka Small Semibold" pitchFamily="2" charset="0"/>
                        </a:rPr>
                        <a:t>The proposed “Heart Monitor” system achieved 97.4% accuracy compared to an ECG device. It provides real-time monitoring, alarm alerts, and automatic calls during abnormal readings.</a:t>
                      </a:r>
                    </a:p>
                  </a:txBody>
                  <a:tcPr/>
                </a:tc>
                <a:extLst>
                  <a:ext uri="{0D108BD9-81ED-4DB2-BD59-A6C34878D82A}">
                    <a16:rowId xmlns:a16="http://schemas.microsoft.com/office/drawing/2014/main" val="2220341540"/>
                  </a:ext>
                </a:extLst>
              </a:tr>
            </a:tbl>
          </a:graphicData>
        </a:graphic>
      </p:graphicFrame>
    </p:spTree>
    <p:extLst>
      <p:ext uri="{BB962C8B-B14F-4D97-AF65-F5344CB8AC3E}">
        <p14:creationId xmlns:p14="http://schemas.microsoft.com/office/powerpoint/2010/main" val="2538241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DEFF46-00EE-599C-516C-CC70658EF0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graphicFrame>
        <p:nvGraphicFramePr>
          <p:cNvPr id="5" name="Table 4">
            <a:extLst>
              <a:ext uri="{FF2B5EF4-FFF2-40B4-BE49-F238E27FC236}">
                <a16:creationId xmlns:a16="http://schemas.microsoft.com/office/drawing/2014/main" id="{A5AB65BE-3D46-016E-B054-A0BA7A9F9269}"/>
              </a:ext>
            </a:extLst>
          </p:cNvPr>
          <p:cNvGraphicFramePr>
            <a:graphicFrameLocks noGrp="1"/>
          </p:cNvGraphicFramePr>
          <p:nvPr>
            <p:extLst>
              <p:ext uri="{D42A27DB-BD31-4B8C-83A1-F6EECF244321}">
                <p14:modId xmlns:p14="http://schemas.microsoft.com/office/powerpoint/2010/main" val="2439336678"/>
              </p:ext>
            </p:extLst>
          </p:nvPr>
        </p:nvGraphicFramePr>
        <p:xfrm>
          <a:off x="-47309" y="115677"/>
          <a:ext cx="12239309" cy="6148025"/>
        </p:xfrm>
        <a:graphic>
          <a:graphicData uri="http://schemas.openxmlformats.org/drawingml/2006/table">
            <a:tbl>
              <a:tblPr firstRow="1" bandRow="1">
                <a:tableStyleId>{DE7AD339-51BE-4A38-A1C7-CCF28897F289}</a:tableStyleId>
              </a:tblPr>
              <a:tblGrid>
                <a:gridCol w="2487430">
                  <a:extLst>
                    <a:ext uri="{9D8B030D-6E8A-4147-A177-3AD203B41FA5}">
                      <a16:colId xmlns:a16="http://schemas.microsoft.com/office/drawing/2014/main" val="190664686"/>
                    </a:ext>
                  </a:extLst>
                </a:gridCol>
                <a:gridCol w="3349828">
                  <a:extLst>
                    <a:ext uri="{9D8B030D-6E8A-4147-A177-3AD203B41FA5}">
                      <a16:colId xmlns:a16="http://schemas.microsoft.com/office/drawing/2014/main" val="543618374"/>
                    </a:ext>
                  </a:extLst>
                </a:gridCol>
                <a:gridCol w="3128364">
                  <a:extLst>
                    <a:ext uri="{9D8B030D-6E8A-4147-A177-3AD203B41FA5}">
                      <a16:colId xmlns:a16="http://schemas.microsoft.com/office/drawing/2014/main" val="2317938816"/>
                    </a:ext>
                  </a:extLst>
                </a:gridCol>
                <a:gridCol w="3273687">
                  <a:extLst>
                    <a:ext uri="{9D8B030D-6E8A-4147-A177-3AD203B41FA5}">
                      <a16:colId xmlns:a16="http://schemas.microsoft.com/office/drawing/2014/main" val="2685969732"/>
                    </a:ext>
                  </a:extLst>
                </a:gridCol>
              </a:tblGrid>
              <a:tr h="478745">
                <a:tc>
                  <a:txBody>
                    <a:bodyPr/>
                    <a:lstStyle/>
                    <a:p>
                      <a:r>
                        <a:rPr lang="en-US" sz="1800" dirty="0">
                          <a:latin typeface="Sitka Small Semibold" pitchFamily="2" charset="0"/>
                        </a:rPr>
                        <a:t>Title and Authur</a:t>
                      </a:r>
                    </a:p>
                  </a:txBody>
                  <a:tcPr/>
                </a:tc>
                <a:tc>
                  <a:txBody>
                    <a:bodyPr/>
                    <a:lstStyle/>
                    <a:p>
                      <a:r>
                        <a:rPr lang="en-US" sz="1800" dirty="0">
                          <a:latin typeface="Sitka Small Semibold" pitchFamily="2" charset="0"/>
                        </a:rPr>
                        <a:t>Problem Statement</a:t>
                      </a:r>
                    </a:p>
                  </a:txBody>
                  <a:tcPr/>
                </a:tc>
                <a:tc>
                  <a:txBody>
                    <a:bodyPr/>
                    <a:lstStyle/>
                    <a:p>
                      <a:r>
                        <a:rPr lang="en-US" sz="1800" dirty="0">
                          <a:latin typeface="Sitka Small Semibold" pitchFamily="2" charset="0"/>
                        </a:rPr>
                        <a:t>Methodology</a:t>
                      </a:r>
                    </a:p>
                  </a:txBody>
                  <a:tcPr/>
                </a:tc>
                <a:tc>
                  <a:txBody>
                    <a:bodyPr/>
                    <a:lstStyle/>
                    <a:p>
                      <a:r>
                        <a:rPr lang="en-US" sz="1800" dirty="0">
                          <a:latin typeface="Sitka Small Semibold" pitchFamily="2" charset="0"/>
                        </a:rPr>
                        <a:t>Result</a:t>
                      </a:r>
                    </a:p>
                  </a:txBody>
                  <a:tcPr/>
                </a:tc>
                <a:extLst>
                  <a:ext uri="{0D108BD9-81ED-4DB2-BD59-A6C34878D82A}">
                    <a16:rowId xmlns:a16="http://schemas.microsoft.com/office/drawing/2014/main" val="1331795288"/>
                  </a:ext>
                </a:extLst>
              </a:tr>
              <a:tr h="996905">
                <a:tc>
                  <a:txBody>
                    <a:bodyPr/>
                    <a:lstStyle/>
                    <a:p>
                      <a:r>
                        <a:rPr lang="en-US" sz="1500" dirty="0">
                          <a:latin typeface="Sitka Small Semibold" pitchFamily="2" charset="0"/>
                        </a:rPr>
                        <a:t>Health Monitoring System</a:t>
                      </a:r>
                    </a:p>
                    <a:p>
                      <a:r>
                        <a:rPr lang="en-US" sz="1500" dirty="0">
                          <a:latin typeface="Sitka Small Semibold" pitchFamily="2" charset="0"/>
                        </a:rPr>
                        <a:t>Prof. R. R. </a:t>
                      </a:r>
                      <a:r>
                        <a:rPr lang="en-US" sz="1500" dirty="0" err="1">
                          <a:latin typeface="Sitka Small Semibold" pitchFamily="2" charset="0"/>
                        </a:rPr>
                        <a:t>JainNidhi</a:t>
                      </a:r>
                      <a:r>
                        <a:rPr lang="en-US" sz="1500" dirty="0">
                          <a:latin typeface="Sitka Small Semibold" pitchFamily="2" charset="0"/>
                        </a:rPr>
                        <a:t> </a:t>
                      </a:r>
                      <a:r>
                        <a:rPr lang="en-US" sz="1500" dirty="0" err="1">
                          <a:latin typeface="Sitka Small Semibold" pitchFamily="2" charset="0"/>
                        </a:rPr>
                        <a:t>GuptaAnusha</a:t>
                      </a:r>
                      <a:r>
                        <a:rPr lang="en-US" sz="1500" dirty="0">
                          <a:latin typeface="Sitka Small Semibold" pitchFamily="2" charset="0"/>
                        </a:rPr>
                        <a:t> </a:t>
                      </a:r>
                      <a:r>
                        <a:rPr lang="en-US" sz="1500" dirty="0" err="1">
                          <a:latin typeface="Sitka Small Semibold" pitchFamily="2" charset="0"/>
                        </a:rPr>
                        <a:t>VartakRevati</a:t>
                      </a:r>
                      <a:r>
                        <a:rPr lang="en-US" sz="1500" dirty="0">
                          <a:latin typeface="Sitka Small Semibold" pitchFamily="2" charset="0"/>
                        </a:rPr>
                        <a:t> Tamboli</a:t>
                      </a:r>
                    </a:p>
                  </a:txBody>
                  <a:tcPr/>
                </a:tc>
                <a:tc>
                  <a:txBody>
                    <a:bodyPr/>
                    <a:lstStyle/>
                    <a:p>
                      <a:r>
                        <a:rPr lang="en-US" sz="1500" dirty="0">
                          <a:latin typeface="Sitka Small Semibold" pitchFamily="2" charset="0"/>
                        </a:rPr>
                        <a:t>Bedridden and critical care patients require constant monitoring of vital parameters. Since doctors or relatives cannot be present all the time, delays in detecting issues like sudden temperature changes, falls, or diet irregularities can be life-threatening. Thus, a system for remote and continuous health monitoring is essential.</a:t>
                      </a:r>
                    </a:p>
                  </a:txBody>
                  <a:tcPr/>
                </a:tc>
                <a:tc>
                  <a:txBody>
                    <a:bodyPr/>
                    <a:lstStyle/>
                    <a:p>
                      <a:r>
                        <a:rPr lang="en-US" sz="1500" dirty="0">
                          <a:latin typeface="Sitka Small Semibold" pitchFamily="2" charset="0"/>
                        </a:rPr>
                        <a:t>The system uses temperature, accelerometer, and vibration sensors to monitor patients. An embedded system processes the data and sends it via Bluetooth to a smartphone app, which tracks temperature, detects falls, monitors diet, and sends alerts. An admin PC stores patient data and diet schedules for doctor reference.</a:t>
                      </a:r>
                    </a:p>
                  </a:txBody>
                  <a:tcPr/>
                </a:tc>
                <a:tc>
                  <a:txBody>
                    <a:bodyPr/>
                    <a:lstStyle/>
                    <a:p>
                      <a:r>
                        <a:rPr lang="en-US" sz="1500" dirty="0">
                          <a:latin typeface="Sitka Small Semibold" pitchFamily="2" charset="0"/>
                        </a:rPr>
                        <a:t>The system monitors body temperature, diet, and falls, sending alerts to doctors or relatives for timely response. While the prototype works, it needs further optimization for compactness and broader use.</a:t>
                      </a:r>
                    </a:p>
                  </a:txBody>
                  <a:tcPr/>
                </a:tc>
                <a:extLst>
                  <a:ext uri="{0D108BD9-81ED-4DB2-BD59-A6C34878D82A}">
                    <a16:rowId xmlns:a16="http://schemas.microsoft.com/office/drawing/2014/main" val="2307685363"/>
                  </a:ext>
                </a:extLst>
              </a:tr>
              <a:tr h="1636622">
                <a:tc>
                  <a:txBody>
                    <a:bodyPr/>
                    <a:lstStyle/>
                    <a:p>
                      <a:r>
                        <a:rPr lang="en-US" sz="1500" dirty="0">
                          <a:latin typeface="Sitka Small Semibold" pitchFamily="2" charset="0"/>
                        </a:rPr>
                        <a:t>IoT Based Health Monitoring System </a:t>
                      </a:r>
                      <a:r>
                        <a:rPr lang="en-US" sz="1500" dirty="0" err="1">
                          <a:latin typeface="Sitka Small Semibold" pitchFamily="2" charset="0"/>
                        </a:rPr>
                        <a:t>Prajoona</a:t>
                      </a:r>
                      <a:r>
                        <a:rPr lang="en-US" sz="1500" dirty="0">
                          <a:latin typeface="Sitka Small Semibold" pitchFamily="2" charset="0"/>
                        </a:rPr>
                        <a:t> </a:t>
                      </a:r>
                      <a:r>
                        <a:rPr lang="en-US" sz="1500" dirty="0" err="1">
                          <a:latin typeface="Sitka Small Semibold" pitchFamily="2" charset="0"/>
                        </a:rPr>
                        <a:t>Valsalan</a:t>
                      </a:r>
                      <a:r>
                        <a:rPr lang="en-US" sz="1500" dirty="0">
                          <a:latin typeface="Sitka Small Semibold" pitchFamily="2" charset="0"/>
                        </a:rPr>
                        <a:t>, Tariq Ahmed Barham </a:t>
                      </a:r>
                      <a:r>
                        <a:rPr lang="en-US" sz="1500" dirty="0" err="1">
                          <a:latin typeface="Sitka Small Semibold" pitchFamily="2" charset="0"/>
                        </a:rPr>
                        <a:t>Baomar</a:t>
                      </a:r>
                      <a:r>
                        <a:rPr lang="en-US" sz="1500" dirty="0">
                          <a:latin typeface="Sitka Small Semibold" pitchFamily="2" charset="0"/>
                        </a:rPr>
                        <a:t>, Ali Hussain Omar </a:t>
                      </a:r>
                      <a:r>
                        <a:rPr lang="en-US" sz="1500" dirty="0" err="1">
                          <a:latin typeface="Sitka Small Semibold" pitchFamily="2" charset="0"/>
                        </a:rPr>
                        <a:t>Baabood</a:t>
                      </a:r>
                      <a:r>
                        <a:rPr lang="en-US" sz="1500" dirty="0">
                          <a:latin typeface="Sitka Small Semibold" pitchFamily="2" charset="0"/>
                        </a:rPr>
                        <a:t>.</a:t>
                      </a:r>
                    </a:p>
                  </a:txBody>
                  <a:tcPr/>
                </a:tc>
                <a:tc>
                  <a:txBody>
                    <a:bodyPr/>
                    <a:lstStyle/>
                    <a:p>
                      <a:r>
                        <a:rPr lang="en-US" sz="1500" dirty="0">
                          <a:latin typeface="Sitka Small Semibold" pitchFamily="2" charset="0"/>
                        </a:rPr>
                        <a:t>Healthcare faces challenges in timely diagnosis, especially during epidemics or in rural areas with limited facilities. Frequent hospital visits are costly, so a remote system is needed to monitor vital signs and share data with doctors for proper diagnosis.</a:t>
                      </a:r>
                    </a:p>
                  </a:txBody>
                  <a:tcPr/>
                </a:tc>
                <a:tc>
                  <a:txBody>
                    <a:bodyPr/>
                    <a:lstStyle/>
                    <a:p>
                      <a:r>
                        <a:rPr lang="en-US" sz="1500" dirty="0">
                          <a:latin typeface="Sitka Small Semibold" pitchFamily="2" charset="0"/>
                        </a:rPr>
                        <a:t>An IoT-based health monitoring system was built with sensors to track vital signs, processed by a microcontroller and sent to the cloud. The data, stored on a medical server, is accessible to doctors for remote diagnosis using a rule-based system.</a:t>
                      </a:r>
                    </a:p>
                  </a:txBody>
                  <a:tcPr/>
                </a:tc>
                <a:tc>
                  <a:txBody>
                    <a:bodyPr/>
                    <a:lstStyle/>
                    <a:p>
                      <a:r>
                        <a:rPr lang="en-US" sz="1500" dirty="0">
                          <a:latin typeface="Sitka Small Semibold" pitchFamily="2" charset="0"/>
                        </a:rPr>
                        <a:t>The prototype successfully monitored and transmitted sensor data to the IoT platform, enabling doctors to remotely diagnose patient conditions. This reduced hospital visits and supported timely intervention, proving effective for epidemics and rural healthcare.</a:t>
                      </a:r>
                    </a:p>
                  </a:txBody>
                  <a:tcPr/>
                </a:tc>
                <a:extLst>
                  <a:ext uri="{0D108BD9-81ED-4DB2-BD59-A6C34878D82A}">
                    <a16:rowId xmlns:a16="http://schemas.microsoft.com/office/drawing/2014/main" val="1353293917"/>
                  </a:ext>
                </a:extLst>
              </a:tr>
            </a:tbl>
          </a:graphicData>
        </a:graphic>
      </p:graphicFrame>
    </p:spTree>
    <p:extLst>
      <p:ext uri="{BB962C8B-B14F-4D97-AF65-F5344CB8AC3E}">
        <p14:creationId xmlns:p14="http://schemas.microsoft.com/office/powerpoint/2010/main" val="1208233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74D289C-F572-23D7-3A4B-33B3AED8717B}"/>
              </a:ext>
            </a:extLst>
          </p:cNvPr>
          <p:cNvGraphicFramePr>
            <a:graphicFrameLocks noGrp="1"/>
          </p:cNvGraphicFramePr>
          <p:nvPr>
            <p:extLst>
              <p:ext uri="{D42A27DB-BD31-4B8C-83A1-F6EECF244321}">
                <p14:modId xmlns:p14="http://schemas.microsoft.com/office/powerpoint/2010/main" val="3264722183"/>
              </p:ext>
            </p:extLst>
          </p:nvPr>
        </p:nvGraphicFramePr>
        <p:xfrm>
          <a:off x="449449" y="130728"/>
          <a:ext cx="11484244" cy="5698185"/>
        </p:xfrm>
        <a:graphic>
          <a:graphicData uri="http://schemas.openxmlformats.org/drawingml/2006/table">
            <a:tbl>
              <a:tblPr firstRow="1" bandRow="1">
                <a:tableStyleId>{DE7AD339-51BE-4A38-A1C7-CCF28897F289}</a:tableStyleId>
              </a:tblPr>
              <a:tblGrid>
                <a:gridCol w="2871061">
                  <a:extLst>
                    <a:ext uri="{9D8B030D-6E8A-4147-A177-3AD203B41FA5}">
                      <a16:colId xmlns:a16="http://schemas.microsoft.com/office/drawing/2014/main" val="3499982838"/>
                    </a:ext>
                  </a:extLst>
                </a:gridCol>
                <a:gridCol w="2871061">
                  <a:extLst>
                    <a:ext uri="{9D8B030D-6E8A-4147-A177-3AD203B41FA5}">
                      <a16:colId xmlns:a16="http://schemas.microsoft.com/office/drawing/2014/main" val="2851154387"/>
                    </a:ext>
                  </a:extLst>
                </a:gridCol>
                <a:gridCol w="3282378">
                  <a:extLst>
                    <a:ext uri="{9D8B030D-6E8A-4147-A177-3AD203B41FA5}">
                      <a16:colId xmlns:a16="http://schemas.microsoft.com/office/drawing/2014/main" val="862506436"/>
                    </a:ext>
                  </a:extLst>
                </a:gridCol>
                <a:gridCol w="2459744">
                  <a:extLst>
                    <a:ext uri="{9D8B030D-6E8A-4147-A177-3AD203B41FA5}">
                      <a16:colId xmlns:a16="http://schemas.microsoft.com/office/drawing/2014/main" val="939556317"/>
                    </a:ext>
                  </a:extLst>
                </a:gridCol>
              </a:tblGrid>
              <a:tr h="529232">
                <a:tc>
                  <a:txBody>
                    <a:bodyPr/>
                    <a:lstStyle/>
                    <a:p>
                      <a:r>
                        <a:rPr lang="en-US" sz="1800" dirty="0">
                          <a:latin typeface="Sitka Small Semibold" pitchFamily="2" charset="0"/>
                        </a:rPr>
                        <a:t>Title  and Author</a:t>
                      </a:r>
                    </a:p>
                  </a:txBody>
                  <a:tcPr/>
                </a:tc>
                <a:tc>
                  <a:txBody>
                    <a:bodyPr/>
                    <a:lstStyle/>
                    <a:p>
                      <a:r>
                        <a:rPr lang="en-US" sz="2000" dirty="0">
                          <a:latin typeface="Sitka Small Semibold" pitchFamily="2" charset="0"/>
                        </a:rPr>
                        <a:t>Problem statement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latin typeface="Sitka Small Semibold" pitchFamily="2" charset="0"/>
                        </a:rPr>
                        <a:t>Methodology</a:t>
                      </a:r>
                    </a:p>
                  </a:txBody>
                  <a:tcPr/>
                </a:tc>
                <a:tc>
                  <a:txBody>
                    <a:bodyPr/>
                    <a:lstStyle/>
                    <a:p>
                      <a:r>
                        <a:rPr lang="en-US" sz="2000" dirty="0">
                          <a:latin typeface="Sitka Small Semibold" pitchFamily="2" charset="0"/>
                        </a:rPr>
                        <a:t>Result</a:t>
                      </a:r>
                    </a:p>
                  </a:txBody>
                  <a:tcPr/>
                </a:tc>
                <a:extLst>
                  <a:ext uri="{0D108BD9-81ED-4DB2-BD59-A6C34878D82A}">
                    <a16:rowId xmlns:a16="http://schemas.microsoft.com/office/drawing/2014/main" val="3038249355"/>
                  </a:ext>
                </a:extLst>
              </a:tr>
              <a:tr h="2517193">
                <a:tc>
                  <a:txBody>
                    <a:bodyPr/>
                    <a:lstStyle/>
                    <a:p>
                      <a:r>
                        <a:rPr lang="en-US" sz="1400" b="0" i="0" u="none" strike="noStrike" cap="none" dirty="0">
                          <a:solidFill>
                            <a:srgbClr val="000000"/>
                          </a:solidFill>
                          <a:effectLst/>
                          <a:latin typeface="Sitka Small Semibold" pitchFamily="2" charset="0"/>
                          <a:ea typeface="Arial"/>
                          <a:cs typeface="Arial"/>
                          <a:sym typeface="Arial"/>
                        </a:rPr>
                        <a:t>Automated Remote Cloud-Based Heart Rate Variability Monitoring System</a:t>
                      </a:r>
                    </a:p>
                    <a:p>
                      <a:r>
                        <a:rPr lang="en-US" sz="1400" b="0" i="0" u="none" strike="noStrike" cap="none" dirty="0">
                          <a:solidFill>
                            <a:srgbClr val="000000"/>
                          </a:solidFill>
                          <a:effectLst/>
                          <a:latin typeface="Sitka Small Semibold" pitchFamily="2" charset="0"/>
                          <a:ea typeface="Arial"/>
                          <a:cs typeface="Arial"/>
                          <a:sym typeface="Arial"/>
                        </a:rPr>
                        <a:t>Ahmed Faeq Hussein, Arun Kumar N, Marlon Burbano-Fernandez, Gustavo Ramírez-González, </a:t>
                      </a:r>
                      <a:r>
                        <a:rPr lang="en-US" sz="1400" b="0" i="0" u="none" strike="noStrike" cap="none" dirty="0" err="1">
                          <a:solidFill>
                            <a:srgbClr val="000000"/>
                          </a:solidFill>
                          <a:effectLst/>
                          <a:latin typeface="Sitka Small Semibold" pitchFamily="2" charset="0"/>
                          <a:ea typeface="Arial"/>
                          <a:cs typeface="Arial"/>
                          <a:sym typeface="Arial"/>
                        </a:rPr>
                        <a:t>Enas</a:t>
                      </a:r>
                      <a:r>
                        <a:rPr lang="en-US" sz="1400" b="0" i="0" u="none" strike="noStrike" cap="none" dirty="0">
                          <a:solidFill>
                            <a:srgbClr val="000000"/>
                          </a:solidFill>
                          <a:effectLst/>
                          <a:latin typeface="Sitka Small Semibold" pitchFamily="2" charset="0"/>
                          <a:ea typeface="Arial"/>
                          <a:cs typeface="Arial"/>
                          <a:sym typeface="Arial"/>
                        </a:rPr>
                        <a:t> </a:t>
                      </a:r>
                      <a:r>
                        <a:rPr lang="en-US" sz="1400" b="0" i="0" u="none" strike="noStrike" cap="none" dirty="0" err="1">
                          <a:solidFill>
                            <a:srgbClr val="000000"/>
                          </a:solidFill>
                          <a:effectLst/>
                          <a:latin typeface="Sitka Small Semibold" pitchFamily="2" charset="0"/>
                          <a:ea typeface="Arial"/>
                          <a:cs typeface="Arial"/>
                          <a:sym typeface="Arial"/>
                        </a:rPr>
                        <a:t>Abdulhay</a:t>
                      </a:r>
                      <a:r>
                        <a:rPr lang="en-US" sz="1400" b="0" i="0" u="none" strike="noStrike" cap="none" dirty="0">
                          <a:solidFill>
                            <a:srgbClr val="000000"/>
                          </a:solidFill>
                          <a:effectLst/>
                          <a:latin typeface="Sitka Small Semibold" pitchFamily="2" charset="0"/>
                          <a:ea typeface="Arial"/>
                          <a:cs typeface="Arial"/>
                          <a:sym typeface="Arial"/>
                        </a:rPr>
                        <a:t>, Victor Hugo C. De Albuquerque</a:t>
                      </a:r>
                      <a:endParaRPr lang="en-US" dirty="0">
                        <a:latin typeface="Sitka Small Semibold" pitchFamily="2" charset="0"/>
                      </a:endParaRPr>
                    </a:p>
                  </a:txBody>
                  <a:tcPr/>
                </a:tc>
                <a:tc>
                  <a:txBody>
                    <a:bodyPr/>
                    <a:lstStyle/>
                    <a:p>
                      <a:r>
                        <a:rPr lang="en-US" sz="1400" b="0" i="0" u="none" strike="noStrike" cap="none" dirty="0">
                          <a:solidFill>
                            <a:srgbClr val="000000"/>
                          </a:solidFill>
                          <a:effectLst/>
                          <a:latin typeface="Sitka Small Semibold" pitchFamily="2" charset="0"/>
                          <a:ea typeface="Arial"/>
                          <a:cs typeface="Arial"/>
                          <a:sym typeface="Arial"/>
                        </a:rPr>
                        <a:t>Lack of effective heart health monitoring in remote areas; need for continuous, secure patient tracking</a:t>
                      </a:r>
                      <a:endParaRPr lang="en-US" dirty="0">
                        <a:latin typeface="Sitka Small Semibold" pitchFamily="2" charset="0"/>
                      </a:endParaRPr>
                    </a:p>
                  </a:txBody>
                  <a:tcPr/>
                </a:tc>
                <a:tc>
                  <a:txBody>
                    <a:bodyPr/>
                    <a:lstStyle/>
                    <a:p>
                      <a:r>
                        <a:rPr lang="en-US" sz="1400" b="0" i="0" u="none" strike="noStrike" cap="none" dirty="0">
                          <a:solidFill>
                            <a:srgbClr val="000000"/>
                          </a:solidFill>
                          <a:effectLst/>
                          <a:latin typeface="Sitka Small Semibold" pitchFamily="2" charset="0"/>
                          <a:ea typeface="Arial"/>
                          <a:cs typeface="Arial"/>
                          <a:sym typeface="Arial"/>
                        </a:rPr>
                        <a:t>Wearable ECG sends data to the cloud, analyzed for heart rate variability using secure algorithms and web</a:t>
                      </a:r>
                      <a:endParaRPr lang="en-US" dirty="0">
                        <a:latin typeface="Sitka Small Semibold" pitchFamily="2" charset="0"/>
                      </a:endParaRPr>
                    </a:p>
                  </a:txBody>
                  <a:tcPr/>
                </a:tc>
                <a:tc>
                  <a:txBody>
                    <a:bodyPr/>
                    <a:lstStyle/>
                    <a:p>
                      <a:r>
                        <a:rPr lang="en-US" sz="1400" b="0" i="0" u="none" strike="noStrike" cap="none" dirty="0">
                          <a:solidFill>
                            <a:srgbClr val="000000"/>
                          </a:solidFill>
                          <a:effectLst/>
                          <a:latin typeface="Arial"/>
                          <a:ea typeface="Arial"/>
                          <a:cs typeface="Arial"/>
                          <a:sym typeface="Arial"/>
                        </a:rPr>
                        <a:t>H</a:t>
                      </a:r>
                      <a:r>
                        <a:rPr lang="en-US" sz="1400" b="0" i="0" u="none" strike="noStrike" cap="none" dirty="0">
                          <a:solidFill>
                            <a:srgbClr val="000000"/>
                          </a:solidFill>
                          <a:effectLst/>
                          <a:latin typeface="Sitka Small Semibold" pitchFamily="2" charset="0"/>
                          <a:ea typeface="Arial"/>
                          <a:cs typeface="Arial"/>
                          <a:sym typeface="Arial"/>
                        </a:rPr>
                        <a:t>igh accuracy (&gt;99%), enables easy remote monitoring and secure data access for doctors and patients</a:t>
                      </a:r>
                      <a:endParaRPr lang="en-US" dirty="0">
                        <a:latin typeface="Sitka Small Semibold" pitchFamily="2" charset="0"/>
                      </a:endParaRPr>
                    </a:p>
                  </a:txBody>
                  <a:tcPr/>
                </a:tc>
                <a:extLst>
                  <a:ext uri="{0D108BD9-81ED-4DB2-BD59-A6C34878D82A}">
                    <a16:rowId xmlns:a16="http://schemas.microsoft.com/office/drawing/2014/main" val="3161731029"/>
                  </a:ext>
                </a:extLst>
              </a:tr>
              <a:tr h="2383507">
                <a:tc>
                  <a:txBody>
                    <a:bodyPr/>
                    <a:lstStyle/>
                    <a:p>
                      <a:r>
                        <a:rPr lang="en-US" sz="1400" b="0" i="0" u="none" strike="noStrike" cap="none" dirty="0" err="1">
                          <a:solidFill>
                            <a:srgbClr val="000000"/>
                          </a:solidFill>
                          <a:effectLst/>
                          <a:latin typeface="Sitka Small Semibold" pitchFamily="2" charset="0"/>
                          <a:ea typeface="Arial"/>
                          <a:cs typeface="Arial"/>
                          <a:sym typeface="Arial"/>
                        </a:rPr>
                        <a:t>HealthCloud</a:t>
                      </a:r>
                      <a:r>
                        <a:rPr lang="en-US" sz="1400" b="0" i="0" u="none" strike="noStrike" cap="none" dirty="0">
                          <a:solidFill>
                            <a:srgbClr val="000000"/>
                          </a:solidFill>
                          <a:effectLst/>
                          <a:latin typeface="Sitka Small Semibold" pitchFamily="2" charset="0"/>
                          <a:ea typeface="Arial"/>
                          <a:cs typeface="Arial"/>
                          <a:sym typeface="Arial"/>
                        </a:rPr>
                        <a:t>: A system for monitoring health status of heart patients using machine learning and cloud computing</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Sitka Small Semibold" pitchFamily="2" charset="0"/>
                          <a:ea typeface="Arial"/>
                          <a:cs typeface="Arial"/>
                          <a:sym typeface="Arial"/>
                        </a:rPr>
                        <a:t>Forum Desai, </a:t>
                      </a:r>
                      <a:r>
                        <a:rPr lang="en-US" sz="1400" b="0" i="0" u="none" strike="noStrike" cap="none" dirty="0" err="1">
                          <a:solidFill>
                            <a:srgbClr val="000000"/>
                          </a:solidFill>
                          <a:effectLst/>
                          <a:latin typeface="Sitka Small Semibold" pitchFamily="2" charset="0"/>
                          <a:ea typeface="Arial"/>
                          <a:cs typeface="Arial"/>
                          <a:sym typeface="Arial"/>
                        </a:rPr>
                        <a:t>Deepraj</a:t>
                      </a:r>
                      <a:r>
                        <a:rPr lang="en-US" sz="1400" b="0" i="0" u="none" strike="noStrike" cap="none" dirty="0">
                          <a:solidFill>
                            <a:srgbClr val="000000"/>
                          </a:solidFill>
                          <a:effectLst/>
                          <a:latin typeface="Sitka Small Semibold" pitchFamily="2" charset="0"/>
                          <a:ea typeface="Arial"/>
                          <a:cs typeface="Arial"/>
                          <a:sym typeface="Arial"/>
                        </a:rPr>
                        <a:t> Chowdhury, Rupinder Kaur, Marloes Peeters, Rajesh Chand Arya, Gurpreet Singh Wander, </a:t>
                      </a:r>
                      <a:r>
                        <a:rPr lang="en-US" sz="1400" b="0" i="0" u="none" strike="noStrike" cap="none" dirty="0" err="1">
                          <a:solidFill>
                            <a:srgbClr val="000000"/>
                          </a:solidFill>
                          <a:effectLst/>
                          <a:latin typeface="Sitka Small Semibold" pitchFamily="2" charset="0"/>
                          <a:ea typeface="Arial"/>
                          <a:cs typeface="Arial"/>
                          <a:sym typeface="Arial"/>
                        </a:rPr>
                        <a:t>Sukhpal</a:t>
                      </a:r>
                      <a:r>
                        <a:rPr lang="en-US" sz="1400" b="0" i="0" u="none" strike="noStrike" cap="none" dirty="0">
                          <a:solidFill>
                            <a:srgbClr val="000000"/>
                          </a:solidFill>
                          <a:effectLst/>
                          <a:latin typeface="Sitka Small Semibold" pitchFamily="2" charset="0"/>
                          <a:ea typeface="Arial"/>
                          <a:cs typeface="Arial"/>
                          <a:sym typeface="Arial"/>
                        </a:rPr>
                        <a:t> Singh Gill, Rajkumar </a:t>
                      </a:r>
                      <a:r>
                        <a:rPr lang="en-US" sz="1400" b="0" i="0" u="none" strike="noStrike" cap="none" dirty="0" err="1">
                          <a:solidFill>
                            <a:srgbClr val="000000"/>
                          </a:solidFill>
                          <a:effectLst/>
                          <a:latin typeface="Sitka Small Semibold" pitchFamily="2" charset="0"/>
                          <a:ea typeface="Arial"/>
                          <a:cs typeface="Arial"/>
                          <a:sym typeface="Arial"/>
                        </a:rPr>
                        <a:t>Buyya</a:t>
                      </a:r>
                      <a:endParaRPr lang="en-US" dirty="0">
                        <a:latin typeface="Sitka Small Semibold" pitchFamily="2" charset="0"/>
                      </a:endParaRPr>
                    </a:p>
                    <a:p>
                      <a:endParaRPr lang="en-US" dirty="0">
                        <a:latin typeface="Sitka Small Semibold"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Sitka Small Semibold" pitchFamily="2" charset="0"/>
                          <a:ea typeface="Arial"/>
                          <a:cs typeface="Arial"/>
                          <a:sym typeface="Arial"/>
                        </a:rPr>
                        <a:t>Early heart disease detection and monitoring is challenging; existing self-diagnosis and home systems lack accuracy and reliability</a:t>
                      </a:r>
                      <a:endParaRPr lang="en-US" dirty="0">
                        <a:latin typeface="Sitka Small Semibold" pitchFamily="2" charset="0"/>
                      </a:endParaRPr>
                    </a:p>
                    <a:p>
                      <a:endParaRPr lang="en-US" dirty="0">
                        <a:latin typeface="Sitka Small Semibold" pitchFamily="2" charset="0"/>
                      </a:endParaRPr>
                    </a:p>
                  </a:txBody>
                  <a:tcPr/>
                </a:tc>
                <a:tc>
                  <a:txBody>
                    <a:bodyPr/>
                    <a:lstStyle/>
                    <a:p>
                      <a:r>
                        <a:rPr lang="en-US" sz="1400" b="0" i="0" u="none" strike="noStrike" cap="none" dirty="0">
                          <a:solidFill>
                            <a:srgbClr val="000000"/>
                          </a:solidFill>
                          <a:effectLst/>
                          <a:latin typeface="Sitka Small Semibold" pitchFamily="2" charset="0"/>
                          <a:ea typeface="Arial"/>
                          <a:cs typeface="Arial"/>
                          <a:sym typeface="Arial"/>
                        </a:rPr>
                        <a:t>Mobile application uses machine learning models (SVC, KNN, NN, LR, GBT) and cloud computing (Google Firebase) for heart disease prediction based on user data</a:t>
                      </a:r>
                      <a:endParaRPr lang="en-US" dirty="0">
                        <a:latin typeface="Sitka Small Semibold" pitchFamily="2" charset="0"/>
                      </a:endParaRPr>
                    </a:p>
                  </a:txBody>
                  <a:tcPr/>
                </a:tc>
                <a:tc>
                  <a:txBody>
                    <a:bodyPr/>
                    <a:lstStyle/>
                    <a:p>
                      <a:r>
                        <a:rPr lang="en-US" sz="1400" b="0" i="0" u="none" strike="noStrike" cap="none" dirty="0">
                          <a:solidFill>
                            <a:srgbClr val="000000"/>
                          </a:solidFill>
                          <a:effectLst/>
                          <a:latin typeface="Sitka Small Semibold" pitchFamily="2" charset="0"/>
                          <a:ea typeface="Arial"/>
                          <a:cs typeface="Arial"/>
                          <a:sym typeface="Arial"/>
                        </a:rPr>
                        <a:t>Logistic Regression was most accurate (85.96%), efficient and responsive; system enables reliable health assessment and real-time monitoring for patients</a:t>
                      </a:r>
                      <a:endParaRPr lang="en-US" dirty="0">
                        <a:latin typeface="Sitka Small Semibold" pitchFamily="2" charset="0"/>
                      </a:endParaRPr>
                    </a:p>
                  </a:txBody>
                  <a:tcPr/>
                </a:tc>
                <a:extLst>
                  <a:ext uri="{0D108BD9-81ED-4DB2-BD59-A6C34878D82A}">
                    <a16:rowId xmlns:a16="http://schemas.microsoft.com/office/drawing/2014/main" val="3802837023"/>
                  </a:ext>
                </a:extLst>
              </a:tr>
            </a:tbl>
          </a:graphicData>
        </a:graphic>
      </p:graphicFrame>
    </p:spTree>
    <p:extLst>
      <p:ext uri="{BB962C8B-B14F-4D97-AF65-F5344CB8AC3E}">
        <p14:creationId xmlns:p14="http://schemas.microsoft.com/office/powerpoint/2010/main" val="4107468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8EF80-10A5-DFC2-B2E4-FFAAC016FE53}"/>
              </a:ext>
            </a:extLst>
          </p:cNvPr>
          <p:cNvSpPr>
            <a:spLocks noGrp="1"/>
          </p:cNvSpPr>
          <p:nvPr>
            <p:ph type="title"/>
          </p:nvPr>
        </p:nvSpPr>
        <p:spPr>
          <a:xfrm>
            <a:off x="415600" y="278969"/>
            <a:ext cx="11360700" cy="887873"/>
          </a:xfrm>
        </p:spPr>
        <p:txBody>
          <a:bodyPr>
            <a:normAutofit/>
          </a:bodyPr>
          <a:lstStyle/>
          <a:p>
            <a:r>
              <a:rPr lang="en-US" sz="2400" dirty="0">
                <a:latin typeface="Sitka Small Semibold" pitchFamily="2" charset="0"/>
              </a:rPr>
              <a:t>                     Novelty (What’s New in our Work?)</a:t>
            </a:r>
          </a:p>
        </p:txBody>
      </p:sp>
      <p:sp>
        <p:nvSpPr>
          <p:cNvPr id="4" name="Slide Number Placeholder 3">
            <a:extLst>
              <a:ext uri="{FF2B5EF4-FFF2-40B4-BE49-F238E27FC236}">
                <a16:creationId xmlns:a16="http://schemas.microsoft.com/office/drawing/2014/main" id="{9784EFD1-2AF8-2A5B-DD46-04BD9DDFE8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5" name="Rectangle 1">
            <a:extLst>
              <a:ext uri="{FF2B5EF4-FFF2-40B4-BE49-F238E27FC236}">
                <a16:creationId xmlns:a16="http://schemas.microsoft.com/office/drawing/2014/main" id="{29D1EB34-D8CD-6BDC-27CA-0D508F44BE25}"/>
              </a:ext>
            </a:extLst>
          </p:cNvPr>
          <p:cNvSpPr>
            <a:spLocks noGrp="1" noChangeArrowheads="1"/>
          </p:cNvSpPr>
          <p:nvPr>
            <p:ph type="body" idx="1"/>
          </p:nvPr>
        </p:nvSpPr>
        <p:spPr bwMode="auto">
          <a:xfrm>
            <a:off x="725566" y="887872"/>
            <a:ext cx="925534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2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Sitka Small Semibold" pitchFamily="2" charset="0"/>
              </a:rPr>
              <a:t>Integration of </a:t>
            </a:r>
            <a:r>
              <a:rPr kumimoji="0" lang="en-US" altLang="en-US" sz="1800" b="1" i="0" u="none" strike="noStrike" cap="none" normalizeH="0" baseline="0" dirty="0">
                <a:ln>
                  <a:noFill/>
                </a:ln>
                <a:solidFill>
                  <a:schemeClr val="tx1"/>
                </a:solidFill>
                <a:effectLst/>
                <a:latin typeface="Sitka Small Semibold" pitchFamily="2" charset="0"/>
              </a:rPr>
              <a:t>low-cost sensors (Pulse + DHT11 + ADS1115)</a:t>
            </a:r>
            <a:r>
              <a:rPr kumimoji="0" lang="en-US" altLang="en-US" sz="1800" b="0" i="0" u="none" strike="noStrike" cap="none" normalizeH="0" baseline="0" dirty="0">
                <a:ln>
                  <a:noFill/>
                </a:ln>
                <a:solidFill>
                  <a:schemeClr val="tx1"/>
                </a:solidFill>
                <a:effectLst/>
                <a:latin typeface="Sitka Small Semibold" pitchFamily="2" charset="0"/>
              </a:rPr>
              <a:t> with </a:t>
            </a:r>
            <a:r>
              <a:rPr kumimoji="0" lang="en-US" altLang="en-US" sz="1800" b="1" i="0" u="none" strike="noStrike" cap="none" normalizeH="0" baseline="0" dirty="0" err="1">
                <a:ln>
                  <a:noFill/>
                </a:ln>
                <a:solidFill>
                  <a:schemeClr val="tx1"/>
                </a:solidFill>
                <a:effectLst/>
                <a:latin typeface="Sitka Small Semibold" pitchFamily="2" charset="0"/>
              </a:rPr>
              <a:t>NodeMCU</a:t>
            </a:r>
            <a:r>
              <a:rPr kumimoji="0" lang="en-US" altLang="en-US" sz="1800" b="1" i="0" u="none" strike="noStrike" cap="none" normalizeH="0" baseline="0" dirty="0">
                <a:ln>
                  <a:noFill/>
                </a:ln>
                <a:solidFill>
                  <a:schemeClr val="tx1"/>
                </a:solidFill>
                <a:effectLst/>
                <a:latin typeface="Sitka Small Semibold" pitchFamily="2" charset="0"/>
              </a:rPr>
              <a:t> ESP8266</a:t>
            </a:r>
            <a:r>
              <a:rPr kumimoji="0" lang="en-US" altLang="en-US" sz="1800" b="0" i="0" u="none" strike="noStrike" cap="none" normalizeH="0" baseline="0" dirty="0">
                <a:ln>
                  <a:noFill/>
                </a:ln>
                <a:solidFill>
                  <a:schemeClr val="tx1"/>
                </a:solidFill>
                <a:effectLst/>
                <a:latin typeface="Sitka Small Semibold" pitchFamily="2" charset="0"/>
              </a:rPr>
              <a:t> for real-time cloud monitoring.</a:t>
            </a:r>
          </a:p>
          <a:p>
            <a:pPr marL="285750" indent="-285750" eaLnBrk="0" fontAlgn="base" hangingPunct="0">
              <a:lnSpc>
                <a:spcPct val="2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Sitka Small Semibold" pitchFamily="2" charset="0"/>
              </a:rPr>
              <a:t>Unlike existing systems, data is not just shown locally but </a:t>
            </a:r>
            <a:r>
              <a:rPr kumimoji="0" lang="en-US" altLang="en-US" sz="1800" b="1" i="0" u="none" strike="noStrike" cap="none" normalizeH="0" baseline="0" dirty="0">
                <a:ln>
                  <a:noFill/>
                </a:ln>
                <a:solidFill>
                  <a:schemeClr val="tx1"/>
                </a:solidFill>
                <a:effectLst/>
                <a:latin typeface="Sitka Small Semibold" pitchFamily="2" charset="0"/>
              </a:rPr>
              <a:t>transmitted to the cloud for remote access</a:t>
            </a:r>
            <a:r>
              <a:rPr kumimoji="0" lang="en-US" altLang="en-US" sz="1800" b="0" i="0" u="none" strike="noStrike" cap="none" normalizeH="0" baseline="0" dirty="0">
                <a:ln>
                  <a:noFill/>
                </a:ln>
                <a:solidFill>
                  <a:schemeClr val="tx1"/>
                </a:solidFill>
                <a:effectLst/>
                <a:latin typeface="Sitka Small Semibold" pitchFamily="2" charset="0"/>
              </a:rPr>
              <a:t>.</a:t>
            </a:r>
          </a:p>
          <a:p>
            <a:pPr marL="285750" indent="-285750" eaLnBrk="0" fontAlgn="base" hangingPunct="0">
              <a:lnSpc>
                <a:spcPct val="2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Sitka Small Semibold" pitchFamily="2" charset="0"/>
              </a:rPr>
              <a:t>Use of </a:t>
            </a:r>
            <a:r>
              <a:rPr kumimoji="0" lang="en-US" altLang="en-US" sz="1800" b="1" i="0" u="none" strike="noStrike" cap="none" normalizeH="0" baseline="0" dirty="0">
                <a:ln>
                  <a:noFill/>
                </a:ln>
                <a:solidFill>
                  <a:schemeClr val="tx1"/>
                </a:solidFill>
                <a:effectLst/>
                <a:latin typeface="Sitka Small Semibold" pitchFamily="2" charset="0"/>
              </a:rPr>
              <a:t>OLED display</a:t>
            </a:r>
            <a:r>
              <a:rPr kumimoji="0" lang="en-US" altLang="en-US" sz="1800" b="0" i="0" u="none" strike="noStrike" cap="none" normalizeH="0" baseline="0" dirty="0">
                <a:ln>
                  <a:noFill/>
                </a:ln>
                <a:solidFill>
                  <a:schemeClr val="tx1"/>
                </a:solidFill>
                <a:effectLst/>
                <a:latin typeface="Sitka Small Semibold" pitchFamily="2" charset="0"/>
              </a:rPr>
              <a:t> for immediate field feedback while also enabling </a:t>
            </a:r>
            <a:r>
              <a:rPr kumimoji="0" lang="en-US" altLang="en-US" sz="1800" b="1" i="0" u="none" strike="noStrike" cap="none" normalizeH="0" baseline="0" dirty="0">
                <a:ln>
                  <a:noFill/>
                </a:ln>
                <a:solidFill>
                  <a:schemeClr val="tx1"/>
                </a:solidFill>
                <a:effectLst/>
                <a:latin typeface="Sitka Small Semibold" pitchFamily="2" charset="0"/>
              </a:rPr>
              <a:t>cloud visualization</a:t>
            </a:r>
            <a:r>
              <a:rPr kumimoji="0" lang="en-US" altLang="en-US" sz="1800" b="0" i="0" u="none" strike="noStrike" cap="none" normalizeH="0" baseline="0" dirty="0">
                <a:ln>
                  <a:noFill/>
                </a:ln>
                <a:solidFill>
                  <a:schemeClr val="tx1"/>
                </a:solidFill>
                <a:effectLst/>
                <a:latin typeface="Sitka Small Semibold" pitchFamily="2" charset="0"/>
              </a:rPr>
              <a:t>.</a:t>
            </a:r>
          </a:p>
          <a:p>
            <a:pPr marL="285750" indent="-285750" eaLnBrk="0" fontAlgn="base" hangingPunct="0">
              <a:lnSpc>
                <a:spcPct val="2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Sitka Small Semibold" pitchFamily="2" charset="0"/>
              </a:rPr>
              <a:t>System designed to be </a:t>
            </a:r>
            <a:r>
              <a:rPr kumimoji="0" lang="en-US" altLang="en-US" sz="1800" b="1" i="0" u="none" strike="noStrike" cap="none" normalizeH="0" baseline="0" dirty="0">
                <a:ln>
                  <a:noFill/>
                </a:ln>
                <a:solidFill>
                  <a:schemeClr val="tx1"/>
                </a:solidFill>
                <a:effectLst/>
                <a:latin typeface="Sitka Small Semibold" pitchFamily="2" charset="0"/>
              </a:rPr>
              <a:t>portable, lightweight, and adaptable</a:t>
            </a:r>
            <a:r>
              <a:rPr kumimoji="0" lang="en-US" altLang="en-US" sz="1800" b="0" i="0" u="none" strike="noStrike" cap="none" normalizeH="0" baseline="0" dirty="0">
                <a:ln>
                  <a:noFill/>
                </a:ln>
                <a:solidFill>
                  <a:schemeClr val="tx1"/>
                </a:solidFill>
                <a:effectLst/>
                <a:latin typeface="Sitka Small Semibold" pitchFamily="2" charset="0"/>
              </a:rPr>
              <a:t> for both soldiers and workers in extreme environments.</a:t>
            </a:r>
          </a:p>
        </p:txBody>
      </p:sp>
    </p:spTree>
    <p:extLst>
      <p:ext uri="{BB962C8B-B14F-4D97-AF65-F5344CB8AC3E}">
        <p14:creationId xmlns:p14="http://schemas.microsoft.com/office/powerpoint/2010/main" val="2143764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380E7-1C39-4474-9A9B-0F00DDB95677}"/>
              </a:ext>
            </a:extLst>
          </p:cNvPr>
          <p:cNvSpPr>
            <a:spLocks noGrp="1"/>
          </p:cNvSpPr>
          <p:nvPr>
            <p:ph type="title"/>
          </p:nvPr>
        </p:nvSpPr>
        <p:spPr>
          <a:xfrm>
            <a:off x="415600" y="247974"/>
            <a:ext cx="11360700" cy="635430"/>
          </a:xfrm>
        </p:spPr>
        <p:txBody>
          <a:bodyPr>
            <a:normAutofit/>
          </a:bodyPr>
          <a:lstStyle/>
          <a:p>
            <a:r>
              <a:rPr lang="en-US" sz="2400" dirty="0">
                <a:latin typeface="Sitka Small Semibold" pitchFamily="2" charset="0"/>
              </a:rPr>
              <a:t>                Social Importance (Why Does It Matter?)</a:t>
            </a:r>
          </a:p>
        </p:txBody>
      </p:sp>
      <p:sp>
        <p:nvSpPr>
          <p:cNvPr id="3" name="Text Placeholder 2">
            <a:extLst>
              <a:ext uri="{FF2B5EF4-FFF2-40B4-BE49-F238E27FC236}">
                <a16:creationId xmlns:a16="http://schemas.microsoft.com/office/drawing/2014/main" id="{3DB6D41B-C3D1-3B18-F2E6-F4B74A614C5C}"/>
              </a:ext>
            </a:extLst>
          </p:cNvPr>
          <p:cNvSpPr>
            <a:spLocks noGrp="1"/>
          </p:cNvSpPr>
          <p:nvPr>
            <p:ph type="body" idx="1"/>
          </p:nvPr>
        </p:nvSpPr>
        <p:spPr>
          <a:xfrm>
            <a:off x="301761" y="712182"/>
            <a:ext cx="11360700" cy="4555200"/>
          </a:xfrm>
        </p:spPr>
        <p:txBody>
          <a:bodyPr>
            <a:noAutofit/>
          </a:bodyPr>
          <a:lstStyle/>
          <a:p>
            <a:pPr>
              <a:lnSpc>
                <a:spcPct val="200000"/>
              </a:lnSpc>
            </a:pPr>
            <a:r>
              <a:rPr lang="en-US" sz="1800" dirty="0">
                <a:latin typeface="Sitka Small Semibold" pitchFamily="2" charset="0"/>
              </a:rPr>
              <a:t>Provides </a:t>
            </a:r>
            <a:r>
              <a:rPr lang="en-US" sz="1800" b="1" dirty="0">
                <a:latin typeface="Sitka Small Semibold" pitchFamily="2" charset="0"/>
              </a:rPr>
              <a:t>continuous health monitoring</a:t>
            </a:r>
            <a:r>
              <a:rPr lang="en-US" sz="1800" dirty="0">
                <a:latin typeface="Sitka Small Semibold" pitchFamily="2" charset="0"/>
              </a:rPr>
              <a:t> in </a:t>
            </a:r>
            <a:r>
              <a:rPr lang="en-US" sz="1800" b="1" dirty="0">
                <a:latin typeface="Sitka Small Semibold" pitchFamily="2" charset="0"/>
              </a:rPr>
              <a:t>hostile / remote conditions</a:t>
            </a:r>
            <a:r>
              <a:rPr lang="en-US" sz="1800" dirty="0">
                <a:latin typeface="Sitka Small Semibold" pitchFamily="2" charset="0"/>
              </a:rPr>
              <a:t> where medical support is not immediately available.</a:t>
            </a:r>
          </a:p>
          <a:p>
            <a:pPr>
              <a:lnSpc>
                <a:spcPct val="200000"/>
              </a:lnSpc>
            </a:pPr>
            <a:r>
              <a:rPr lang="en-US" sz="1800" dirty="0">
                <a:latin typeface="Sitka Small Semibold" pitchFamily="2" charset="0"/>
              </a:rPr>
              <a:t>Helps prevent </a:t>
            </a:r>
            <a:r>
              <a:rPr lang="en-US" sz="1800" b="1" dirty="0">
                <a:latin typeface="Sitka Small Semibold" pitchFamily="2" charset="0"/>
              </a:rPr>
              <a:t>sudden health crises</a:t>
            </a:r>
            <a:r>
              <a:rPr lang="en-US" sz="1800" dirty="0">
                <a:latin typeface="Sitka Small Semibold" pitchFamily="2" charset="0"/>
              </a:rPr>
              <a:t> (cardiac arrest, dehydration, fatigue) by </a:t>
            </a:r>
            <a:r>
              <a:rPr lang="en-US" sz="1800" b="1" dirty="0">
                <a:latin typeface="Sitka Small Semibold" pitchFamily="2" charset="0"/>
              </a:rPr>
              <a:t>early detection</a:t>
            </a:r>
            <a:r>
              <a:rPr lang="en-US" sz="1800" dirty="0">
                <a:latin typeface="Sitka Small Semibold" pitchFamily="2" charset="0"/>
              </a:rPr>
              <a:t>.</a:t>
            </a:r>
          </a:p>
          <a:p>
            <a:pPr>
              <a:lnSpc>
                <a:spcPct val="200000"/>
              </a:lnSpc>
            </a:pPr>
            <a:r>
              <a:rPr lang="en-US" sz="1800" dirty="0">
                <a:latin typeface="Sitka Small Semibold" pitchFamily="2" charset="0"/>
              </a:rPr>
              <a:t>Enables </a:t>
            </a:r>
            <a:r>
              <a:rPr lang="en-US" sz="1800" b="1" dirty="0">
                <a:latin typeface="Sitka Small Semibold" pitchFamily="2" charset="0"/>
              </a:rPr>
              <a:t>command centers / supervisors</a:t>
            </a:r>
            <a:r>
              <a:rPr lang="en-US" sz="1800" dirty="0">
                <a:latin typeface="Sitka Small Semibold" pitchFamily="2" charset="0"/>
              </a:rPr>
              <a:t> to track the health of soldiers or workers in real time, ensuring </a:t>
            </a:r>
            <a:r>
              <a:rPr lang="en-US" sz="1800" b="1" dirty="0">
                <a:latin typeface="Sitka Small Semibold" pitchFamily="2" charset="0"/>
              </a:rPr>
              <a:t>safety &amp; timely intervention</a:t>
            </a:r>
            <a:r>
              <a:rPr lang="en-US" sz="1800" dirty="0">
                <a:latin typeface="Sitka Small Semibold" pitchFamily="2" charset="0"/>
              </a:rPr>
              <a:t>.</a:t>
            </a:r>
          </a:p>
          <a:p>
            <a:pPr>
              <a:lnSpc>
                <a:spcPct val="200000"/>
              </a:lnSpc>
            </a:pPr>
            <a:r>
              <a:rPr lang="en-US" sz="1800" dirty="0">
                <a:latin typeface="Sitka Small Semibold" pitchFamily="2" charset="0"/>
              </a:rPr>
              <a:t>Can be extended to </a:t>
            </a:r>
            <a:r>
              <a:rPr lang="en-US" sz="1800" b="1" dirty="0">
                <a:latin typeface="Sitka Small Semibold" pitchFamily="2" charset="0"/>
              </a:rPr>
              <a:t>civilian use</a:t>
            </a:r>
            <a:r>
              <a:rPr lang="en-US" sz="1800" dirty="0">
                <a:latin typeface="Sitka Small Semibold" pitchFamily="2" charset="0"/>
              </a:rPr>
              <a:t>: disaster relief workers, miners, firefighters, and elderly care.</a:t>
            </a:r>
          </a:p>
          <a:p>
            <a:pPr>
              <a:lnSpc>
                <a:spcPct val="200000"/>
              </a:lnSpc>
            </a:pPr>
            <a:r>
              <a:rPr lang="en-US" sz="1800" dirty="0">
                <a:latin typeface="Sitka Small Semibold" pitchFamily="2" charset="0"/>
              </a:rPr>
              <a:t>Promotes </a:t>
            </a:r>
            <a:r>
              <a:rPr lang="en-US" sz="1800" b="1" dirty="0">
                <a:latin typeface="Sitka Small Semibold" pitchFamily="2" charset="0"/>
              </a:rPr>
              <a:t>affordable and scalable healthcare monitoring</a:t>
            </a:r>
            <a:r>
              <a:rPr lang="en-US" sz="1800" dirty="0">
                <a:latin typeface="Sitka Small Semibold" pitchFamily="2" charset="0"/>
              </a:rPr>
              <a:t>, especially in resource-limited areas.</a:t>
            </a:r>
          </a:p>
          <a:p>
            <a:pPr>
              <a:lnSpc>
                <a:spcPct val="200000"/>
              </a:lnSpc>
            </a:pPr>
            <a:endParaRPr lang="en-US" sz="1800" dirty="0">
              <a:latin typeface="Sitka Small Semibold" pitchFamily="2" charset="0"/>
            </a:endParaRPr>
          </a:p>
        </p:txBody>
      </p:sp>
      <p:sp>
        <p:nvSpPr>
          <p:cNvPr id="4" name="Slide Number Placeholder 3">
            <a:extLst>
              <a:ext uri="{FF2B5EF4-FFF2-40B4-BE49-F238E27FC236}">
                <a16:creationId xmlns:a16="http://schemas.microsoft.com/office/drawing/2014/main" id="{2DC24A51-1FFF-6D93-BAEA-AC7F9A3D20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3785056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12333-A005-FEA0-4811-C852E2C24B39}"/>
            </a:ext>
          </a:extLst>
        </p:cNvPr>
        <p:cNvGrpSpPr/>
        <p:nvPr/>
      </p:nvGrpSpPr>
      <p:grpSpPr>
        <a:xfrm>
          <a:off x="0" y="0"/>
          <a:ext cx="0" cy="0"/>
          <a:chOff x="0" y="0"/>
          <a:chExt cx="0" cy="0"/>
        </a:xfrm>
      </p:grpSpPr>
      <p:pic>
        <p:nvPicPr>
          <p:cNvPr id="2053" name="Picture 5" descr="ADS1115 16-Bit ADC 4-Channel Analog to Digital Converter">
            <a:extLst>
              <a:ext uri="{FF2B5EF4-FFF2-40B4-BE49-F238E27FC236}">
                <a16:creationId xmlns:a16="http://schemas.microsoft.com/office/drawing/2014/main" id="{A628DFB2-26FD-B58C-D68A-44B098AC94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0412" y="3190468"/>
            <a:ext cx="2803902" cy="2803902"/>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HW827 Pulse/Heart Beat Sensor">
            <a:extLst>
              <a:ext uri="{FF2B5EF4-FFF2-40B4-BE49-F238E27FC236}">
                <a16:creationId xmlns:a16="http://schemas.microsoft.com/office/drawing/2014/main" id="{E2067AB4-492D-F6AF-88D7-64DC4059FF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2629" y="957886"/>
            <a:ext cx="2199467" cy="219946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2FAD13B1-3AD5-5F48-5EA6-8283F4D732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
        <p:nvSpPr>
          <p:cNvPr id="5" name="Google Shape;125;p3">
            <a:extLst>
              <a:ext uri="{FF2B5EF4-FFF2-40B4-BE49-F238E27FC236}">
                <a16:creationId xmlns:a16="http://schemas.microsoft.com/office/drawing/2014/main" id="{ECA415C5-05E9-EE8C-B516-CAA160872052}"/>
              </a:ext>
            </a:extLst>
          </p:cNvPr>
          <p:cNvSpPr txBox="1"/>
          <p:nvPr/>
        </p:nvSpPr>
        <p:spPr>
          <a:xfrm>
            <a:off x="1258194" y="3785214"/>
            <a:ext cx="11326761" cy="5735761"/>
          </a:xfrm>
          <a:prstGeom prst="rect">
            <a:avLst/>
          </a:prstGeom>
          <a:noFill/>
          <a:ln>
            <a:noFill/>
          </a:ln>
        </p:spPr>
        <p:txBody>
          <a:bodyPr spcFirstLastPara="1" wrap="square" lIns="91425" tIns="45700" rIns="91425" bIns="45700" anchor="t" anchorCtr="0">
            <a:noAutofit/>
          </a:bodyPr>
          <a:lstStyle/>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
        <p:nvSpPr>
          <p:cNvPr id="4" name="Google Shape;125;p3">
            <a:extLst>
              <a:ext uri="{FF2B5EF4-FFF2-40B4-BE49-F238E27FC236}">
                <a16:creationId xmlns:a16="http://schemas.microsoft.com/office/drawing/2014/main" id="{3B14D212-DF1F-F61D-ECD3-9D20601BCEB3}"/>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lvl="0" algn="ctr">
              <a:buSzPts val="2400"/>
            </a:pPr>
            <a:r>
              <a:rPr lang="en-US" sz="2400" b="1" dirty="0">
                <a:latin typeface="Sitka Small Semibold" pitchFamily="2" charset="0"/>
              </a:rPr>
              <a:t>Component Required</a:t>
            </a:r>
            <a:endParaRPr lang="en-US" sz="2400" b="1" i="0" u="none" strike="noStrike" cap="none" dirty="0">
              <a:solidFill>
                <a:srgbClr val="000000"/>
              </a:solidFill>
              <a:latin typeface="Sitka Small Semibold" pitchFamily="2" charset="0"/>
              <a:sym typeface="Arial"/>
            </a:endParaRPr>
          </a:p>
        </p:txBody>
      </p:sp>
      <p:sp>
        <p:nvSpPr>
          <p:cNvPr id="2" name="Rectangle 1">
            <a:extLst>
              <a:ext uri="{FF2B5EF4-FFF2-40B4-BE49-F238E27FC236}">
                <a16:creationId xmlns:a16="http://schemas.microsoft.com/office/drawing/2014/main" id="{03BA0ADE-629D-34E5-52D2-D7DE555307CB}"/>
              </a:ext>
            </a:extLst>
          </p:cNvPr>
          <p:cNvSpPr>
            <a:spLocks noChangeArrowheads="1"/>
          </p:cNvSpPr>
          <p:nvPr/>
        </p:nvSpPr>
        <p:spPr bwMode="auto">
          <a:xfrm>
            <a:off x="420365" y="733141"/>
            <a:ext cx="8473795" cy="5547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Sitka Small Semibold" pitchFamily="2" charset="0"/>
              </a:rPr>
              <a:t>Pulse Sensor (HW-827)</a:t>
            </a:r>
            <a:endParaRPr kumimoji="0" lang="en-US" altLang="en-US" sz="1800" b="0" i="0" u="none" strike="noStrike" cap="none" normalizeH="0" baseline="0" dirty="0">
              <a:ln>
                <a:noFill/>
              </a:ln>
              <a:solidFill>
                <a:schemeClr val="tx1"/>
              </a:solidFill>
              <a:effectLst/>
              <a:latin typeface="Sitka Small Semibold" pitchFamily="2"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Sitka Small Semibold" pitchFamily="2" charset="0"/>
              </a:rPr>
              <a:t>Captures heartbeat signals from the fingertip.</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Sitka Small Semibold" pitchFamily="2" charset="0"/>
              </a:rPr>
              <a:t>Outputs weak analog voltage proportional to heartbeat.</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Sitka Small Semibold" pitchFamily="2" charset="0"/>
              </a:rPr>
              <a:t>Requires filtering/resistor to reduce noise.</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Sitka Small Semibold" pitchFamily="2" charset="0"/>
              </a:rPr>
              <a:t>ADS1115 (16-bit ADC Module)</a:t>
            </a:r>
            <a:endParaRPr kumimoji="0" lang="en-US" altLang="en-US" sz="1800" b="0" i="0" u="none" strike="noStrike" cap="none" normalizeH="0" baseline="0" dirty="0">
              <a:ln>
                <a:noFill/>
              </a:ln>
              <a:solidFill>
                <a:schemeClr val="tx1"/>
              </a:solidFill>
              <a:effectLst/>
              <a:latin typeface="Sitka Small Semibold" pitchFamily="2"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Sitka Small Semibold" pitchFamily="2" charset="0"/>
              </a:rPr>
              <a:t>Converts the analog signal from the pulse sensor into digital data.</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Sitka Small Semibold" pitchFamily="2" charset="0"/>
              </a:rPr>
              <a:t>Provides accurate resolution (better than </a:t>
            </a:r>
            <a:r>
              <a:rPr kumimoji="0" lang="en-US" altLang="en-US" sz="1800" b="0" i="0" u="none" strike="noStrike" cap="none" normalizeH="0" baseline="0" dirty="0" err="1">
                <a:ln>
                  <a:noFill/>
                </a:ln>
                <a:solidFill>
                  <a:schemeClr val="tx1"/>
                </a:solidFill>
                <a:effectLst/>
                <a:latin typeface="Sitka Small Semibold" pitchFamily="2" charset="0"/>
              </a:rPr>
              <a:t>NodeMCU’s</a:t>
            </a:r>
            <a:r>
              <a:rPr kumimoji="0" lang="en-US" altLang="en-US" sz="1800" b="0" i="0" u="none" strike="noStrike" cap="none" normalizeH="0" baseline="0" dirty="0">
                <a:ln>
                  <a:noFill/>
                </a:ln>
                <a:solidFill>
                  <a:schemeClr val="tx1"/>
                </a:solidFill>
                <a:effectLst/>
                <a:latin typeface="Sitka Small Semibold" pitchFamily="2" charset="0"/>
              </a:rPr>
              <a:t> built-in ADC).</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Sitka Small Semibold" pitchFamily="2" charset="0"/>
              </a:rPr>
              <a:t>Multiple channels (A0–A3) → allows connecting </a:t>
            </a:r>
          </a:p>
          <a:p>
            <a:pPr marL="0" marR="0" lvl="0" indent="0" algn="l" defTabSz="914400" rtl="0" eaLnBrk="0" fontAlgn="base" latinLnBrk="0" hangingPunct="0">
              <a:lnSpc>
                <a:spcPct val="2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Sitka Small Semibold" pitchFamily="2" charset="0"/>
              </a:rPr>
              <a:t>sensor + potentiometer.</a:t>
            </a:r>
          </a:p>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Sitka Small Semibold" pitchFamily="2" charset="0"/>
            </a:endParaRPr>
          </a:p>
        </p:txBody>
      </p:sp>
    </p:spTree>
    <p:extLst>
      <p:ext uri="{BB962C8B-B14F-4D97-AF65-F5344CB8AC3E}">
        <p14:creationId xmlns:p14="http://schemas.microsoft.com/office/powerpoint/2010/main" val="12291909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2b12e713-2dca-40f0-9e5e-b71e83d0a0b8"/>
</p:tagLst>
</file>

<file path=ppt/theme/theme1.xml><?xml version="1.0" encoding="utf-8"?>
<a:theme xmlns:a="http://schemas.openxmlformats.org/drawingml/2006/main"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3673</TotalTime>
  <Words>2037</Words>
  <Application>Microsoft Office PowerPoint</Application>
  <PresentationFormat>Widescreen</PresentationFormat>
  <Paragraphs>220</Paragraphs>
  <Slides>15</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Sitka Small Semibold</vt:lpstr>
      <vt:lpstr>Open Sans</vt:lpstr>
      <vt:lpstr>Verdana</vt:lpstr>
      <vt:lpstr>Aharoni</vt:lpstr>
      <vt:lpstr>Wingdings</vt:lpstr>
      <vt:lpstr>Montserrat</vt:lpstr>
      <vt:lpstr>Calibri</vt:lpstr>
      <vt:lpstr>Plus Jakarta Sans</vt:lpstr>
      <vt:lpstr>Montserrat Medium</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                     Novelty (What’s New in our Work?)</vt:lpstr>
      <vt:lpstr>                Social Importance (Why Does It Matter?)</vt:lpstr>
      <vt:lpstr>PowerPoint Presentation</vt:lpstr>
      <vt:lpstr>PowerPoint Presentation</vt:lpstr>
      <vt:lpstr>PowerPoint Presentation</vt:lpstr>
      <vt:lpstr>Block Diagram                                                  Architecture Diagram</vt:lpstr>
      <vt:lpstr>                                                 Results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GITAM</dc:creator>
  <cp:lastModifiedBy>Shravani A</cp:lastModifiedBy>
  <cp:revision>39</cp:revision>
  <dcterms:created xsi:type="dcterms:W3CDTF">2022-05-23T07:15:42Z</dcterms:created>
  <dcterms:modified xsi:type="dcterms:W3CDTF">2025-09-25T08:50:09Z</dcterms:modified>
</cp:coreProperties>
</file>