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3" r:id="rId25"/>
    <p:sldId id="279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84609-48F2-462A-8040-9CE388FFE600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2F5AB-8896-4958-ADF2-DB4B1149D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3AD8-49B9-453E-8ADA-12FCB6FC6912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8BA7-2D09-4418-A78F-B5D46CA36A77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BC05-FEA3-4654-A95B-B95FE96AFDE3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7CE9-6662-4869-981A-D7ACB1FBE34E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52B7-62F4-4C76-9E81-5A30478132A0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7291EBB-1E17-4207-A906-E0F1B3AD71DD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2CD-E781-45EF-8FC8-1C5A69B523F6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B8B5-17C4-4088-85ED-E82F4D4C2F7F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05D2-5D0F-45AB-9B23-845D0AD1C9A6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073-4602-40E7-AAAC-E2FD11228D2D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0FA074-C3BB-48ED-8EAC-4528F19224D1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EC7060E-B9B3-4D4A-B2AE-66A648ADCE93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09601"/>
            <a:ext cx="861060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fa-IR" sz="5400" b="1" dirty="0" smtClean="0">
                <a:latin typeface="BBCNassim" pitchFamily="2" charset="-78"/>
                <a:cs typeface="BBCNassim" pitchFamily="2" charset="-78"/>
              </a:rPr>
              <a:t>آشنایی با مشاغل دنیای برنامه‌نویسی، میــــــزان استــــــخدام و درآمـــــد آنـــــــها</a:t>
            </a:r>
            <a:endParaRPr lang="en-US" sz="5400" b="1" dirty="0">
              <a:latin typeface="BBCNassim" pitchFamily="2" charset="-78"/>
              <a:cs typeface="BBCNassim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5181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 smtClean="0">
                <a:latin typeface="BBCNassim" pitchFamily="2" charset="-78"/>
                <a:cs typeface="BBCNassim" pitchFamily="2" charset="-78"/>
              </a:rPr>
              <a:t>گروه برنامه‌نویسی شتاب – اردیبهشت 98</a:t>
            </a:r>
            <a:endParaRPr lang="en-US" sz="2400" b="1" dirty="0">
              <a:latin typeface="BBCNassim" pitchFamily="2" charset="-78"/>
              <a:cs typeface="BBCNassim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9550"/>
            <a:ext cx="8001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4864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latin typeface="BBCNassim" pitchFamily="2" charset="-78"/>
                <a:cs typeface="BBCNassim" pitchFamily="2" charset="-78"/>
              </a:rPr>
              <a:t>برنامه‌نویس‌ها همیشه درحال یادگیری هستن. تقریبا 90% برنامه‌نویس‌ها میگن که به صورت خودآموز ابزارها، زبان‌ها و فریمورک‌ها رو یاد گرفتن.</a:t>
            </a:r>
            <a:endParaRPr lang="en-US" sz="2400" dirty="0">
              <a:latin typeface="BBCNassim" pitchFamily="2" charset="-78"/>
              <a:cs typeface="BBCNassim" pitchFamily="2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789" y="1600200"/>
            <a:ext cx="820501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001000" cy="602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53001" y="4495800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¾ کمتر از 35 سال</a:t>
            </a:r>
          </a:p>
          <a:p>
            <a:pPr algn="l"/>
            <a:endParaRPr lang="en-US" sz="3200" b="1" dirty="0">
              <a:latin typeface="BBCNassim" pitchFamily="2" charset="-78"/>
              <a:cs typeface="BBCNassim" pitchFamily="2" charset="-7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1528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8382000" cy="300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480" y="746270"/>
            <a:ext cx="8733120" cy="420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41" y="990600"/>
            <a:ext cx="87971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599"/>
            <a:ext cx="84582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23945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876"/>
            <a:ext cx="8153400" cy="616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429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BBCNassim" pitchFamily="2" charset="-78"/>
                <a:cs typeface="BBCNassim" pitchFamily="2" charset="-78"/>
              </a:rPr>
              <a:t>پایتون و جاوا   |     </a:t>
            </a:r>
            <a:r>
              <a:rPr lang="en-US" dirty="0" smtClean="0">
                <a:latin typeface="BBCNassim" pitchFamily="2" charset="-78"/>
                <a:cs typeface="BBCNassim" pitchFamily="2" charset="-78"/>
              </a:rPr>
              <a:t>C#</a:t>
            </a:r>
            <a:r>
              <a:rPr lang="fa-IR" dirty="0" smtClean="0">
                <a:latin typeface="BBCNassim" pitchFamily="2" charset="-78"/>
                <a:cs typeface="BBCNassim" pitchFamily="2" charset="-78"/>
              </a:rPr>
              <a:t> و </a:t>
            </a:r>
            <a:r>
              <a:rPr lang="en-US" dirty="0" smtClean="0">
                <a:latin typeface="BBCNassim" pitchFamily="2" charset="-78"/>
                <a:cs typeface="BBCNassim" pitchFamily="2" charset="-78"/>
              </a:rPr>
              <a:t>PHP</a:t>
            </a:r>
            <a:endParaRPr lang="en-US" dirty="0">
              <a:latin typeface="BBCNassim" pitchFamily="2" charset="-78"/>
              <a:cs typeface="BBCNassim" pitchFamily="2" charset="-7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799"/>
            <a:ext cx="7543800" cy="603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r>
              <a:rPr lang="fa-IR" sz="4800" b="1" dirty="0" smtClean="0">
                <a:latin typeface="BBCNassim" pitchFamily="2" charset="-78"/>
                <a:cs typeface="BBCNassim" pitchFamily="2" charset="-78"/>
              </a:rPr>
              <a:t>برنامه امـــــــروز ما</a:t>
            </a:r>
            <a:endParaRPr lang="en-US" sz="4800" b="1" dirty="0">
              <a:latin typeface="BBCNassim" pitchFamily="2" charset="-78"/>
              <a:cs typeface="BBCNassim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676400"/>
            <a:ext cx="7303608" cy="497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5400" b="1" dirty="0" smtClean="0">
                <a:latin typeface="BBCNassim" pitchFamily="2" charset="-78"/>
                <a:cs typeface="BBCNassim" pitchFamily="2" charset="-78"/>
              </a:rPr>
              <a:t>معرفی مشاغل </a:t>
            </a:r>
            <a:r>
              <a:rPr lang="fa-IR" sz="5400" b="1" dirty="0" smtClean="0">
                <a:latin typeface="BBCNassim" pitchFamily="2" charset="-78"/>
                <a:cs typeface="BBCNassim" pitchFamily="2" charset="-78"/>
              </a:rPr>
              <a:t>(زبان ها) و اطلاعات آماری از برنامه‌نویس ها</a:t>
            </a:r>
          </a:p>
          <a:p>
            <a:pPr algn="ctr" rtl="1">
              <a:lnSpc>
                <a:spcPct val="150000"/>
              </a:lnSpc>
              <a:buFont typeface="Arial" pitchFamily="34" charset="0"/>
              <a:buChar char="•"/>
            </a:pPr>
            <a:endParaRPr lang="fa-IR" sz="5400" b="1" dirty="0" smtClean="0">
              <a:latin typeface="BBCNassim" pitchFamily="2" charset="-78"/>
              <a:cs typeface="BBCNassim" pitchFamily="2" charset="-78"/>
            </a:endParaRPr>
          </a:p>
          <a:p>
            <a:pPr algn="ctr" rtl="1">
              <a:lnSpc>
                <a:spcPct val="150000"/>
              </a:lnSpc>
            </a:pPr>
            <a:endParaRPr lang="en-US" sz="5400" b="1" dirty="0">
              <a:latin typeface="BBCNassim" pitchFamily="2" charset="-78"/>
              <a:cs typeface="BBCNassim" pitchFamily="2" charset="-7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4712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81000"/>
            <a:ext cx="860865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8986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95600"/>
            <a:ext cx="861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 smtClean="0"/>
              <a:t> Loved | Dreaded | Wanted</a:t>
            </a:r>
            <a:endParaRPr lang="en-US" sz="4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95600"/>
            <a:ext cx="861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Programming Languages</a:t>
            </a:r>
            <a:endParaRPr lang="en-US" sz="4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4419600" cy="59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799" y="228600"/>
            <a:ext cx="4327357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"/>
            <a:ext cx="4495800" cy="607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95600"/>
            <a:ext cx="861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/>
              <a:t>Web Frameworks</a:t>
            </a:r>
            <a:endParaRPr lang="en-US" sz="4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16949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r>
              <a:rPr lang="fa-IR" sz="3600" b="1" dirty="0" smtClean="0">
                <a:latin typeface="BBCNassim" pitchFamily="2" charset="-78"/>
                <a:cs typeface="BBCNassim" pitchFamily="2" charset="-78"/>
              </a:rPr>
              <a:t>تفاوت‌های استخدام و توجه به مشاغل مختلف در دنیا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676400"/>
            <a:ext cx="7303608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4400" b="1" dirty="0" smtClean="0">
                <a:latin typeface="BBCNassim" pitchFamily="2" charset="-78"/>
                <a:cs typeface="BBCNassim" pitchFamily="2" charset="-78"/>
              </a:rPr>
              <a:t> توجه‌های متفاوت به یک شغل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4400" b="1" dirty="0" smtClean="0">
                <a:latin typeface="BBCNassim" pitchFamily="2" charset="-78"/>
                <a:cs typeface="BBCNassim" pitchFamily="2" charset="-78"/>
              </a:rPr>
              <a:t> اگر قصد مهاجرت داریم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924800" cy="565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533400"/>
            <a:ext cx="737951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95600"/>
            <a:ext cx="861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Databases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304800"/>
            <a:ext cx="772351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696200" cy="585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467600" cy="580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95600"/>
            <a:ext cx="8610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Platforms</a:t>
            </a:r>
          </a:p>
          <a:p>
            <a:pPr algn="ctr"/>
            <a:endParaRPr lang="en-US" sz="48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781800" cy="613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58161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97" y="685800"/>
            <a:ext cx="850590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58952"/>
          </a:xfrm>
        </p:spPr>
        <p:txBody>
          <a:bodyPr>
            <a:noAutofit/>
          </a:bodyPr>
          <a:lstStyle/>
          <a:p>
            <a:r>
              <a:rPr lang="fa-IR" sz="3600" b="1" dirty="0" smtClean="0">
                <a:latin typeface="BBCNassim" pitchFamily="2" charset="-78"/>
                <a:cs typeface="BBCNassim" pitchFamily="2" charset="-78"/>
              </a:rPr>
              <a:t>منبع آمار ما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667000"/>
            <a:ext cx="8763000" cy="17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7200" b="1" dirty="0" smtClean="0">
                <a:latin typeface="BBCNassim" pitchFamily="2" charset="-78"/>
                <a:cs typeface="BBCNassim" pitchFamily="2" charset="-78"/>
              </a:rPr>
              <a:t>Stackoverflow.com</a:t>
            </a:r>
            <a:endParaRPr lang="fa-IR" sz="7200" b="1" dirty="0" smtClean="0">
              <a:latin typeface="BBCNassim" pitchFamily="2" charset="-78"/>
              <a:cs typeface="BBCNassim" pitchFamily="2" charset="-7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95600"/>
            <a:ext cx="8610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Development Environments</a:t>
            </a:r>
          </a:p>
          <a:p>
            <a:pPr algn="ctr"/>
            <a:endParaRPr lang="en-US" sz="4400" b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51769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066800"/>
            <a:ext cx="816714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806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95600"/>
            <a:ext cx="861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Salaries 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9798"/>
            <a:ext cx="4419600" cy="609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7056"/>
            <a:ext cx="4495800" cy="608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685800"/>
            <a:ext cx="83477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609600"/>
            <a:ext cx="8153401" cy="35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58952"/>
          </a:xfrm>
        </p:spPr>
        <p:txBody>
          <a:bodyPr>
            <a:noAutofit/>
          </a:bodyPr>
          <a:lstStyle/>
          <a:p>
            <a:r>
              <a:rPr lang="fa-IR" sz="3600" b="1" dirty="0" smtClean="0">
                <a:latin typeface="BBCNassim" pitchFamily="2" charset="-78"/>
                <a:cs typeface="BBCNassim" pitchFamily="2" charset="-78"/>
              </a:rPr>
              <a:t>نکات کلیدی این آمار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5240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رشد فوق‌العاده پایتون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میانگین سنی شروع به کدنویسی: 16 سالگی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متخصصین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DevOps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و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SRE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(مهندسی ضریب اطمینان): پردرآمدترین، باتجربه‌ترین، راضی‌ترین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چینی‌ها امیدوارترین، اروپای غربی کم‌امیدترین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838200"/>
            <a:ext cx="84870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838200"/>
            <a:ext cx="84425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63392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5874"/>
            <a:ext cx="5334000" cy="592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799"/>
            <a:ext cx="5257800" cy="596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78147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97101"/>
            <a:ext cx="2971800" cy="247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57200"/>
            <a:ext cx="279421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57200"/>
            <a:ext cx="3048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895600"/>
            <a:ext cx="2895601" cy="238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2895600"/>
            <a:ext cx="294372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2895601"/>
            <a:ext cx="2971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505200" y="5638800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academyit.net</a:t>
            </a:r>
            <a:endParaRPr 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5004-A0D7-4C60-A0BB-56973C9A533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1538" y="157161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57562"/>
            <a:ext cx="1285884" cy="1285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0" y="3357562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  <a:cs typeface="Calibri" pitchFamily="34" charset="0"/>
              </a:rPr>
              <a:t>AliN11</a:t>
            </a:r>
            <a:endParaRPr lang="en-US" sz="7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شتابیت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35" y="785794"/>
            <a:ext cx="4114829" cy="1285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524000"/>
            <a:ext cx="8763000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6600" b="1" dirty="0" smtClean="0">
                <a:latin typeface="BBCNassim" pitchFamily="2" charset="-78"/>
                <a:cs typeface="BBCNassim" pitchFamily="2" charset="-78"/>
              </a:rPr>
              <a:t>همه چیز از نگاه آمار</a:t>
            </a:r>
          </a:p>
          <a:p>
            <a:pPr algn="ctr" rtl="1">
              <a:lnSpc>
                <a:spcPct val="150000"/>
              </a:lnSpc>
            </a:pPr>
            <a:r>
              <a:rPr lang="fa-IR" sz="6600" b="1" dirty="0" smtClean="0">
                <a:latin typeface="BBCNassim" pitchFamily="2" charset="-78"/>
                <a:cs typeface="BBCNassim" pitchFamily="2" charset="-78"/>
              </a:rPr>
              <a:t>تصمیم‌گیری با شما 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"/>
            <a:ext cx="4572000" cy="607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40% شرکت‌کننده ها کمتر از 5 سال تجربه برنامه‌نویسی دارن.</a:t>
            </a:r>
          </a:p>
          <a:p>
            <a:pPr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بیشترین تجربه برنامه‌نویسی برای کسایی که با زبان‌های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VBA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و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F#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و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Closure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کار میکنن</a:t>
            </a:r>
          </a:p>
          <a:p>
            <a:pPr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کمترین میزان تجربه کار حرفه‌ای برای کسایی که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Python 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،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PHP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و </a:t>
            </a:r>
            <a:r>
              <a:rPr lang="en-US" sz="3200" b="1" dirty="0" smtClean="0">
                <a:latin typeface="BBCNassim" pitchFamily="2" charset="-78"/>
                <a:cs typeface="BBCNassim" pitchFamily="2" charset="-78"/>
              </a:rPr>
              <a:t>Kotlin</a:t>
            </a:r>
            <a:r>
              <a:rPr lang="fa-IR" sz="3200" b="1" dirty="0" smtClean="0">
                <a:latin typeface="BBCNassim" pitchFamily="2" charset="-78"/>
                <a:cs typeface="BBCNassim" pitchFamily="2" charset="-78"/>
              </a:rPr>
              <a:t> کار میکنن</a:t>
            </a:r>
            <a:endParaRPr lang="en-US" sz="3200" dirty="0">
              <a:latin typeface="BBCNassim" pitchFamily="2" charset="-78"/>
              <a:cs typeface="BBCNassim" pitchFamily="2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83101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222</TotalTime>
  <Words>203</Words>
  <Application>Microsoft Office PowerPoint</Application>
  <PresentationFormat>On-screen Show (4:3)</PresentationFormat>
  <Paragraphs>32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Civic</vt:lpstr>
      <vt:lpstr>Slide 1</vt:lpstr>
      <vt:lpstr>برنامه امـــــــروز ما</vt:lpstr>
      <vt:lpstr>تفاوت‌های استخدام و توجه به مشاغل مختلف در دنیا</vt:lpstr>
      <vt:lpstr>منبع آمار ما</vt:lpstr>
      <vt:lpstr>نکات کلیدی این آمار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AliN11</dc:creator>
  <cp:lastModifiedBy>Ali</cp:lastModifiedBy>
  <cp:revision>20</cp:revision>
  <dcterms:created xsi:type="dcterms:W3CDTF">2006-08-16T00:00:00Z</dcterms:created>
  <dcterms:modified xsi:type="dcterms:W3CDTF">2019-05-19T06:40:20Z</dcterms:modified>
</cp:coreProperties>
</file>