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7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3969-9F9D-42DA-A922-F4C1B5533A6D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52A1-8BC9-4790-B93D-DA378182D1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B52A1-8BC9-4790-B93D-DA378182D129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467600" y="0"/>
            <a:ext cx="1676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GB" sz="9800" dirty="0" smtClean="0">
                <a:solidFill>
                  <a:srgbClr val="0070C0"/>
                </a:solidFill>
              </a:rPr>
              <a:t>Array’s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477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1D </a:t>
            </a:r>
            <a:r>
              <a:rPr lang="en-US" dirty="0" err="1" smtClean="0"/>
              <a:t>int</a:t>
            </a:r>
            <a:r>
              <a:rPr lang="en-US" dirty="0" smtClean="0"/>
              <a:t> array code Example 2 </a:t>
            </a:r>
          </a:p>
          <a:p>
            <a:pPr>
              <a:buNone/>
            </a:pPr>
            <a:r>
              <a:rPr lang="en-US" dirty="0" smtClean="0"/>
              <a:t>Program to scan array &amp; display addition of  elements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=0,xyz[5]={0},r=0;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(“enter 5 numbers  : “);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d”,&amp;xyz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     r += xyz[</a:t>
            </a:r>
            <a:r>
              <a:rPr lang="en-US" dirty="0" err="1" smtClean="0"/>
              <a:t>i</a:t>
            </a:r>
            <a:r>
              <a:rPr lang="en-US" dirty="0" smtClean="0"/>
              <a:t>] ;  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(“\n addition of array elements : %</a:t>
            </a:r>
            <a:r>
              <a:rPr lang="en-US" dirty="0" err="1" smtClean="0"/>
              <a:t>d“,r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dirty="0" smtClean="0"/>
              <a:t>1D </a:t>
            </a:r>
            <a:r>
              <a:rPr lang="en-US" sz="3600" dirty="0" err="1" smtClean="0"/>
              <a:t>int</a:t>
            </a:r>
            <a:r>
              <a:rPr lang="en-US" sz="3600" dirty="0" smtClean="0"/>
              <a:t> array code Example 3 </a:t>
            </a:r>
          </a:p>
          <a:p>
            <a:pPr>
              <a:buNone/>
            </a:pPr>
            <a:r>
              <a:rPr lang="en-US" sz="3600" dirty="0" smtClean="0"/>
              <a:t>Program to scan array &amp; find largest number in array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main(void)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j =0 ,</a:t>
            </a:r>
            <a:r>
              <a:rPr lang="en-US" dirty="0" err="1" smtClean="0"/>
              <a:t>arr</a:t>
            </a:r>
            <a:r>
              <a:rPr lang="en-US" dirty="0" smtClean="0"/>
              <a:t>[5]={0}, </a:t>
            </a:r>
            <a:r>
              <a:rPr lang="en-US" dirty="0" err="1" smtClean="0"/>
              <a:t>largest_no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(“enter 5 numbers  : “);</a:t>
            </a:r>
          </a:p>
          <a:p>
            <a:pPr>
              <a:buNone/>
            </a:pPr>
            <a:r>
              <a:rPr lang="en-US" dirty="0" smtClean="0"/>
              <a:t>        for(j=0; j&lt;5 ; j++)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d”,&amp;arr</a:t>
            </a:r>
            <a:r>
              <a:rPr lang="en-US" dirty="0" smtClean="0"/>
              <a:t>[j]);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       </a:t>
            </a:r>
            <a:r>
              <a:rPr lang="en-US" dirty="0" err="1" smtClean="0"/>
              <a:t>largest_no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pPr>
              <a:buNone/>
            </a:pPr>
            <a:r>
              <a:rPr lang="en-US" dirty="0" smtClean="0"/>
              <a:t>        for(j=0; j&lt;5 ; j++)</a:t>
            </a:r>
          </a:p>
          <a:p>
            <a:pPr>
              <a:buNone/>
            </a:pPr>
            <a:r>
              <a:rPr lang="en-US" dirty="0" smtClean="0"/>
              <a:t>           {</a:t>
            </a:r>
          </a:p>
          <a:p>
            <a:pPr>
              <a:buNone/>
            </a:pPr>
            <a:r>
              <a:rPr lang="en-US" dirty="0" smtClean="0"/>
              <a:t>                    if(</a:t>
            </a:r>
            <a:r>
              <a:rPr lang="en-US" dirty="0" err="1" smtClean="0"/>
              <a:t>largest_no</a:t>
            </a:r>
            <a:r>
              <a:rPr lang="en-US" dirty="0" smtClean="0"/>
              <a:t> &lt; </a:t>
            </a:r>
            <a:r>
              <a:rPr lang="en-US" dirty="0" err="1" smtClean="0"/>
              <a:t>arr</a:t>
            </a:r>
            <a:r>
              <a:rPr lang="en-US" dirty="0" smtClean="0"/>
              <a:t>[j] )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largest_no</a:t>
            </a:r>
            <a:r>
              <a:rPr lang="en-US" dirty="0" smtClean="0"/>
              <a:t>=</a:t>
            </a:r>
            <a:r>
              <a:rPr lang="en-US" dirty="0" err="1" smtClean="0"/>
              <a:t>arr</a:t>
            </a:r>
            <a:r>
              <a:rPr lang="en-US" dirty="0" smtClean="0"/>
              <a:t>[j];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(“\n largest number of array : %d“, </a:t>
            </a:r>
            <a:r>
              <a:rPr lang="en-US" dirty="0" err="1" smtClean="0"/>
              <a:t>largest_no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0070C0"/>
                </a:solidFill>
              </a:rPr>
              <a:t>Some points to 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GB" spc="-1" dirty="0" smtClean="0">
                <a:solidFill>
                  <a:srgbClr val="00B050"/>
                </a:solidFill>
                <a:latin typeface="News Gothic MT"/>
              </a:rPr>
              <a:t>Array cannot be assigned to another array !</a:t>
            </a:r>
          </a:p>
          <a:p>
            <a:pPr lvl="1">
              <a:buFont typeface="Arial" pitchFamily="34" charset="0"/>
              <a:buChar char="•"/>
            </a:pPr>
            <a:r>
              <a:rPr lang="en-GB" spc="-1" dirty="0" smtClean="0">
                <a:latin typeface="News Gothic MT"/>
              </a:rPr>
              <a:t>Example : </a:t>
            </a:r>
          </a:p>
          <a:p>
            <a:pPr lvl="2"/>
            <a:r>
              <a:rPr lang="en-GB" spc="-1" dirty="0" err="1" smtClean="0">
                <a:latin typeface="News Gothic MT"/>
              </a:rPr>
              <a:t>int</a:t>
            </a:r>
            <a:r>
              <a:rPr lang="en-GB" spc="-1" dirty="0" smtClean="0">
                <a:latin typeface="News Gothic MT"/>
              </a:rPr>
              <a:t> </a:t>
            </a:r>
            <a:r>
              <a:rPr lang="en-GB" spc="-1" dirty="0" err="1" smtClean="0">
                <a:latin typeface="News Gothic MT"/>
              </a:rPr>
              <a:t>arr</a:t>
            </a:r>
            <a:r>
              <a:rPr lang="en-GB" spc="-1" dirty="0" smtClean="0">
                <a:latin typeface="News Gothic MT"/>
              </a:rPr>
              <a:t>[3] = {1,2,3}, xyz[3] = {10,20,30};</a:t>
            </a:r>
          </a:p>
          <a:p>
            <a:pPr lvl="2">
              <a:buNone/>
            </a:pPr>
            <a:r>
              <a:rPr lang="en-GB" spc="-1" dirty="0" smtClean="0">
                <a:latin typeface="News Gothic MT"/>
              </a:rPr>
              <a:t>   </a:t>
            </a:r>
            <a:r>
              <a:rPr lang="en-GB" spc="-1" dirty="0" err="1" smtClean="0">
                <a:latin typeface="News Gothic MT"/>
              </a:rPr>
              <a:t>arr</a:t>
            </a:r>
            <a:r>
              <a:rPr lang="en-GB" spc="-1" dirty="0" smtClean="0">
                <a:latin typeface="News Gothic MT"/>
              </a:rPr>
              <a:t> = xyz;  // </a:t>
            </a:r>
            <a:r>
              <a:rPr lang="en-GB" spc="-1" dirty="0" smtClean="0">
                <a:latin typeface="Inconsolata-dz"/>
              </a:rPr>
              <a:t>forbidden by the compiler</a:t>
            </a:r>
            <a:r>
              <a:rPr lang="en-GB" spc="-1" dirty="0" smtClean="0">
                <a:latin typeface="News Gothic MT"/>
              </a:rPr>
              <a:t> </a:t>
            </a:r>
          </a:p>
          <a:p>
            <a:pPr lvl="2"/>
            <a:endParaRPr lang="en-GB" spc="-1" dirty="0" smtClean="0">
              <a:solidFill>
                <a:srgbClr val="595959"/>
              </a:solidFill>
              <a:latin typeface="News Gothic MT"/>
            </a:endParaRPr>
          </a:p>
          <a:p>
            <a:pPr marL="342900" lvl="2" indent="-342900"/>
            <a:r>
              <a:rPr lang="en-GB" sz="3200" spc="-1" dirty="0" smtClean="0">
                <a:solidFill>
                  <a:srgbClr val="FF0000"/>
                </a:solidFill>
                <a:latin typeface="News Gothic MT"/>
              </a:rPr>
              <a:t>Array’s do not have boundary check !!!</a:t>
            </a:r>
          </a:p>
          <a:p>
            <a:pPr lvl="2"/>
            <a:endParaRPr lang="en-GB" spc="-1" dirty="0" smtClean="0">
              <a:solidFill>
                <a:srgbClr val="595959"/>
              </a:solidFill>
              <a:latin typeface="News Gothic MT"/>
            </a:endParaRPr>
          </a:p>
          <a:p>
            <a:pPr lvl="2"/>
            <a:endParaRPr lang="en-GB" spc="-1" dirty="0" smtClean="0">
              <a:solidFill>
                <a:srgbClr val="595959"/>
              </a:solidFill>
              <a:latin typeface="News Gothic MT"/>
            </a:endParaRP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tr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38400"/>
            <a:ext cx="3886200" cy="3105171"/>
          </a:xfrm>
        </p:spPr>
      </p:pic>
      <p:pic>
        <p:nvPicPr>
          <p:cNvPr id="9" name="Content Placeholder 5" descr="st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38400"/>
            <a:ext cx="3733800" cy="310517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28600"/>
            <a:ext cx="7010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Initializing 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 </a:t>
            </a:r>
            <a:r>
              <a:rPr lang="en-US" sz="8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char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(string)</a:t>
            </a:r>
            <a: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1905000"/>
            <a:ext cx="240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[6] = “hello”;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7457" y="1905000"/>
            <a:ext cx="233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[ ] = “hello”;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5848290"/>
            <a:ext cx="809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It’s a NULL (‘\0’) terminated character array (string), ASCII value of ‘\0’ is 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438400"/>
            <a:ext cx="4066829" cy="3258096"/>
          </a:xfrm>
        </p:spPr>
      </p:pic>
      <p:pic>
        <p:nvPicPr>
          <p:cNvPr id="5" name="Content Placeholder 3" descr="st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38400"/>
            <a:ext cx="4066829" cy="3258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362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[6] = { ‘a’,’b’,’c’,’1’,’2’,’+’};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6090" y="2362200"/>
            <a:ext cx="3557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[ ] = { ‘a’,’b’,’c’,’1’,’2’,’+’};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24490"/>
            <a:ext cx="517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NULL (‘\0’) </a:t>
            </a:r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is not added, if not added explicitly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28600"/>
            <a:ext cx="7010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Initializing 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 </a:t>
            </a:r>
            <a:r>
              <a:rPr lang="en-US" sz="8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char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(string)</a:t>
            </a:r>
            <a: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9" y="2381310"/>
            <a:ext cx="3885581" cy="2904638"/>
          </a:xfrm>
          <a:prstGeom prst="rect">
            <a:avLst/>
          </a:prstGeom>
        </p:spPr>
      </p:pic>
      <p:pic>
        <p:nvPicPr>
          <p:cNvPr id="5" name="Picture 4" descr="str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6" y="2381310"/>
            <a:ext cx="4209524" cy="2981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7886" y="2057400"/>
            <a:ext cx="2738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xyz[6] = { ‘</a:t>
            </a:r>
            <a:r>
              <a:rPr lang="en-US" sz="2000" b="1" dirty="0" err="1" smtClean="0"/>
              <a:t>a’,’b’,’c</a:t>
            </a:r>
            <a:r>
              <a:rPr lang="en-US" sz="2000" b="1" dirty="0" smtClean="0"/>
              <a:t>’};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8520" y="2057400"/>
            <a:ext cx="225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xyz[6] = {‘\0’};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24490"/>
            <a:ext cx="717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Partial Initialization : uninitialized elements are initialized to NULL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28600"/>
            <a:ext cx="7010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Initializing 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1D </a:t>
            </a:r>
            <a:r>
              <a:rPr lang="en-US" sz="80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char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(string)</a:t>
            </a:r>
            <a: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ws Gothic M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172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/>
              <a:t>1D char array code Example 1 </a:t>
            </a:r>
          </a:p>
          <a:p>
            <a:pPr>
              <a:buNone/>
            </a:pPr>
            <a:r>
              <a:rPr lang="en-US" sz="2200" dirty="0" smtClean="0"/>
              <a:t>Program to scan &amp; display string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main( )                  </a:t>
            </a:r>
          </a:p>
          <a:p>
            <a:pPr>
              <a:buNone/>
            </a:pPr>
            <a:r>
              <a:rPr lang="en-US" sz="2200" dirty="0" smtClean="0"/>
              <a:t>{                                                     </a:t>
            </a:r>
          </a:p>
          <a:p>
            <a:pPr>
              <a:buNone/>
            </a:pPr>
            <a:r>
              <a:rPr lang="en-US" sz="2200" dirty="0" smtClean="0"/>
              <a:t>    </a:t>
            </a:r>
            <a:r>
              <a:rPr lang="en-US" sz="2200" b="1" dirty="0" smtClean="0"/>
              <a:t> </a:t>
            </a:r>
            <a:r>
              <a:rPr lang="en-US" sz="2200" dirty="0" smtClean="0"/>
              <a:t>char </a:t>
            </a:r>
            <a:r>
              <a:rPr lang="en-US" sz="2200" dirty="0" err="1" smtClean="0"/>
              <a:t>str</a:t>
            </a:r>
            <a:r>
              <a:rPr lang="en-US" sz="2200" dirty="0" smtClean="0"/>
              <a:t>[10]={0},</a:t>
            </a:r>
            <a:r>
              <a:rPr lang="en-US" sz="2200" dirty="0" err="1" smtClean="0"/>
              <a:t>abc</a:t>
            </a:r>
            <a:r>
              <a:rPr lang="en-US" sz="2200" dirty="0" smtClean="0"/>
              <a:t>[10]={0};</a:t>
            </a:r>
          </a:p>
          <a:p>
            <a:pPr>
              <a:buNone/>
            </a:pPr>
            <a:r>
              <a:rPr lang="en-US" sz="2200" b="1" dirty="0" smtClean="0"/>
              <a:t>     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(“enter  a  string : “);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scanf</a:t>
            </a:r>
            <a:r>
              <a:rPr lang="en-US" sz="2200" dirty="0" smtClean="0"/>
              <a:t>(“%</a:t>
            </a:r>
            <a:r>
              <a:rPr lang="en-US" sz="2200" dirty="0" err="1" smtClean="0"/>
              <a:t>s”,str</a:t>
            </a:r>
            <a:r>
              <a:rPr lang="en-US" sz="2200" dirty="0" smtClean="0"/>
              <a:t>);  </a:t>
            </a:r>
          </a:p>
          <a:p>
            <a:pPr>
              <a:buNone/>
            </a:pPr>
            <a:r>
              <a:rPr lang="en-US" sz="2200" dirty="0" smtClean="0"/>
              <a:t>    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(“\n you entered : %</a:t>
            </a:r>
            <a:r>
              <a:rPr lang="en-US" sz="2200" dirty="0" err="1" smtClean="0"/>
              <a:t>s“,str</a:t>
            </a:r>
            <a:r>
              <a:rPr lang="en-US" sz="2200" dirty="0" smtClean="0"/>
              <a:t>);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/>
              <a:t>   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(“enter  a  string : “);</a:t>
            </a:r>
          </a:p>
          <a:p>
            <a:pPr>
              <a:buNone/>
            </a:pPr>
            <a:r>
              <a:rPr lang="en-US" sz="2200" dirty="0" smtClean="0"/>
              <a:t>       gets(</a:t>
            </a:r>
            <a:r>
              <a:rPr lang="en-US" sz="2200" dirty="0" err="1" smtClean="0"/>
              <a:t>str</a:t>
            </a:r>
            <a:r>
              <a:rPr lang="en-US" sz="2200" dirty="0" smtClean="0"/>
              <a:t>);                                     </a:t>
            </a:r>
          </a:p>
          <a:p>
            <a:pPr>
              <a:buNone/>
            </a:pPr>
            <a:r>
              <a:rPr lang="en-US" sz="2200" dirty="0" smtClean="0"/>
              <a:t>      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(“\n you entered :  “);</a:t>
            </a:r>
          </a:p>
          <a:p>
            <a:pPr>
              <a:buNone/>
            </a:pPr>
            <a:r>
              <a:rPr lang="en-US" sz="2200" dirty="0" smtClean="0"/>
              <a:t>       puts(</a:t>
            </a:r>
            <a:r>
              <a:rPr lang="en-US" sz="2200" dirty="0" err="1" smtClean="0"/>
              <a:t>str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       return 0;</a:t>
            </a:r>
          </a:p>
          <a:p>
            <a:pPr>
              <a:buNone/>
            </a:pPr>
            <a:r>
              <a:rPr lang="en-US" sz="2200" dirty="0" smtClean="0"/>
              <a:t>  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5329" y="6248400"/>
            <a:ext cx="389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gets can scan spaces as a part of string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dirty="0" smtClean="0"/>
              <a:t>1D char array code Example 2</a:t>
            </a:r>
          </a:p>
          <a:p>
            <a:pPr>
              <a:buNone/>
            </a:pPr>
            <a:r>
              <a:rPr lang="en-US" sz="2900" dirty="0" smtClean="0"/>
              <a:t>Program to scan  two strings  &amp; concatenate  2</a:t>
            </a:r>
            <a:r>
              <a:rPr lang="en-US" sz="2900" baseline="30000" dirty="0" smtClean="0"/>
              <a:t>nd  </a:t>
            </a:r>
            <a:r>
              <a:rPr lang="en-US" sz="2900" dirty="0" smtClean="0"/>
              <a:t> string at the end of 1</a:t>
            </a:r>
            <a:r>
              <a:rPr lang="en-US" sz="2900" baseline="30000" dirty="0" smtClean="0"/>
              <a:t>st</a:t>
            </a:r>
            <a:r>
              <a:rPr lang="en-US" sz="2900" dirty="0" smtClean="0"/>
              <a:t>  string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#include&lt;</a:t>
            </a:r>
            <a:r>
              <a:rPr lang="en-US" sz="2600" dirty="0" err="1" smtClean="0"/>
              <a:t>stdio.h</a:t>
            </a:r>
            <a:r>
              <a:rPr lang="en-US" sz="2600" dirty="0" smtClean="0"/>
              <a:t>&gt;</a:t>
            </a:r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main( )                  </a:t>
            </a:r>
          </a:p>
          <a:p>
            <a:pPr>
              <a:buNone/>
            </a:pPr>
            <a:r>
              <a:rPr lang="en-US" sz="2600" dirty="0" smtClean="0"/>
              <a:t>{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=0,j=0;                                              </a:t>
            </a:r>
          </a:p>
          <a:p>
            <a:pPr>
              <a:buNone/>
            </a:pPr>
            <a:r>
              <a:rPr lang="en-US" sz="2600" dirty="0" smtClean="0"/>
              <a:t>        char </a:t>
            </a:r>
            <a:r>
              <a:rPr lang="en-US" sz="2600" dirty="0" err="1" smtClean="0"/>
              <a:t>str</a:t>
            </a:r>
            <a:r>
              <a:rPr lang="en-US" sz="2600" dirty="0" smtClean="0"/>
              <a:t>[10]={0}, </a:t>
            </a:r>
            <a:r>
              <a:rPr lang="en-US" sz="2600" dirty="0" err="1" smtClean="0"/>
              <a:t>abc</a:t>
            </a:r>
            <a:r>
              <a:rPr lang="en-US" sz="2600" dirty="0" smtClean="0"/>
              <a:t>[5]={0};</a:t>
            </a:r>
          </a:p>
          <a:p>
            <a:pPr>
              <a:buNone/>
            </a:pPr>
            <a:r>
              <a:rPr lang="en-US" sz="2600" dirty="0" smtClean="0"/>
              <a:t>     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(“enter  two strings : “);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scanf</a:t>
            </a:r>
            <a:r>
              <a:rPr lang="en-US" sz="2600" dirty="0" smtClean="0"/>
              <a:t>(“%</a:t>
            </a:r>
            <a:r>
              <a:rPr lang="en-US" sz="2600" dirty="0" err="1" smtClean="0"/>
              <a:t>s%s”,str,abc</a:t>
            </a:r>
            <a:r>
              <a:rPr lang="en-US" sz="2600" dirty="0" smtClean="0"/>
              <a:t>); 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       for(</a:t>
            </a:r>
            <a:r>
              <a:rPr lang="en-US" sz="2600" dirty="0" err="1" smtClean="0"/>
              <a:t>i</a:t>
            </a:r>
            <a:r>
              <a:rPr lang="en-US" sz="2600" dirty="0" smtClean="0"/>
              <a:t>=0 ; </a:t>
            </a:r>
            <a:r>
              <a:rPr lang="en-US" sz="2600" dirty="0" err="1" smtClean="0"/>
              <a:t>str</a:t>
            </a:r>
            <a:r>
              <a:rPr lang="en-US" sz="2600" dirty="0" smtClean="0"/>
              <a:t>[</a:t>
            </a:r>
            <a:r>
              <a:rPr lang="en-US" sz="2600" dirty="0" err="1" smtClean="0"/>
              <a:t>i</a:t>
            </a:r>
            <a:r>
              <a:rPr lang="en-US" sz="2600" dirty="0" smtClean="0"/>
              <a:t>]!=0 ; </a:t>
            </a:r>
            <a:r>
              <a:rPr lang="en-US" sz="2600" dirty="0" err="1" smtClean="0"/>
              <a:t>i</a:t>
            </a:r>
            <a:r>
              <a:rPr lang="en-US" sz="2600" dirty="0" smtClean="0"/>
              <a:t>++); </a:t>
            </a:r>
          </a:p>
          <a:p>
            <a:pPr>
              <a:buNone/>
            </a:pPr>
            <a:r>
              <a:rPr lang="en-US" sz="2600" dirty="0" smtClean="0"/>
              <a:t>       </a:t>
            </a:r>
          </a:p>
          <a:p>
            <a:pPr>
              <a:buNone/>
            </a:pPr>
            <a:r>
              <a:rPr lang="en-US" sz="2600" dirty="0" smtClean="0"/>
              <a:t>        for( j=0 ; </a:t>
            </a:r>
            <a:r>
              <a:rPr lang="en-US" sz="2600" dirty="0" err="1" smtClean="0"/>
              <a:t>abc</a:t>
            </a:r>
            <a:r>
              <a:rPr lang="en-US" sz="2600" dirty="0" smtClean="0"/>
              <a:t>[j]!=0 ; j++,</a:t>
            </a:r>
            <a:r>
              <a:rPr lang="en-US" sz="2600" dirty="0" err="1" smtClean="0"/>
              <a:t>i</a:t>
            </a:r>
            <a:r>
              <a:rPr lang="en-US" sz="2600" dirty="0" smtClean="0"/>
              <a:t>++)</a:t>
            </a:r>
          </a:p>
          <a:p>
            <a:pPr>
              <a:buNone/>
            </a:pPr>
            <a:r>
              <a:rPr lang="en-US" sz="2600" dirty="0" smtClean="0"/>
              <a:t>               </a:t>
            </a:r>
            <a:r>
              <a:rPr lang="en-US" sz="2600" dirty="0" err="1" smtClean="0"/>
              <a:t>str</a:t>
            </a:r>
            <a:r>
              <a:rPr lang="en-US" sz="2600" dirty="0" smtClean="0"/>
              <a:t>[ </a:t>
            </a:r>
            <a:r>
              <a:rPr lang="en-US" sz="2600" dirty="0" err="1" smtClean="0"/>
              <a:t>i</a:t>
            </a:r>
            <a:r>
              <a:rPr lang="en-US" sz="2600" dirty="0" smtClean="0"/>
              <a:t> ]=</a:t>
            </a:r>
            <a:r>
              <a:rPr lang="en-US" sz="2600" dirty="0" err="1" smtClean="0"/>
              <a:t>abc</a:t>
            </a:r>
            <a:r>
              <a:rPr lang="en-US" sz="2600" dirty="0" smtClean="0"/>
              <a:t>[ j ]; </a:t>
            </a:r>
          </a:p>
          <a:p>
            <a:pPr>
              <a:buNone/>
            </a:pPr>
            <a:r>
              <a:rPr lang="en-US" sz="2600" dirty="0" smtClean="0"/>
              <a:t>    </a:t>
            </a:r>
          </a:p>
          <a:p>
            <a:pPr>
              <a:buNone/>
            </a:pPr>
            <a:r>
              <a:rPr lang="en-US" sz="2600" dirty="0" smtClean="0"/>
              <a:t>        </a:t>
            </a:r>
            <a:r>
              <a:rPr lang="en-US" sz="2600" dirty="0" err="1" smtClean="0"/>
              <a:t>printf</a:t>
            </a:r>
            <a:r>
              <a:rPr lang="en-US" sz="2600" dirty="0" smtClean="0"/>
              <a:t>(“\n concatenated string : %</a:t>
            </a:r>
            <a:r>
              <a:rPr lang="en-US" sz="2600" dirty="0" err="1" smtClean="0"/>
              <a:t>s“,str</a:t>
            </a:r>
            <a:r>
              <a:rPr lang="en-US" sz="2600" dirty="0" smtClean="0"/>
              <a:t>);</a:t>
            </a:r>
          </a:p>
          <a:p>
            <a:pPr>
              <a:buNone/>
            </a:pPr>
            <a:r>
              <a:rPr lang="en-US" sz="2600" dirty="0" smtClean="0"/>
              <a:t>                                                  </a:t>
            </a:r>
          </a:p>
          <a:p>
            <a:pPr>
              <a:buNone/>
            </a:pPr>
            <a:r>
              <a:rPr lang="en-US" sz="2600" dirty="0" smtClean="0"/>
              <a:t>        return 0;</a:t>
            </a:r>
          </a:p>
          <a:p>
            <a:pPr>
              <a:buNone/>
            </a:pPr>
            <a:r>
              <a:rPr lang="en-US" sz="2600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Two-dimensional </a:t>
            </a:r>
            <a:br>
              <a:rPr lang="en-US" sz="4800" dirty="0" smtClean="0">
                <a:solidFill>
                  <a:srgbClr val="0070C0"/>
                </a:solidFill>
              </a:rPr>
            </a:br>
            <a:r>
              <a:rPr lang="en-US" sz="4800" dirty="0" smtClean="0">
                <a:solidFill>
                  <a:srgbClr val="0070C0"/>
                </a:solidFill>
              </a:rPr>
              <a:t>Array’s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200" y="197280"/>
            <a:ext cx="5562600" cy="94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Two-dimensional Array’s </a:t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0" y="1096920"/>
            <a:ext cx="9144000" cy="5456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349200" lvl="2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2D Array : is </a:t>
            </a:r>
            <a:r>
              <a:rPr lang="en-US" sz="2800" dirty="0" smtClean="0"/>
              <a:t>an array of array’s, organized as matrices which can be represented as the collection of rows and columns</a:t>
            </a:r>
            <a:endParaRPr lang="en-US" sz="2800" spc="-1" dirty="0" smtClean="0"/>
          </a:p>
          <a:p>
            <a:pPr marL="349200" lvl="2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Each element of an array can be accessed and modified  individually </a:t>
            </a:r>
            <a:endParaRPr lang="en-US" sz="2800" spc="-1" dirty="0" smtClean="0"/>
          </a:p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/>
              <a:t>Declaration of an </a:t>
            </a:r>
            <a:r>
              <a:rPr lang="en-GB" sz="2800" spc="-1" dirty="0" smtClean="0"/>
              <a:t>array</a:t>
            </a:r>
          </a:p>
          <a:p>
            <a:pPr marL="806400" lvl="3" indent="-348840">
              <a:spcBef>
                <a:spcPts val="2001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2400" spc="-1" dirty="0" smtClean="0"/>
              <a:t>The name (identifier) of an array is user defined, specified with </a:t>
            </a:r>
            <a:r>
              <a:rPr lang="en-GB" sz="2400" spc="-1" dirty="0"/>
              <a:t>the </a:t>
            </a:r>
            <a:r>
              <a:rPr lang="en-GB" sz="2400" spc="-1" dirty="0" smtClean="0"/>
              <a:t>size(number of rows &amp; </a:t>
            </a:r>
            <a:r>
              <a:rPr lang="en-GB" sz="2400" spc="-1" dirty="0" err="1" smtClean="0"/>
              <a:t>coulmns</a:t>
            </a:r>
            <a:r>
              <a:rPr lang="en-GB" sz="2400" spc="-1" dirty="0" smtClean="0"/>
              <a:t>) in the [ ] [ ] brackets </a:t>
            </a:r>
          </a:p>
          <a:p>
            <a:pPr marL="806400" lvl="3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2200" b="0" strike="noStrike" spc="-1" dirty="0" smtClean="0">
                <a:solidFill>
                  <a:srgbClr val="595959"/>
                </a:solidFill>
                <a:latin typeface="News Gothic MT"/>
              </a:rPr>
              <a:t>E</a:t>
            </a:r>
            <a:r>
              <a:rPr lang="en-GB" sz="2400" spc="-1" dirty="0" smtClean="0"/>
              <a:t>xamples</a:t>
            </a:r>
            <a:r>
              <a:rPr lang="en-GB" sz="2400" spc="-1" dirty="0"/>
              <a:t>:</a:t>
            </a:r>
            <a:endParaRPr lang="en-US" sz="2400" spc="-1" dirty="0"/>
          </a:p>
          <a:p>
            <a:pPr marL="1263600" lvl="4" indent="-348840">
              <a:spcBef>
                <a:spcPts val="2001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spc="-1" dirty="0" err="1"/>
              <a:t>int</a:t>
            </a:r>
            <a:r>
              <a:rPr lang="en-GB" sz="2400" spc="-1" dirty="0"/>
              <a:t> </a:t>
            </a:r>
            <a:r>
              <a:rPr lang="en-GB" sz="2400" spc="-1" dirty="0" smtClean="0"/>
              <a:t> counter[3][5];      </a:t>
            </a:r>
            <a:r>
              <a:rPr lang="en-GB" sz="2200" spc="-1" dirty="0" smtClean="0"/>
              <a:t>// counter is an array </a:t>
            </a:r>
            <a:r>
              <a:rPr lang="en-GB" sz="2200" spc="-1" dirty="0"/>
              <a:t>of </a:t>
            </a:r>
            <a:r>
              <a:rPr lang="en-GB" sz="2200" spc="-1" dirty="0" smtClean="0"/>
              <a:t>3 rows each of 5 columns</a:t>
            </a:r>
            <a:endParaRPr lang="en-US" sz="2200" spc="-1" dirty="0"/>
          </a:p>
          <a:p>
            <a:pPr marL="1263600" lvl="4" indent="-348840">
              <a:spcBef>
                <a:spcPts val="2001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spc="-1" dirty="0"/>
              <a:t>char </a:t>
            </a:r>
            <a:r>
              <a:rPr lang="en-GB" sz="2400" spc="-1" dirty="0" smtClean="0"/>
              <a:t>name[5][10];     </a:t>
            </a:r>
            <a:r>
              <a:rPr lang="en-GB" sz="2200" spc="-1" dirty="0" smtClean="0"/>
              <a:t>// name is an array of 5 rows each of 10 columns</a:t>
            </a:r>
            <a:endParaRPr lang="en-US" sz="2200" spc="-1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828800" y="228600"/>
            <a:ext cx="5334000" cy="717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Arrays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0" y="1096920"/>
            <a:ext cx="9144000" cy="5456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9200" lvl="2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Array : is a collection of a fixed number of homogeneous elements</a:t>
            </a:r>
            <a:endParaRPr lang="en-US" sz="2800" spc="-1" dirty="0" smtClean="0"/>
          </a:p>
          <a:p>
            <a:pPr marL="349200" lvl="2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Each element of an array can be accessed and modified  individually </a:t>
            </a:r>
            <a:endParaRPr lang="en-US" sz="2800" spc="-1" dirty="0" smtClean="0"/>
          </a:p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/>
              <a:t>Declaration of an </a:t>
            </a:r>
            <a:r>
              <a:rPr lang="en-GB" sz="2800" spc="-1" dirty="0" smtClean="0"/>
              <a:t>array</a:t>
            </a:r>
          </a:p>
          <a:p>
            <a:pPr marL="806400" lvl="3" indent="-348840">
              <a:spcBef>
                <a:spcPts val="2001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2400" spc="-1" dirty="0" smtClean="0"/>
              <a:t>The name (identifier) of an array is user defined, specified with </a:t>
            </a:r>
            <a:r>
              <a:rPr lang="en-GB" sz="2400" spc="-1" dirty="0"/>
              <a:t>the </a:t>
            </a:r>
            <a:r>
              <a:rPr lang="en-GB" sz="2400" spc="-1" dirty="0" smtClean="0"/>
              <a:t>size(number of elements) in the [ ] brackets </a:t>
            </a:r>
          </a:p>
          <a:p>
            <a:pPr marL="806400" lvl="3" indent="-348840">
              <a:lnSpc>
                <a:spcPct val="100000"/>
              </a:lnSpc>
              <a:spcBef>
                <a:spcPts val="2001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2200" b="0" strike="noStrike" spc="-1" dirty="0" smtClean="0">
                <a:solidFill>
                  <a:srgbClr val="595959"/>
                </a:solidFill>
                <a:latin typeface="News Gothic MT"/>
              </a:rPr>
              <a:t>E</a:t>
            </a:r>
            <a:r>
              <a:rPr lang="en-GB" sz="2400" spc="-1" dirty="0" smtClean="0"/>
              <a:t>xamples</a:t>
            </a:r>
            <a:r>
              <a:rPr lang="en-GB" sz="2400" spc="-1" dirty="0"/>
              <a:t>:</a:t>
            </a:r>
            <a:endParaRPr lang="en-US" sz="2400" spc="-1" dirty="0"/>
          </a:p>
          <a:p>
            <a:pPr marL="1263600" lvl="4" indent="-348840">
              <a:spcBef>
                <a:spcPts val="2001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spc="-1" dirty="0" err="1"/>
              <a:t>int</a:t>
            </a:r>
            <a:r>
              <a:rPr lang="en-GB" sz="2400" spc="-1" dirty="0"/>
              <a:t> </a:t>
            </a:r>
            <a:r>
              <a:rPr lang="en-GB" sz="2400" spc="-1" dirty="0" smtClean="0"/>
              <a:t> counter[10</a:t>
            </a:r>
            <a:r>
              <a:rPr lang="en-GB" sz="2400" spc="-1" dirty="0"/>
              <a:t>]; </a:t>
            </a:r>
            <a:r>
              <a:rPr lang="en-GB" sz="2400" spc="-1" dirty="0" smtClean="0"/>
              <a:t>     // counter is an array </a:t>
            </a:r>
            <a:r>
              <a:rPr lang="en-GB" sz="2400" spc="-1" dirty="0"/>
              <a:t>of 10 integers</a:t>
            </a:r>
            <a:endParaRPr lang="en-US" sz="2400" spc="-1" dirty="0"/>
          </a:p>
          <a:p>
            <a:pPr marL="1263600" lvl="4" indent="-348840">
              <a:spcBef>
                <a:spcPts val="2001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GB" sz="2400" spc="-1" dirty="0"/>
              <a:t>char </a:t>
            </a:r>
            <a:r>
              <a:rPr lang="en-GB" sz="2400" spc="-1" dirty="0" smtClean="0"/>
              <a:t>name[20</a:t>
            </a:r>
            <a:r>
              <a:rPr lang="en-GB" sz="2400" spc="-1" dirty="0"/>
              <a:t>]; </a:t>
            </a:r>
            <a:r>
              <a:rPr lang="en-GB" sz="2400" spc="-1" dirty="0" smtClean="0"/>
              <a:t>      //  name is an array </a:t>
            </a:r>
            <a:r>
              <a:rPr lang="en-GB" sz="2400" spc="-1" dirty="0"/>
              <a:t>of </a:t>
            </a:r>
            <a:r>
              <a:rPr lang="en-GB" sz="2400" spc="-1" dirty="0" smtClean="0"/>
              <a:t>20 characters</a:t>
            </a:r>
            <a:endParaRPr lang="en-US" sz="2400" spc="-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3BY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67000"/>
            <a:ext cx="3409524" cy="3381924"/>
          </a:xfrm>
        </p:spPr>
      </p:pic>
      <p:pic>
        <p:nvPicPr>
          <p:cNvPr id="7" name="Picture 6" descr="2BY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610209"/>
            <a:ext cx="3257143" cy="287619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</a:t>
            </a:r>
            <a:r>
              <a:rPr lang="en-US" sz="4800" dirty="0" err="1" smtClean="0">
                <a:solidFill>
                  <a:srgbClr val="0070C0"/>
                </a:solidFill>
              </a:rPr>
              <a:t>int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3615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[3][3] = {1,2,3,4,5,6,7,8,9};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06785" y="2133600"/>
            <a:ext cx="3022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 ][3] = {1,2,3,4,5,6};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3BY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76" y="2334114"/>
            <a:ext cx="3409524" cy="3914286"/>
          </a:xfrm>
        </p:spPr>
      </p:pic>
      <p:pic>
        <p:nvPicPr>
          <p:cNvPr id="6" name="Picture 5" descr="partial 2by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743200"/>
            <a:ext cx="3114286" cy="282857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</a:t>
            </a:r>
            <a:r>
              <a:rPr lang="en-US" sz="4800" dirty="0" err="1" smtClean="0">
                <a:solidFill>
                  <a:srgbClr val="0070C0"/>
                </a:solidFill>
              </a:rPr>
              <a:t>int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828800"/>
            <a:ext cx="4260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[3][3] = { {1,2,3},{4,5,6},{7,8,9} };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1828800"/>
            <a:ext cx="2508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[2][3] = {1,2,3};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BY3 rparti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133600"/>
            <a:ext cx="3619048" cy="3980953"/>
          </a:xfrm>
        </p:spPr>
      </p:pic>
      <p:pic>
        <p:nvPicPr>
          <p:cNvPr id="5" name="Picture 4" descr="3BY3 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133600"/>
            <a:ext cx="3419048" cy="400952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</a:t>
            </a:r>
            <a:r>
              <a:rPr lang="en-US" sz="4800" dirty="0" err="1" smtClean="0">
                <a:solidFill>
                  <a:srgbClr val="0070C0"/>
                </a:solidFill>
              </a:rPr>
              <a:t>int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3673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[3][3] = { {1},{4,5,6},{7,8} };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1809690"/>
            <a:ext cx="2051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[3][3] = {0};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dirty="0" smtClean="0"/>
              <a:t>2D </a:t>
            </a:r>
            <a:r>
              <a:rPr lang="en-US" sz="4200" dirty="0" err="1" smtClean="0"/>
              <a:t>int</a:t>
            </a:r>
            <a:r>
              <a:rPr lang="en-US" sz="4200" dirty="0" smtClean="0"/>
              <a:t> array code Example 1 </a:t>
            </a:r>
          </a:p>
          <a:p>
            <a:pPr>
              <a:buNone/>
            </a:pPr>
            <a:r>
              <a:rPr lang="en-US" sz="4200" dirty="0" smtClean="0"/>
              <a:t>Program to scan &amp; display array of 2 × 3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[2][3]={0},</a:t>
            </a:r>
            <a:r>
              <a:rPr lang="en-US" dirty="0" err="1" smtClean="0"/>
              <a:t>i</a:t>
            </a:r>
            <a:r>
              <a:rPr lang="en-US" dirty="0" smtClean="0"/>
              <a:t>=0,j=0;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(“enter 6 numbers  : );</a:t>
            </a:r>
          </a:p>
          <a:p>
            <a:pPr>
              <a:buNone/>
            </a:pPr>
            <a:r>
              <a:rPr lang="en-US" dirty="0" smtClean="0"/>
              <a:t>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{</a:t>
            </a:r>
          </a:p>
          <a:p>
            <a:pPr>
              <a:buNone/>
            </a:pPr>
            <a:r>
              <a:rPr lang="en-US" dirty="0" smtClean="0"/>
              <a:t>          for(j=0; j&lt;3 ; j++)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d”,&amp;arr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][ j ]);</a:t>
            </a:r>
          </a:p>
          <a:p>
            <a:pPr>
              <a:buNone/>
            </a:pPr>
            <a:r>
              <a:rPr lang="en-US" dirty="0" smtClean="0"/>
              <a:t>      }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 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/>
              <a:t>           for(j=0; j&lt;3 ; j++)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t“,arr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][ j ]); 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printf</a:t>
            </a:r>
            <a:r>
              <a:rPr lang="en-US" dirty="0" smtClean="0"/>
              <a:t>(“\n“);     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553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smtClean="0"/>
              <a:t>2D </a:t>
            </a:r>
            <a:r>
              <a:rPr lang="en-US" sz="8000" dirty="0" err="1" smtClean="0"/>
              <a:t>int</a:t>
            </a:r>
            <a:r>
              <a:rPr lang="en-US" sz="8000" dirty="0" smtClean="0"/>
              <a:t> array code Example 2 </a:t>
            </a:r>
          </a:p>
          <a:p>
            <a:pPr>
              <a:buNone/>
            </a:pPr>
            <a:r>
              <a:rPr lang="en-US" sz="8000" dirty="0" smtClean="0"/>
              <a:t>Program to scan &amp; find transpose of 3  × 3 array 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smtClean="0"/>
              <a:t>#include&lt;</a:t>
            </a:r>
            <a:r>
              <a:rPr lang="en-US" sz="5600" dirty="0" err="1" smtClean="0"/>
              <a:t>stdio.h</a:t>
            </a:r>
            <a:r>
              <a:rPr lang="en-US" sz="5600" dirty="0" smtClean="0"/>
              <a:t>&gt;</a:t>
            </a:r>
          </a:p>
          <a:p>
            <a:pPr>
              <a:buNone/>
            </a:pPr>
            <a:r>
              <a:rPr lang="en-US" sz="5600" dirty="0" smtClean="0"/>
              <a:t> </a:t>
            </a:r>
            <a:r>
              <a:rPr lang="en-US" sz="5600" dirty="0" err="1" smtClean="0"/>
              <a:t>int</a:t>
            </a:r>
            <a:r>
              <a:rPr lang="en-US" sz="5600" dirty="0" smtClean="0"/>
              <a:t> main( )                  </a:t>
            </a:r>
          </a:p>
          <a:p>
            <a:pPr>
              <a:buNone/>
            </a:pPr>
            <a:r>
              <a:rPr lang="en-US" sz="5600" dirty="0" smtClean="0"/>
              <a:t>{                                                     </a:t>
            </a:r>
          </a:p>
          <a:p>
            <a:pPr>
              <a:buNone/>
            </a:pPr>
            <a:r>
              <a:rPr lang="en-US" sz="5600" b="1" dirty="0" smtClean="0">
                <a:latin typeface="Arial Narrow" pitchFamily="34" charset="0"/>
              </a:rPr>
              <a:t>        </a:t>
            </a:r>
            <a:r>
              <a:rPr lang="en-US" sz="5600" dirty="0" err="1" smtClean="0">
                <a:latin typeface="Arial Narrow" pitchFamily="34" charset="0"/>
              </a:rPr>
              <a:t>int</a:t>
            </a:r>
            <a:r>
              <a:rPr lang="en-US" sz="5600" dirty="0" smtClean="0">
                <a:latin typeface="Arial Narrow" pitchFamily="34" charset="0"/>
              </a:rPr>
              <a:t> </a:t>
            </a:r>
            <a:r>
              <a:rPr lang="en-US" sz="5600" dirty="0" err="1" smtClean="0">
                <a:latin typeface="Arial Narrow" pitchFamily="34" charset="0"/>
              </a:rPr>
              <a:t>arr</a:t>
            </a:r>
            <a:r>
              <a:rPr lang="en-US" sz="5600" dirty="0" smtClean="0">
                <a:latin typeface="Arial Narrow" pitchFamily="34" charset="0"/>
              </a:rPr>
              <a:t>[3][3]={0},</a:t>
            </a:r>
            <a:r>
              <a:rPr lang="en-US" sz="5600" dirty="0" err="1" smtClean="0">
                <a:latin typeface="Arial Narrow" pitchFamily="34" charset="0"/>
              </a:rPr>
              <a:t>abc</a:t>
            </a:r>
            <a:r>
              <a:rPr lang="en-US" sz="5600" dirty="0" smtClean="0">
                <a:latin typeface="Arial Narrow" pitchFamily="34" charset="0"/>
              </a:rPr>
              <a:t>[3][3]={0},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=0,j=0;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 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</a:t>
            </a:r>
            <a:r>
              <a:rPr lang="en-US" sz="5600" dirty="0" err="1" smtClean="0">
                <a:latin typeface="Arial Narrow" pitchFamily="34" charset="0"/>
              </a:rPr>
              <a:t>printf</a:t>
            </a:r>
            <a:r>
              <a:rPr lang="en-US" sz="5600" dirty="0" smtClean="0">
                <a:latin typeface="Arial Narrow" pitchFamily="34" charset="0"/>
              </a:rPr>
              <a:t>(“enter 9 numbers  : “);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for(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=0;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&lt;3 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{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for(j=0; j&lt;3 ; j++)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   </a:t>
            </a:r>
            <a:r>
              <a:rPr lang="en-US" sz="5600" dirty="0" err="1" smtClean="0">
                <a:latin typeface="Arial Narrow" pitchFamily="34" charset="0"/>
              </a:rPr>
              <a:t>scanf</a:t>
            </a:r>
            <a:r>
              <a:rPr lang="en-US" sz="5600" dirty="0" smtClean="0">
                <a:latin typeface="Arial Narrow" pitchFamily="34" charset="0"/>
              </a:rPr>
              <a:t>(“%</a:t>
            </a:r>
            <a:r>
              <a:rPr lang="en-US" sz="5600" dirty="0" err="1" smtClean="0">
                <a:latin typeface="Arial Narrow" pitchFamily="34" charset="0"/>
              </a:rPr>
              <a:t>d”,&amp;arr</a:t>
            </a:r>
            <a:r>
              <a:rPr lang="en-US" sz="5600" dirty="0" smtClean="0">
                <a:latin typeface="Arial Narrow" pitchFamily="34" charset="0"/>
              </a:rPr>
              <a:t>[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 ][ j ]);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}  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 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for(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=0;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&lt;3 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{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for(j=0; j&lt;3 ; j++)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    </a:t>
            </a:r>
            <a:r>
              <a:rPr lang="en-US" sz="5600" dirty="0" err="1" smtClean="0">
                <a:latin typeface="Arial Narrow" pitchFamily="34" charset="0"/>
              </a:rPr>
              <a:t>abc</a:t>
            </a:r>
            <a:r>
              <a:rPr lang="en-US" sz="5600" dirty="0" smtClean="0">
                <a:latin typeface="Arial Narrow" pitchFamily="34" charset="0"/>
              </a:rPr>
              <a:t>[ j ][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 ] = </a:t>
            </a:r>
            <a:r>
              <a:rPr lang="en-US" sz="5600" dirty="0" err="1" smtClean="0">
                <a:latin typeface="Arial Narrow" pitchFamily="34" charset="0"/>
              </a:rPr>
              <a:t>arr</a:t>
            </a:r>
            <a:r>
              <a:rPr lang="en-US" sz="5600" dirty="0" smtClean="0">
                <a:latin typeface="Arial Narrow" pitchFamily="34" charset="0"/>
              </a:rPr>
              <a:t>[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 ][ j ];   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}</a:t>
            </a:r>
          </a:p>
          <a:p>
            <a:pPr>
              <a:buNone/>
            </a:pPr>
            <a:endParaRPr lang="en-US" sz="56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for(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=0;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&lt;3 ;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{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for(j=0; j&lt;3 ; j++)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    </a:t>
            </a:r>
            <a:r>
              <a:rPr lang="en-US" sz="5600" dirty="0" err="1" smtClean="0">
                <a:latin typeface="Arial Narrow" pitchFamily="34" charset="0"/>
              </a:rPr>
              <a:t>printf</a:t>
            </a:r>
            <a:r>
              <a:rPr lang="en-US" sz="5600" dirty="0" smtClean="0">
                <a:latin typeface="Arial Narrow" pitchFamily="34" charset="0"/>
              </a:rPr>
              <a:t>(“\</a:t>
            </a:r>
            <a:r>
              <a:rPr lang="en-US" sz="5600" dirty="0" err="1" smtClean="0">
                <a:latin typeface="Arial Narrow" pitchFamily="34" charset="0"/>
              </a:rPr>
              <a:t>t%d“,abc</a:t>
            </a:r>
            <a:r>
              <a:rPr lang="en-US" sz="5600" dirty="0" smtClean="0">
                <a:latin typeface="Arial Narrow" pitchFamily="34" charset="0"/>
              </a:rPr>
              <a:t>[ </a:t>
            </a:r>
            <a:r>
              <a:rPr lang="en-US" sz="5600" dirty="0" err="1" smtClean="0">
                <a:latin typeface="Arial Narrow" pitchFamily="34" charset="0"/>
              </a:rPr>
              <a:t>i</a:t>
            </a:r>
            <a:r>
              <a:rPr lang="en-US" sz="5600" dirty="0" smtClean="0">
                <a:latin typeface="Arial Narrow" pitchFamily="34" charset="0"/>
              </a:rPr>
              <a:t> ][ j ]);</a:t>
            </a: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      </a:t>
            </a:r>
            <a:r>
              <a:rPr lang="en-US" sz="5600" dirty="0" err="1" smtClean="0"/>
              <a:t>printf</a:t>
            </a:r>
            <a:r>
              <a:rPr lang="en-US" sz="5600" dirty="0" smtClean="0"/>
              <a:t>(“\n“);</a:t>
            </a:r>
            <a:endParaRPr lang="en-US" sz="5600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sz="5600" dirty="0" smtClean="0">
                <a:latin typeface="Arial Narrow" pitchFamily="34" charset="0"/>
              </a:rPr>
              <a:t>          }</a:t>
            </a:r>
            <a:r>
              <a:rPr lang="en-US" sz="5600" dirty="0" smtClean="0"/>
              <a:t>     </a:t>
            </a:r>
          </a:p>
          <a:p>
            <a:pPr>
              <a:buNone/>
            </a:pPr>
            <a:r>
              <a:rPr lang="en-US" sz="5600" dirty="0" smtClean="0"/>
              <a:t>         return 0;</a:t>
            </a:r>
          </a:p>
          <a:p>
            <a:pPr>
              <a:buNone/>
            </a:pPr>
            <a:r>
              <a:rPr lang="en-US" sz="5600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char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21" y="2133600"/>
            <a:ext cx="438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[3][5] = {“abcd”,”ABCD”,”123+”};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2133600"/>
            <a:ext cx="467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[3][3] = {‘a’,’b’,’c’,’A’,’B’,’C’,’1’,’2’,’3’};</a:t>
            </a:r>
            <a:endParaRPr lang="en-US" sz="2000" b="1" dirty="0"/>
          </a:p>
        </p:txBody>
      </p:sp>
      <p:pic>
        <p:nvPicPr>
          <p:cNvPr id="12" name="Content Placeholder 11" descr="3by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895600"/>
            <a:ext cx="3886743" cy="2143424"/>
          </a:xfrm>
        </p:spPr>
      </p:pic>
      <p:pic>
        <p:nvPicPr>
          <p:cNvPr id="13" name="Picture 12" descr="3BY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3409524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char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685" y="2176046"/>
            <a:ext cx="3742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char </a:t>
            </a:r>
            <a:r>
              <a:rPr lang="en-US" sz="1600" b="1" dirty="0" err="1" smtClean="0"/>
              <a:t>abc</a:t>
            </a:r>
            <a:r>
              <a:rPr lang="en-US" sz="1600" b="1" dirty="0" smtClean="0"/>
              <a:t>[ ][3] = {‘a’,’b’,’c’,’A’,’B’,’C’,’1’,’2’,’3’};</a:t>
            </a:r>
            <a:endParaRPr lang="en-US" sz="1600" b="1" dirty="0"/>
          </a:p>
        </p:txBody>
      </p:sp>
      <p:pic>
        <p:nvPicPr>
          <p:cNvPr id="13" name="Picture 12" descr="3BY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43200"/>
            <a:ext cx="3409524" cy="2743200"/>
          </a:xfrm>
          <a:prstGeom prst="rect">
            <a:avLst/>
          </a:prstGeom>
        </p:spPr>
      </p:pic>
      <p:pic>
        <p:nvPicPr>
          <p:cNvPr id="11" name="Picture 10" descr="3BY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876" y="2743200"/>
            <a:ext cx="3409524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80637" y="2176046"/>
            <a:ext cx="438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char </a:t>
            </a:r>
            <a:r>
              <a:rPr lang="en-US" sz="1600" b="1" dirty="0" err="1" smtClean="0"/>
              <a:t>abc</a:t>
            </a:r>
            <a:r>
              <a:rPr lang="en-US" sz="1600" b="1" dirty="0" smtClean="0"/>
              <a:t>[3][3] = { {‘</a:t>
            </a:r>
            <a:r>
              <a:rPr lang="en-US" sz="1600" b="1" dirty="0" err="1" smtClean="0"/>
              <a:t>a’,’b’,’c</a:t>
            </a:r>
            <a:r>
              <a:rPr lang="en-US" sz="1600" b="1" dirty="0" smtClean="0"/>
              <a:t>’},{‘A’,’B’,’C’},{‘1’,’2’,’3’} };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char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3807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[3][3] = {‘</a:t>
            </a:r>
            <a:r>
              <a:rPr lang="en-US" sz="2000" b="1" dirty="0" err="1" smtClean="0"/>
              <a:t>a’,’b’,’c’,’A’,’B’,’C</a:t>
            </a:r>
            <a:r>
              <a:rPr lang="en-US" sz="2000" b="1" dirty="0" smtClean="0"/>
              <a:t>’};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114490"/>
            <a:ext cx="458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[3][3] = { {‘</a:t>
            </a:r>
            <a:r>
              <a:rPr lang="en-US" sz="2000" b="1" dirty="0" err="1" smtClean="0"/>
              <a:t>a’,’b</a:t>
            </a:r>
            <a:r>
              <a:rPr lang="en-US" sz="2000" b="1" dirty="0" smtClean="0"/>
              <a:t>’},{‘A’,’B’,’C’},{‘1’} };</a:t>
            </a:r>
            <a:endParaRPr lang="en-US" sz="2000" b="1" dirty="0"/>
          </a:p>
        </p:txBody>
      </p:sp>
      <p:pic>
        <p:nvPicPr>
          <p:cNvPr id="9" name="Picture 8" descr="3BY3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3933524" cy="2871543"/>
          </a:xfrm>
          <a:prstGeom prst="rect">
            <a:avLst/>
          </a:prstGeom>
        </p:spPr>
      </p:pic>
      <p:pic>
        <p:nvPicPr>
          <p:cNvPr id="12" name="Picture 11" descr="3BY3r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90800"/>
            <a:ext cx="3048000" cy="3023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2D char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23800" y="2133600"/>
            <a:ext cx="243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char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[3][5] = {‘\0’};</a:t>
            </a:r>
            <a:endParaRPr lang="en-US" sz="2000" b="1" dirty="0"/>
          </a:p>
        </p:txBody>
      </p:sp>
      <p:pic>
        <p:nvPicPr>
          <p:cNvPr id="11" name="Picture 10" descr="3by5N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4419599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2D character array code Example 1 </a:t>
            </a:r>
          </a:p>
          <a:p>
            <a:pPr>
              <a:buNone/>
            </a:pPr>
            <a:r>
              <a:rPr lang="en-US" dirty="0" smtClean="0"/>
              <a:t>Program to scan &amp; display array of 3 × 5 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char </a:t>
            </a:r>
            <a:r>
              <a:rPr lang="en-US" dirty="0" err="1" smtClean="0"/>
              <a:t>str</a:t>
            </a:r>
            <a:r>
              <a:rPr lang="en-US" dirty="0" smtClean="0"/>
              <a:t>[3][5] = {0};</a:t>
            </a:r>
          </a:p>
          <a:p>
            <a:pPr>
              <a:buNone/>
            </a:pPr>
            <a:r>
              <a:rPr lang="en-US" dirty="0" smtClean="0"/>
              <a:t> 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(“enter 3 strings  : “);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]);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 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printf</a:t>
            </a:r>
            <a:r>
              <a:rPr lang="en-US" dirty="0" smtClean="0"/>
              <a:t>(“%s\</a:t>
            </a:r>
            <a:r>
              <a:rPr lang="en-US" dirty="0" err="1" smtClean="0"/>
              <a:t>n“,str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]);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315200" cy="868362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 Declaration of Array</a:t>
            </a:r>
            <a:r>
              <a:rPr lang="en-GB" u="sng" spc="-1" dirty="0" smtClean="0">
                <a:solidFill>
                  <a:srgbClr val="595959"/>
                </a:solidFill>
                <a:latin typeface="News Gothic MT"/>
              </a:rPr>
              <a:t/>
            </a:r>
            <a:br>
              <a:rPr lang="en-GB" u="sng" spc="-1" dirty="0" smtClean="0">
                <a:solidFill>
                  <a:srgbClr val="595959"/>
                </a:solidFill>
                <a:latin typeface="News Gothic M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010400" cy="259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value[5]={0};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4946" y="2215850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TYPE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5546" y="2444450"/>
            <a:ext cx="1736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       NAME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(user defined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0546" y="2255319"/>
            <a:ext cx="2509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000" b="1" dirty="0" smtClean="0"/>
              <a:t>       </a:t>
            </a:r>
            <a:r>
              <a:rPr lang="en-US" sz="2000" b="1" dirty="0" smtClean="0">
                <a:solidFill>
                  <a:srgbClr val="00B0F0"/>
                </a:solidFill>
              </a:rPr>
              <a:t>       SIZE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(number of elements)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340000" flipH="1" flipV="1">
            <a:off x="2925745" y="2032970"/>
            <a:ext cx="914400" cy="39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4157794" y="1644498"/>
            <a:ext cx="838200" cy="761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2014148" y="1806778"/>
            <a:ext cx="685671" cy="2848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r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00400"/>
            <a:ext cx="838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019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dirty="0" smtClean="0"/>
              <a:t>2D character array code Example 2 </a:t>
            </a:r>
          </a:p>
          <a:p>
            <a:pPr>
              <a:buNone/>
            </a:pPr>
            <a:r>
              <a:rPr lang="en-US" sz="4200" dirty="0" smtClean="0"/>
              <a:t>Program to scan array of 3 × 5 &amp; convert all lowercase characters into uppercase: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b="1" dirty="0" smtClean="0">
                <a:latin typeface="Arial Narrow" pitchFamily="34" charset="0"/>
              </a:rPr>
              <a:t>       </a:t>
            </a:r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[3][5]={0};</a:t>
            </a:r>
          </a:p>
          <a:p>
            <a:pPr>
              <a:buNone/>
            </a:pPr>
            <a:r>
              <a:rPr lang="en-US" dirty="0" smtClean="0"/>
              <a:t> 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=0,j=0;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(“enter 3 strings  : “);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s”,str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]); 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 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    {</a:t>
            </a:r>
          </a:p>
          <a:p>
            <a:pPr>
              <a:buNone/>
            </a:pPr>
            <a:r>
              <a:rPr lang="en-US" dirty="0" smtClean="0"/>
              <a:t>                for(j=0 ; </a:t>
            </a:r>
            <a:r>
              <a:rPr lang="en-US" dirty="0" err="1" smtClean="0"/>
              <a:t>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 [ j ] != 0 ; j++)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][ j ] - = 32;                             </a:t>
            </a:r>
          </a:p>
          <a:p>
            <a:pPr>
              <a:buNone/>
            </a:pPr>
            <a:r>
              <a:rPr lang="en-US" dirty="0" smtClean="0"/>
              <a:t>       }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 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printf</a:t>
            </a:r>
            <a:r>
              <a:rPr lang="en-US" dirty="0" smtClean="0"/>
              <a:t>(“%s\</a:t>
            </a:r>
            <a:r>
              <a:rPr lang="en-US" dirty="0" err="1" smtClean="0"/>
              <a:t>n“,str</a:t>
            </a:r>
            <a:r>
              <a:rPr lang="en-US" dirty="0" smtClean="0"/>
              <a:t>[ </a:t>
            </a:r>
            <a:r>
              <a:rPr lang="en-US" dirty="0" err="1" smtClean="0"/>
              <a:t>i</a:t>
            </a:r>
            <a:r>
              <a:rPr lang="en-US" dirty="0" smtClean="0"/>
              <a:t> ]);            </a:t>
            </a:r>
          </a:p>
          <a:p>
            <a:pPr>
              <a:buNone/>
            </a:pPr>
            <a:r>
              <a:rPr lang="en-US" dirty="0" smtClean="0"/>
              <a:t> 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371600" y="379440"/>
            <a:ext cx="5638800" cy="717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Arrays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228600" y="1402080"/>
            <a:ext cx="8686800" cy="484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9200" lvl="2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The </a:t>
            </a:r>
            <a:r>
              <a:rPr lang="en-GB" sz="2800" spc="-1" dirty="0"/>
              <a:t>size of an array should be constant and provided at </a:t>
            </a:r>
            <a:r>
              <a:rPr lang="en-GB" sz="2800" spc="-1" dirty="0" smtClean="0"/>
              <a:t>compile time</a:t>
            </a:r>
            <a:endParaRPr lang="en-US" sz="2800" spc="-1" dirty="0"/>
          </a:p>
          <a:p>
            <a:pPr marL="349200" lvl="2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/>
              <a:t>But since the C99 standard, the size of an array </a:t>
            </a:r>
            <a:r>
              <a:rPr lang="en-GB" sz="2800" spc="-1" dirty="0" smtClean="0"/>
              <a:t>can </a:t>
            </a:r>
            <a:r>
              <a:rPr lang="en-GB" sz="2800" spc="-1" dirty="0"/>
              <a:t>be </a:t>
            </a:r>
            <a:r>
              <a:rPr lang="en-GB" sz="2800" spc="-1" dirty="0" smtClean="0"/>
              <a:t>provided </a:t>
            </a:r>
            <a:r>
              <a:rPr lang="en-GB" sz="2800" spc="-1" dirty="0"/>
              <a:t>at run time :</a:t>
            </a:r>
            <a:endParaRPr lang="en-US" sz="2800" spc="-1" dirty="0"/>
          </a:p>
          <a:p>
            <a:pPr marL="806400" lvl="3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err="1"/>
              <a:t>int</a:t>
            </a:r>
            <a:r>
              <a:rPr lang="en-GB" sz="2800" spc="-1" dirty="0"/>
              <a:t> n</a:t>
            </a:r>
            <a:r>
              <a:rPr lang="en-GB" sz="2800" spc="-1" dirty="0" smtClean="0"/>
              <a:t>;</a:t>
            </a:r>
            <a:br>
              <a:rPr lang="en-GB" sz="2800" spc="-1" dirty="0" smtClean="0"/>
            </a:br>
            <a:r>
              <a:rPr lang="en-GB" sz="2800" spc="-1" dirty="0" smtClean="0"/>
              <a:t>n </a:t>
            </a:r>
            <a:r>
              <a:rPr lang="en-GB" sz="2800" spc="-1" dirty="0"/>
              <a:t>= …. // some computation or user </a:t>
            </a:r>
            <a:r>
              <a:rPr lang="en-GB" sz="2800" spc="-1" dirty="0" smtClean="0"/>
              <a:t>input</a:t>
            </a:r>
            <a:br>
              <a:rPr lang="en-GB" sz="2800" spc="-1" dirty="0" smtClean="0"/>
            </a:br>
            <a:r>
              <a:rPr lang="en-GB" sz="2800" spc="-1" dirty="0" smtClean="0"/>
              <a:t>float table[n];</a:t>
            </a:r>
            <a:endParaRPr lang="en-US" sz="2800" spc="-1" dirty="0"/>
          </a:p>
          <a:p>
            <a:pPr marL="349200" lvl="2" indent="-348840">
              <a:lnSpc>
                <a:spcPct val="12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Once </a:t>
            </a:r>
            <a:r>
              <a:rPr lang="en-GB" sz="2800" spc="-1" dirty="0"/>
              <a:t>defined, the size cannot be changed</a:t>
            </a:r>
            <a:endParaRPr lang="en-US" sz="2800" spc="-1" dirty="0"/>
          </a:p>
        </p:txBody>
      </p:sp>
      <p:sp>
        <p:nvSpPr>
          <p:cNvPr id="285" name="TextShape 3"/>
          <p:cNvSpPr txBox="1"/>
          <p:nvPr/>
        </p:nvSpPr>
        <p:spPr>
          <a:xfrm>
            <a:off x="264600" y="6275520"/>
            <a:ext cx="4840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News Gothic MT"/>
              </a:rPr>
              <a:t>Gilles Carpentier    ISEP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7898040" y="627552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13C125-DFB4-4D82-9A08-CF5DEBB3BEE4}" type="slidenum">
              <a:rPr lang="en-GB" sz="3600" b="0" strike="noStrike" spc="-1">
                <a:solidFill>
                  <a:srgbClr val="FFFFFF"/>
                </a:solidFill>
                <a:latin typeface="News Gothic MT"/>
              </a:rPr>
              <a:pPr algn="r">
                <a:lnSpc>
                  <a:spcPct val="100000"/>
                </a:lnSpc>
              </a:pPr>
              <a:t>4</a:t>
            </a:fld>
            <a:endParaRPr lang="en-GB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One-dimensional </a:t>
            </a:r>
            <a:br>
              <a:rPr lang="en-US" sz="4800" dirty="0" smtClean="0">
                <a:solidFill>
                  <a:srgbClr val="0070C0"/>
                </a:solidFill>
              </a:rPr>
            </a:br>
            <a:r>
              <a:rPr lang="en-US" sz="4800" dirty="0" smtClean="0">
                <a:solidFill>
                  <a:srgbClr val="0070C0"/>
                </a:solidFill>
              </a:rPr>
              <a:t>Array’s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0070C0"/>
                </a:solidFill>
              </a:rPr>
              <a:t>Initializing </a:t>
            </a:r>
            <a:r>
              <a:rPr lang="en-US" sz="4800" dirty="0" smtClean="0">
                <a:solidFill>
                  <a:srgbClr val="0070C0"/>
                </a:solidFill>
              </a:rPr>
              <a:t>1D </a:t>
            </a:r>
            <a:r>
              <a:rPr lang="en-US" sz="4800" dirty="0" err="1" smtClean="0">
                <a:solidFill>
                  <a:srgbClr val="0070C0"/>
                </a:solidFill>
              </a:rPr>
              <a:t>int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GB" sz="4800" dirty="0" smtClean="0">
                <a:solidFill>
                  <a:srgbClr val="0070C0"/>
                </a:solidFill>
              </a:rPr>
              <a:t>Array</a:t>
            </a:r>
            <a:r>
              <a:rPr lang="en-US" spc="-1" dirty="0" smtClean="0">
                <a:solidFill>
                  <a:srgbClr val="000000"/>
                </a:solidFill>
                <a:latin typeface="News Gothic MT"/>
              </a:rPr>
              <a:t/>
            </a:r>
            <a:br>
              <a:rPr lang="en-US" spc="-1" dirty="0" smtClean="0">
                <a:solidFill>
                  <a:srgbClr val="000000"/>
                </a:solidFill>
                <a:latin typeface="News Gothic MT"/>
              </a:rPr>
            </a:br>
            <a:endParaRPr lang="en-US" dirty="0"/>
          </a:p>
        </p:txBody>
      </p:sp>
      <p:pic>
        <p:nvPicPr>
          <p:cNvPr id="4" name="Content Placeholder 3" descr="array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47800"/>
            <a:ext cx="4267200" cy="2590800"/>
          </a:xfrm>
        </p:spPr>
      </p:pic>
      <p:pic>
        <p:nvPicPr>
          <p:cNvPr id="5" name="Picture 4" descr="arra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19600"/>
            <a:ext cx="4191000" cy="2132845"/>
          </a:xfrm>
          <a:prstGeom prst="rect">
            <a:avLst/>
          </a:prstGeom>
        </p:spPr>
      </p:pic>
      <p:pic>
        <p:nvPicPr>
          <p:cNvPr id="6" name="Picture 5" descr="arra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47800"/>
            <a:ext cx="4114800" cy="2514600"/>
          </a:xfrm>
          <a:prstGeom prst="rect">
            <a:avLst/>
          </a:prstGeom>
        </p:spPr>
      </p:pic>
      <p:pic>
        <p:nvPicPr>
          <p:cNvPr id="8" name="Picture 7" descr="array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343400"/>
            <a:ext cx="4191000" cy="21618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447800"/>
            <a:ext cx="289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abc</a:t>
            </a:r>
            <a:r>
              <a:rPr lang="en-US" b="1" dirty="0" smtClean="0"/>
              <a:t>[5]={10,20,30,40,50};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2166" y="1447800"/>
            <a:ext cx="28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 xyz[ ]={10,20,30,40,50};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202668"/>
            <a:ext cx="236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counter[5]={1,2,3};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75966" y="4191000"/>
            <a:ext cx="199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values[10]={0};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49360" y="379440"/>
            <a:ext cx="8042040" cy="717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GB" sz="43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Initializing </a:t>
            </a:r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Arrays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52400" y="1630680"/>
            <a:ext cx="8839200" cy="4846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9200" lvl="2" indent="-348840">
              <a:lnSpc>
                <a:spcPct val="110000"/>
              </a:lnSpc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/>
              <a:t>You may initialize the array when you declare </a:t>
            </a:r>
            <a:r>
              <a:rPr lang="en-GB" sz="2800" spc="-1" dirty="0" smtClean="0"/>
              <a:t>it</a:t>
            </a:r>
          </a:p>
          <a:p>
            <a:pPr marL="806400" lvl="3" indent="-348840">
              <a:spcBef>
                <a:spcPts val="2001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GB" sz="2400" spc="-1" dirty="0" smtClean="0"/>
              <a:t>Uninitialized array may contain garbage(unknown) values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 smtClean="0"/>
              <a:t>If  less </a:t>
            </a:r>
            <a:r>
              <a:rPr lang="en-GB" sz="2800" spc="-1" dirty="0"/>
              <a:t>values than the size of the </a:t>
            </a:r>
            <a:r>
              <a:rPr lang="en-GB" sz="2800" spc="-1" dirty="0" smtClean="0"/>
              <a:t>array are specified, </a:t>
            </a:r>
            <a:r>
              <a:rPr lang="en-GB" sz="2800" spc="-1" dirty="0"/>
              <a:t>the remaining </a:t>
            </a:r>
            <a:r>
              <a:rPr lang="en-GB" sz="2800" spc="-1" dirty="0" smtClean="0"/>
              <a:t>elements </a:t>
            </a:r>
            <a:r>
              <a:rPr lang="en-GB" sz="2800" spc="-1" dirty="0"/>
              <a:t>will be initialized with a null </a:t>
            </a:r>
            <a:r>
              <a:rPr lang="en-GB" sz="2800" spc="-1" dirty="0" smtClean="0"/>
              <a:t>values</a:t>
            </a:r>
            <a:br>
              <a:rPr lang="en-GB" sz="2800" spc="-1" dirty="0" smtClean="0"/>
            </a:br>
            <a:r>
              <a:rPr lang="en-GB" sz="2800" spc="-1" dirty="0" smtClean="0"/>
              <a:t>(zero)</a:t>
            </a:r>
            <a:r>
              <a:rPr/>
              <a:t/>
            </a:r>
            <a:br>
              <a:rPr/>
            </a:b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 smtClean="0"/>
              <a:t>When initialized size will be auto calculated (brackets can be kept empty)</a:t>
            </a:r>
            <a:endParaRPr lang="en-US" sz="2800" spc="-1" dirty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264600" y="6275520"/>
            <a:ext cx="4840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FFFFFF"/>
                </a:solidFill>
                <a:latin typeface="News Gothic MT"/>
              </a:rPr>
              <a:t>Gilles Carpentier    ISEP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7898040" y="6275520"/>
            <a:ext cx="990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F6DF41-76E9-4781-BD6F-C163AE4EA4AC}" type="slidenum">
              <a:rPr lang="en-GB" sz="3600" b="0" strike="noStrike" spc="-1">
                <a:solidFill>
                  <a:srgbClr val="FFFFFF"/>
                </a:solidFill>
                <a:latin typeface="News Gothic MT"/>
              </a:rPr>
              <a:pPr algn="r">
                <a:lnSpc>
                  <a:spcPct val="100000"/>
                </a:lnSpc>
              </a:pPr>
              <a:t>7</a:t>
            </a:fld>
            <a:endParaRPr lang="en-GB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228600" y="228600"/>
            <a:ext cx="7086600" cy="706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GB" sz="43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Accessing Array elements </a:t>
            </a:r>
            <a:endParaRPr lang="en-US" sz="43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228600" y="990600"/>
            <a:ext cx="8686800" cy="556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elements </a:t>
            </a:r>
            <a:r>
              <a:rPr lang="en-GB" sz="2800" spc="-1" dirty="0"/>
              <a:t>are identified by their relative position in an </a:t>
            </a:r>
            <a:r>
              <a:rPr lang="en-GB" sz="2800" spc="-1" dirty="0" smtClean="0"/>
              <a:t>array</a:t>
            </a:r>
          </a:p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the </a:t>
            </a:r>
            <a:r>
              <a:rPr lang="en-GB" sz="2800" spc="-1" dirty="0"/>
              <a:t>index begins with 0 </a:t>
            </a:r>
            <a:r>
              <a:rPr lang="en-GB" sz="2800" spc="-1" dirty="0" smtClean="0"/>
              <a:t>&amp; </a:t>
            </a:r>
            <a:r>
              <a:rPr lang="en-GB" sz="2800" spc="-1" dirty="0"/>
              <a:t>last </a:t>
            </a:r>
            <a:r>
              <a:rPr lang="en-GB" sz="2800" spc="-1" dirty="0" smtClean="0"/>
              <a:t>index </a:t>
            </a:r>
            <a:r>
              <a:rPr lang="en-GB" sz="2800" spc="-1" dirty="0"/>
              <a:t>is the </a:t>
            </a:r>
            <a:r>
              <a:rPr lang="en-GB" sz="2800" spc="-1" dirty="0" smtClean="0"/>
              <a:t>size </a:t>
            </a:r>
            <a:r>
              <a:rPr lang="en-GB" sz="2800" spc="-1" dirty="0"/>
              <a:t>of the array – 1</a:t>
            </a:r>
            <a:endParaRPr lang="en-US" sz="2800" spc="-1" dirty="0"/>
          </a:p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each element of an array can be accessed and modified  individually </a:t>
            </a:r>
            <a:endParaRPr lang="en-US" sz="2800" spc="-1" dirty="0" smtClean="0"/>
          </a:p>
          <a:p>
            <a:pPr marL="349200" lvl="2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800" spc="-1" dirty="0" smtClean="0"/>
              <a:t>Example</a:t>
            </a:r>
            <a:r>
              <a:rPr lang="en-GB" sz="2800" spc="-1" dirty="0"/>
              <a:t>: </a:t>
            </a:r>
            <a:endParaRPr lang="en-GB" sz="2800" spc="-1" dirty="0" smtClean="0"/>
          </a:p>
          <a:p>
            <a:pPr marL="806400" lvl="3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400" spc="-1" dirty="0" smtClean="0"/>
              <a:t>count[3] = 23; // assigns the value 23 to 4th element of the array count</a:t>
            </a:r>
          </a:p>
          <a:p>
            <a:pPr marL="806400" lvl="3" indent="-348840">
              <a:spcBef>
                <a:spcPts val="2001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/>
            </a:pPr>
            <a:r>
              <a:rPr lang="en-GB" sz="2400" spc="-1" dirty="0" smtClean="0"/>
              <a:t>count[3] += 10;       // adds 10 in the element count[3]</a:t>
            </a:r>
            <a:endParaRPr lang="en-US" sz="2400" spc="-1" dirty="0" smtClean="0"/>
          </a:p>
          <a:p>
            <a:pPr marL="806400" lvl="1" indent="-348840">
              <a:spcBef>
                <a:spcPts val="1417"/>
              </a:spcBef>
              <a:buClr>
                <a:srgbClr val="6FB7D7"/>
              </a:buClr>
              <a:buSzPct val="110000"/>
            </a:pPr>
            <a:endParaRPr lang="en-US" sz="2200" b="0" strike="noStrike" spc="-1" dirty="0">
              <a:solidFill>
                <a:srgbClr val="595959"/>
              </a:solidFill>
              <a:latin typeface="News Gothic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1D </a:t>
            </a:r>
            <a:r>
              <a:rPr lang="en-US" dirty="0" err="1" smtClean="0"/>
              <a:t>int</a:t>
            </a:r>
            <a:r>
              <a:rPr lang="en-US" dirty="0" smtClean="0"/>
              <a:t> array code Example 1 </a:t>
            </a:r>
          </a:p>
          <a:p>
            <a:pPr>
              <a:buNone/>
            </a:pPr>
            <a:r>
              <a:rPr lang="en-US" dirty="0" smtClean="0"/>
              <a:t>Program to scan &amp; display array of 5 </a:t>
            </a:r>
            <a:r>
              <a:rPr lang="en-US" dirty="0" err="1" smtClean="0"/>
              <a:t>int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 )                  </a:t>
            </a:r>
          </a:p>
          <a:p>
            <a:pPr>
              <a:buNone/>
            </a:pPr>
            <a:r>
              <a:rPr lang="en-US" dirty="0" smtClean="0"/>
              <a:t>{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=0,arr[5]={0};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(“enter 5 numbers  : “);</a:t>
            </a:r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       </a:t>
            </a:r>
            <a:r>
              <a:rPr lang="en-US" dirty="0" err="1" smtClean="0"/>
              <a:t>printf</a:t>
            </a:r>
            <a:r>
              <a:rPr lang="en-US" dirty="0" smtClean="0"/>
              <a:t>(“\</a:t>
            </a:r>
            <a:r>
              <a:rPr lang="en-US" dirty="0" err="1" smtClean="0"/>
              <a:t>nArray</a:t>
            </a:r>
            <a:r>
              <a:rPr lang="en-US" dirty="0" smtClean="0"/>
              <a:t>  elements are  : “);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t“,arr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return 0;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1138</Words>
  <Application>Microsoft Office PowerPoint</Application>
  <PresentationFormat>On-screen Show (4:3)</PresentationFormat>
  <Paragraphs>293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Array’s </vt:lpstr>
      <vt:lpstr>Slide 2</vt:lpstr>
      <vt:lpstr> Declaration of Array </vt:lpstr>
      <vt:lpstr>Slide 4</vt:lpstr>
      <vt:lpstr>One-dimensional  Array’s</vt:lpstr>
      <vt:lpstr>Initializing 1D int Array </vt:lpstr>
      <vt:lpstr>Slide 7</vt:lpstr>
      <vt:lpstr>Slide 8</vt:lpstr>
      <vt:lpstr>Slide 9</vt:lpstr>
      <vt:lpstr>Slide 10</vt:lpstr>
      <vt:lpstr>Slide 11</vt:lpstr>
      <vt:lpstr>Some points to remember…</vt:lpstr>
      <vt:lpstr>Slide 13</vt:lpstr>
      <vt:lpstr>Slide 14</vt:lpstr>
      <vt:lpstr>Slide 15</vt:lpstr>
      <vt:lpstr>Slide 16</vt:lpstr>
      <vt:lpstr>Slide 17</vt:lpstr>
      <vt:lpstr>Two-dimensional  Array’s</vt:lpstr>
      <vt:lpstr>Slide 19</vt:lpstr>
      <vt:lpstr>Initializing 2D int Array </vt:lpstr>
      <vt:lpstr>Initializing 2D int Array </vt:lpstr>
      <vt:lpstr>Initializing 2D int Array </vt:lpstr>
      <vt:lpstr>Slide 23</vt:lpstr>
      <vt:lpstr>Slide 24</vt:lpstr>
      <vt:lpstr>Initializing 2D char Array </vt:lpstr>
      <vt:lpstr>Initializing 2D char Array </vt:lpstr>
      <vt:lpstr>Initializing 2D char Array </vt:lpstr>
      <vt:lpstr>Initializing 2D char Array 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rushikesh kulkarni</dc:creator>
  <cp:lastModifiedBy>DELL</cp:lastModifiedBy>
  <cp:revision>157</cp:revision>
  <dcterms:created xsi:type="dcterms:W3CDTF">2006-08-16T00:00:00Z</dcterms:created>
  <dcterms:modified xsi:type="dcterms:W3CDTF">2024-05-08T08:19:48Z</dcterms:modified>
</cp:coreProperties>
</file>