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96200" y="0"/>
            <a:ext cx="1447800" cy="5334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BITWISE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>
                <a:solidFill>
                  <a:srgbClr val="0070C0"/>
                </a:solidFill>
              </a:rPr>
              <a:t>OPERATORS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114800"/>
          </a:xfrm>
        </p:spPr>
        <p:txBody>
          <a:bodyPr/>
          <a:lstStyle/>
          <a:p>
            <a:r>
              <a:rPr lang="en-US" dirty="0" smtClean="0"/>
              <a:t>&amp;  </a:t>
            </a:r>
            <a:r>
              <a:rPr lang="en-US" dirty="0" smtClean="0"/>
              <a:t>   :  AND</a:t>
            </a:r>
            <a:endParaRPr lang="en-US" dirty="0" smtClean="0"/>
          </a:p>
          <a:p>
            <a:r>
              <a:rPr lang="en-US" dirty="0" smtClean="0"/>
              <a:t>|   </a:t>
            </a:r>
            <a:r>
              <a:rPr lang="en-US" dirty="0" smtClean="0"/>
              <a:t>   :  OR</a:t>
            </a:r>
            <a:endParaRPr lang="en-US" dirty="0" smtClean="0"/>
          </a:p>
          <a:p>
            <a:r>
              <a:rPr lang="en-US" dirty="0" smtClean="0"/>
              <a:t>^   </a:t>
            </a:r>
            <a:r>
              <a:rPr lang="en-US" dirty="0" smtClean="0"/>
              <a:t>   :  EX </a:t>
            </a:r>
            <a:r>
              <a:rPr lang="en-US" dirty="0" smtClean="0"/>
              <a:t>- </a:t>
            </a:r>
            <a:r>
              <a:rPr lang="en-US" dirty="0" smtClean="0"/>
              <a:t>OR</a:t>
            </a:r>
            <a:endParaRPr lang="en-US" dirty="0" smtClean="0"/>
          </a:p>
          <a:p>
            <a:r>
              <a:rPr lang="en-US" dirty="0" smtClean="0"/>
              <a:t>&lt;&lt; </a:t>
            </a:r>
            <a:r>
              <a:rPr lang="en-US" dirty="0" smtClean="0"/>
              <a:t>   :  LEFT SHIFT</a:t>
            </a:r>
            <a:endParaRPr lang="en-US" dirty="0" smtClean="0"/>
          </a:p>
          <a:p>
            <a:r>
              <a:rPr lang="en-US" dirty="0" smtClean="0"/>
              <a:t>&gt;&gt; </a:t>
            </a:r>
            <a:r>
              <a:rPr lang="en-US" dirty="0" smtClean="0"/>
              <a:t>   :  RIGHT SHIFT</a:t>
            </a:r>
            <a:endParaRPr lang="en-US" dirty="0" smtClean="0"/>
          </a:p>
          <a:p>
            <a:r>
              <a:rPr lang="en-US" dirty="0" smtClean="0"/>
              <a:t>~   </a:t>
            </a:r>
            <a:r>
              <a:rPr lang="en-US" dirty="0" smtClean="0"/>
              <a:t>   :  ONE’S </a:t>
            </a:r>
            <a:r>
              <a:rPr lang="en-US" dirty="0" smtClean="0"/>
              <a:t>COMPLEMENT 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4800"/>
            <a:ext cx="563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BITWISE</a:t>
            </a:r>
            <a:r>
              <a:rPr lang="en-US" sz="4400" dirty="0" smtClean="0">
                <a:solidFill>
                  <a:srgbClr val="0070C0"/>
                </a:solidFill>
              </a:rPr>
              <a:t> OPERATORS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4300" dirty="0" smtClean="0">
                <a:solidFill>
                  <a:srgbClr val="0070C0"/>
                </a:solidFill>
              </a:rPr>
              <a:t>&amp;</a:t>
            </a:r>
            <a:endParaRPr lang="en-US" sz="43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0 0   0                          X                       </a:t>
            </a:r>
            <a:r>
              <a:rPr lang="en-US" dirty="0" err="1" smtClean="0"/>
              <a:t>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0 1   0                          0                       1  </a:t>
            </a:r>
          </a:p>
          <a:p>
            <a:pPr>
              <a:buNone/>
            </a:pPr>
            <a:r>
              <a:rPr lang="en-US" dirty="0" smtClean="0"/>
              <a:t>       1 0   0                          0                       X</a:t>
            </a:r>
          </a:p>
          <a:p>
            <a:pPr>
              <a:buNone/>
            </a:pPr>
            <a:r>
              <a:rPr lang="en-US" dirty="0" smtClean="0"/>
              <a:t>       1 1   1</a:t>
            </a:r>
          </a:p>
          <a:p>
            <a:pPr>
              <a:buNone/>
            </a:pPr>
            <a:endParaRPr lang="en-US" dirty="0" smtClean="0"/>
          </a:p>
          <a:p>
            <a:pPr marL="342900" lvl="3" indent="-342900">
              <a:buNone/>
            </a:pPr>
            <a:r>
              <a:rPr lang="en-US" dirty="0" smtClean="0"/>
              <a:t>  </a:t>
            </a:r>
            <a:r>
              <a:rPr lang="en-GB" sz="2800" spc="-1" dirty="0" smtClean="0">
                <a:latin typeface="News Gothic MT"/>
              </a:rPr>
              <a:t>E</a:t>
            </a:r>
            <a:r>
              <a:rPr lang="en-GB" sz="2800" spc="-1" dirty="0" smtClean="0"/>
              <a:t>xample:</a:t>
            </a:r>
            <a:endParaRPr lang="en-US" sz="2800" spc="-1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800" dirty="0" smtClean="0"/>
              <a:t>reset (clear)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bit of a character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800" dirty="0" smtClean="0"/>
              <a:t>unsigned char c = 0x39 ;                               </a:t>
            </a:r>
            <a:r>
              <a:rPr lang="en-US" dirty="0" smtClean="0"/>
              <a:t>0011 1001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c = c &amp; 0xf7 ;                                                  </a:t>
            </a:r>
            <a:r>
              <a:rPr lang="en-US" dirty="0" smtClean="0">
                <a:solidFill>
                  <a:srgbClr val="00B050"/>
                </a:solidFill>
              </a:rPr>
              <a:t>1111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111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0011 0001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0" y="1981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77000" y="19796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48400" y="5865812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3728" y="114300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&amp;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114300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&amp;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99728" y="5100935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&amp;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4300" dirty="0" smtClean="0">
                <a:solidFill>
                  <a:srgbClr val="0070C0"/>
                </a:solidFill>
              </a:rPr>
              <a:t>|</a:t>
            </a:r>
            <a:endParaRPr lang="en-US" sz="43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0 0   0                          X                         </a:t>
            </a:r>
            <a:r>
              <a:rPr lang="en-US" dirty="0" err="1" smtClean="0"/>
              <a:t>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0 1   1                          0                         1  </a:t>
            </a:r>
          </a:p>
          <a:p>
            <a:pPr>
              <a:buNone/>
            </a:pPr>
            <a:r>
              <a:rPr lang="en-US" dirty="0" smtClean="0"/>
              <a:t>       1 0   1                          X                         1</a:t>
            </a:r>
          </a:p>
          <a:p>
            <a:pPr>
              <a:buNone/>
            </a:pPr>
            <a:r>
              <a:rPr lang="en-US" dirty="0" smtClean="0"/>
              <a:t>       1 1   1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GB" sz="2800" dirty="0" smtClean="0"/>
              <a:t>Example: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800" dirty="0" smtClean="0"/>
              <a:t>set 7th bit of a character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800" dirty="0" smtClean="0"/>
              <a:t>unsigned char c = 0x39 ;                               </a:t>
            </a:r>
            <a:r>
              <a:rPr lang="en-US" dirty="0" smtClean="0"/>
              <a:t>0011 1001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c = c | 0x80;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000 0000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1011 1001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38600" y="1981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53200" y="1981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2200" y="60198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0" y="11430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1214735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94060" y="5177135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4300" dirty="0" smtClean="0">
                <a:solidFill>
                  <a:srgbClr val="0070C0"/>
                </a:solidFill>
              </a:rPr>
              <a:t>^</a:t>
            </a:r>
            <a:endParaRPr lang="en-US" sz="43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0 0   0                          X                         </a:t>
            </a:r>
            <a:r>
              <a:rPr lang="en-US" dirty="0" err="1" smtClean="0"/>
              <a:t>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0 1   1                          0                         1  </a:t>
            </a:r>
          </a:p>
          <a:p>
            <a:pPr>
              <a:buNone/>
            </a:pPr>
            <a:r>
              <a:rPr lang="en-US" dirty="0" smtClean="0"/>
              <a:t>       1 0   1                          X                         </a:t>
            </a:r>
            <a:r>
              <a:rPr lang="en-US" dirty="0" err="1" smtClean="0"/>
              <a:t>X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1 1   0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GB" sz="2800" spc="-1" dirty="0" smtClean="0"/>
              <a:t>Example: </a:t>
            </a:r>
          </a:p>
          <a:p>
            <a:pPr>
              <a:buNone/>
            </a:pPr>
            <a:r>
              <a:rPr lang="en-GB" spc="-1" dirty="0" smtClean="0"/>
              <a:t>  </a:t>
            </a:r>
            <a:r>
              <a:rPr lang="en-US" sz="2800" dirty="0" smtClean="0"/>
              <a:t>compliment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bit of a character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800" dirty="0" smtClean="0"/>
              <a:t>unsigned char c = 0x39 ;                                    </a:t>
            </a:r>
            <a:r>
              <a:rPr lang="en-US" dirty="0" smtClean="0"/>
              <a:t>0011 1001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c = c ^ 0x80;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000 0000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1011 1001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19812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29400" y="1905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60198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0" y="1143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^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90846" y="12147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^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72704" y="14872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_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19446" y="52533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^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4300" dirty="0" smtClean="0">
                <a:solidFill>
                  <a:srgbClr val="0070C0"/>
                </a:solidFill>
              </a:rPr>
              <a:t>~</a:t>
            </a:r>
            <a:endParaRPr lang="en-US" sz="43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            X</a:t>
            </a:r>
          </a:p>
          <a:p>
            <a:pPr>
              <a:buNone/>
            </a:pPr>
            <a:r>
              <a:rPr lang="en-US" dirty="0" smtClean="0"/>
              <a:t>       0    1                                       X </a:t>
            </a:r>
          </a:p>
          <a:p>
            <a:pPr>
              <a:buNone/>
            </a:pPr>
            <a:r>
              <a:rPr lang="en-US" dirty="0" smtClean="0"/>
              <a:t>       1    0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GB" sz="2800" spc="-1" dirty="0" smtClean="0">
                <a:latin typeface="News Gothic MT"/>
              </a:rPr>
              <a:t>E</a:t>
            </a:r>
            <a:r>
              <a:rPr lang="en-GB" sz="2800" spc="-1" dirty="0" smtClean="0"/>
              <a:t>xample: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800" dirty="0" smtClean="0"/>
              <a:t>unsigned char c = 0x0f ;                               </a:t>
            </a:r>
            <a:r>
              <a:rPr lang="en-US" dirty="0" smtClean="0"/>
              <a:t>0000 1111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800" dirty="0" smtClean="0"/>
              <a:t>c = ~ c ;                                                          </a:t>
            </a:r>
            <a:r>
              <a:rPr lang="en-US" dirty="0" smtClean="0"/>
              <a:t>1111 0000                                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                                                  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05400" y="1295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2200" y="48006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44509" y="8382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 _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39350" y="1066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45968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</a:t>
            </a:r>
            <a:endParaRPr lang="en-US" sz="32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0070C0"/>
                </a:solidFill>
              </a:rPr>
              <a:t>&lt;&lt;</a:t>
            </a:r>
            <a:endParaRPr lang="en-US" sz="43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3000" spc="-1" dirty="0" smtClean="0">
                <a:latin typeface="News Gothic MT"/>
              </a:rPr>
              <a:t>E</a:t>
            </a:r>
            <a:r>
              <a:rPr lang="en-GB" sz="3000" spc="-1" dirty="0" smtClean="0"/>
              <a:t>xamples: </a:t>
            </a:r>
          </a:p>
          <a:p>
            <a:pPr>
              <a:buNone/>
            </a:pPr>
            <a:endParaRPr lang="en-GB" sz="3000" spc="-1" dirty="0" smtClean="0"/>
          </a:p>
          <a:p>
            <a:pPr>
              <a:buNone/>
            </a:pPr>
            <a:r>
              <a:rPr lang="en-US" sz="3000" dirty="0" smtClean="0"/>
              <a:t>unsigned char c = 1;</a:t>
            </a:r>
          </a:p>
          <a:p>
            <a:pPr>
              <a:buNone/>
            </a:pPr>
            <a:r>
              <a:rPr lang="en-US" sz="3000" dirty="0" smtClean="0"/>
              <a:t>c = c &lt;&lt; 2 ;                  // left shift by 2</a:t>
            </a:r>
          </a:p>
          <a:p>
            <a:pPr>
              <a:buNone/>
            </a:pPr>
            <a:r>
              <a:rPr lang="en-US" sz="3000" dirty="0" smtClean="0"/>
              <a:t>                       0000 0001</a:t>
            </a:r>
          </a:p>
          <a:p>
            <a:pPr>
              <a:buNone/>
            </a:pPr>
            <a:r>
              <a:rPr lang="en-US" sz="3000" dirty="0" smtClean="0"/>
              <a:t>After shift     0000 0100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unsigned char c = 0x82;</a:t>
            </a:r>
          </a:p>
          <a:p>
            <a:pPr>
              <a:buNone/>
            </a:pPr>
            <a:r>
              <a:rPr lang="en-US" sz="3000" dirty="0" smtClean="0"/>
              <a:t>c = c &lt;&lt; 1 ;                // left shift by 2</a:t>
            </a:r>
          </a:p>
          <a:p>
            <a:pPr>
              <a:buNone/>
            </a:pPr>
            <a:r>
              <a:rPr lang="en-US" sz="3000" dirty="0" smtClean="0"/>
              <a:t>                       1000 0010</a:t>
            </a:r>
          </a:p>
          <a:p>
            <a:pPr>
              <a:buNone/>
            </a:pPr>
            <a:r>
              <a:rPr lang="en-US" sz="3000" dirty="0" smtClean="0"/>
              <a:t>After shift     0000 0100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0070C0"/>
                </a:solidFill>
              </a:rPr>
              <a:t>&gt;&gt;</a:t>
            </a:r>
            <a:endParaRPr lang="en-US" sz="43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3300" spc="-1" dirty="0" smtClean="0">
                <a:latin typeface="News Gothic MT"/>
              </a:rPr>
              <a:t>E</a:t>
            </a:r>
            <a:r>
              <a:rPr lang="en-GB" sz="3300" spc="-1" dirty="0" smtClean="0"/>
              <a:t>xamples: </a:t>
            </a:r>
          </a:p>
          <a:p>
            <a:pPr>
              <a:buNone/>
            </a:pPr>
            <a:endParaRPr lang="en-GB" spc="-1" dirty="0" smtClean="0"/>
          </a:p>
          <a:p>
            <a:pPr>
              <a:buNone/>
            </a:pPr>
            <a:r>
              <a:rPr lang="en-US" sz="3300" dirty="0" smtClean="0"/>
              <a:t>unsigned char c = 8;</a:t>
            </a:r>
          </a:p>
          <a:p>
            <a:pPr>
              <a:buNone/>
            </a:pPr>
            <a:r>
              <a:rPr lang="en-US" sz="3300" dirty="0" smtClean="0"/>
              <a:t>c = c &gt;&gt; 2 ;</a:t>
            </a:r>
          </a:p>
          <a:p>
            <a:pPr>
              <a:buNone/>
            </a:pPr>
            <a:r>
              <a:rPr lang="en-US" sz="3300" dirty="0" smtClean="0"/>
              <a:t>                       0000 1000</a:t>
            </a:r>
          </a:p>
          <a:p>
            <a:pPr>
              <a:buNone/>
            </a:pPr>
            <a:r>
              <a:rPr lang="en-US" sz="3300" dirty="0" smtClean="0"/>
              <a:t>After shift     0000 0010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unsigned char c = 0x81;</a:t>
            </a:r>
          </a:p>
          <a:p>
            <a:pPr>
              <a:buNone/>
            </a:pPr>
            <a:r>
              <a:rPr lang="en-US" sz="3300" dirty="0" smtClean="0"/>
              <a:t>c = c &gt;&gt; 1 ;</a:t>
            </a:r>
          </a:p>
          <a:p>
            <a:pPr>
              <a:buNone/>
            </a:pPr>
            <a:r>
              <a:rPr lang="en-US" sz="3300" dirty="0" smtClean="0"/>
              <a:t>                       1000 0001</a:t>
            </a:r>
          </a:p>
          <a:p>
            <a:pPr>
              <a:buNone/>
            </a:pPr>
            <a:r>
              <a:rPr lang="en-US" sz="3300" dirty="0" smtClean="0"/>
              <a:t>After shift     0100 0000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329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BITWISE  OPERATORS</vt:lpstr>
      <vt:lpstr>Slide 2</vt:lpstr>
      <vt:lpstr>&amp;</vt:lpstr>
      <vt:lpstr>|</vt:lpstr>
      <vt:lpstr>^</vt:lpstr>
      <vt:lpstr>~</vt:lpstr>
      <vt:lpstr>&lt;&lt;</vt:lpstr>
      <vt:lpstr>&gt;&gt;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OPERATORS</dc:title>
  <dc:creator>rushi</dc:creator>
  <cp:lastModifiedBy>rushi</cp:lastModifiedBy>
  <cp:revision>65</cp:revision>
  <dcterms:created xsi:type="dcterms:W3CDTF">2006-08-16T00:00:00Z</dcterms:created>
  <dcterms:modified xsi:type="dcterms:W3CDTF">2021-09-24T03:49:46Z</dcterms:modified>
</cp:coreProperties>
</file>