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7315200" y="0"/>
            <a:ext cx="1828800" cy="533400"/>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noAutofit/>
          </a:bodyPr>
          <a:lstStyle/>
          <a:p>
            <a:r>
              <a:rPr lang="en-US" sz="5400" dirty="0" smtClean="0">
                <a:solidFill>
                  <a:srgbClr val="00B0F0"/>
                </a:solidFill>
              </a:rPr>
              <a:t>Dynamic </a:t>
            </a:r>
            <a:br>
              <a:rPr lang="en-US" sz="5400" dirty="0" smtClean="0">
                <a:solidFill>
                  <a:srgbClr val="00B0F0"/>
                </a:solidFill>
              </a:rPr>
            </a:br>
            <a:r>
              <a:rPr lang="en-US" sz="5400" dirty="0" smtClean="0">
                <a:solidFill>
                  <a:srgbClr val="00B0F0"/>
                </a:solidFill>
              </a:rPr>
              <a:t>Memory Allocation</a:t>
            </a:r>
            <a:endParaRPr lang="en-US" sz="5400" dirty="0">
              <a:solidFill>
                <a:srgbClr val="00B0F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TextShape 1"/>
          <p:cNvSpPr txBox="1"/>
          <p:nvPr/>
        </p:nvSpPr>
        <p:spPr>
          <a:xfrm>
            <a:off x="549360" y="31680"/>
            <a:ext cx="8042040" cy="691920"/>
          </a:xfrm>
          <a:prstGeom prst="rect">
            <a:avLst/>
          </a:prstGeom>
          <a:noFill/>
          <a:ln>
            <a:noFill/>
          </a:ln>
        </p:spPr>
        <p:txBody>
          <a:bodyPr anchor="b"/>
          <a:lstStyle/>
          <a:p>
            <a:pPr algn="ctr">
              <a:lnSpc>
                <a:spcPct val="100000"/>
              </a:lnSpc>
              <a:spcBef>
                <a:spcPct val="0"/>
              </a:spcBef>
            </a:pPr>
            <a:r>
              <a:rPr lang="en-GB" sz="4000" dirty="0">
                <a:solidFill>
                  <a:srgbClr val="00B0F0"/>
                </a:solidFill>
                <a:latin typeface="+mj-lt"/>
                <a:ea typeface="+mj-ea"/>
                <a:cs typeface="+mj-cs"/>
              </a:rPr>
              <a:t>Dynamic memory allocation</a:t>
            </a:r>
            <a:endParaRPr lang="en-US" sz="4000" dirty="0">
              <a:solidFill>
                <a:srgbClr val="00B0F0"/>
              </a:solidFill>
              <a:latin typeface="+mj-lt"/>
              <a:ea typeface="+mj-ea"/>
              <a:cs typeface="+mj-cs"/>
            </a:endParaRPr>
          </a:p>
        </p:txBody>
      </p:sp>
      <p:sp>
        <p:nvSpPr>
          <p:cNvPr id="740" name="TextShape 2"/>
          <p:cNvSpPr txBox="1"/>
          <p:nvPr/>
        </p:nvSpPr>
        <p:spPr>
          <a:xfrm>
            <a:off x="152400" y="1066200"/>
            <a:ext cx="8763000" cy="541080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GB" sz="2000" spc="-1" dirty="0">
                <a:solidFill>
                  <a:srgbClr val="000000"/>
                </a:solidFill>
                <a:latin typeface="Inconsolata-dz"/>
              </a:rPr>
              <a:t>E</a:t>
            </a:r>
            <a:r>
              <a:rPr lang="en-GB" sz="2000" strike="noStrike" spc="-1" dirty="0" smtClean="0">
                <a:solidFill>
                  <a:srgbClr val="000000"/>
                </a:solidFill>
                <a:latin typeface="Inconsolata-dz"/>
              </a:rPr>
              <a:t>nables </a:t>
            </a:r>
            <a:r>
              <a:rPr lang="en-GB" sz="2000" strike="noStrike" spc="-1" dirty="0">
                <a:solidFill>
                  <a:srgbClr val="000000"/>
                </a:solidFill>
                <a:latin typeface="Inconsolata-dz"/>
              </a:rPr>
              <a:t>to allocate a memory space </a:t>
            </a:r>
            <a:r>
              <a:rPr lang="en-GB" sz="2000" strike="noStrike" spc="-1" dirty="0" smtClean="0">
                <a:solidFill>
                  <a:srgbClr val="000000"/>
                </a:solidFill>
                <a:latin typeface="Inconsolata-dz"/>
              </a:rPr>
              <a:t>at runtime</a:t>
            </a:r>
          </a:p>
          <a:p>
            <a:pPr marL="432000" indent="-324000">
              <a:spcBef>
                <a:spcPts val="1417"/>
              </a:spcBef>
              <a:buClr>
                <a:srgbClr val="000000"/>
              </a:buClr>
              <a:buSzPct val="45000"/>
              <a:buFont typeface="Wingdings" charset="2"/>
              <a:buChar char=""/>
            </a:pPr>
            <a:r>
              <a:rPr lang="en-GB" sz="2000" strike="noStrike" spc="-1" dirty="0" smtClean="0">
                <a:solidFill>
                  <a:srgbClr val="000000"/>
                </a:solidFill>
                <a:latin typeface="Inconsolata-dz"/>
              </a:rPr>
              <a:t>Memory will be allocated in HEAP</a:t>
            </a:r>
            <a:endParaRPr lang="en-US" sz="2000" strike="noStrike" spc="-1" dirty="0">
              <a:solidFill>
                <a:srgbClr val="595959"/>
              </a:solidFill>
              <a:latin typeface="News Gothic MT"/>
            </a:endParaRPr>
          </a:p>
          <a:p>
            <a:pPr marL="432000" indent="-324000">
              <a:spcBef>
                <a:spcPts val="1417"/>
              </a:spcBef>
              <a:buClr>
                <a:srgbClr val="000000"/>
              </a:buClr>
              <a:buSzPct val="45000"/>
              <a:buFont typeface="Wingdings" charset="2"/>
              <a:buChar char=""/>
            </a:pPr>
            <a:r>
              <a:rPr lang="en-GB" sz="2000" spc="-1" dirty="0" smtClean="0">
                <a:solidFill>
                  <a:srgbClr val="000000"/>
                </a:solidFill>
                <a:latin typeface="Inconsolata-dz"/>
              </a:rPr>
              <a:t>Memory allocated can be </a:t>
            </a:r>
            <a:r>
              <a:rPr lang="en-GB" sz="2000" strike="noStrike" spc="-1" dirty="0" smtClean="0">
                <a:solidFill>
                  <a:srgbClr val="000000"/>
                </a:solidFill>
                <a:latin typeface="Inconsolata-dz"/>
              </a:rPr>
              <a:t>accessed only </a:t>
            </a:r>
            <a:r>
              <a:rPr lang="en-GB" sz="2000" strike="noStrike" spc="-1" dirty="0">
                <a:solidFill>
                  <a:srgbClr val="000000"/>
                </a:solidFill>
                <a:latin typeface="Inconsolata-dz"/>
              </a:rPr>
              <a:t>through its address stored in a pointer </a:t>
            </a:r>
            <a:endParaRPr lang="en-GB" sz="2000" strike="noStrike" spc="-1" dirty="0" smtClean="0">
              <a:solidFill>
                <a:srgbClr val="000000"/>
              </a:solidFill>
              <a:latin typeface="Inconsolata-dz"/>
            </a:endParaRPr>
          </a:p>
          <a:p>
            <a:pPr marL="432000" indent="-324000">
              <a:spcBef>
                <a:spcPts val="1417"/>
              </a:spcBef>
              <a:buClr>
                <a:srgbClr val="000000"/>
              </a:buClr>
              <a:buSzPct val="45000"/>
              <a:buFont typeface="Wingdings" charset="2"/>
              <a:buChar char=""/>
            </a:pPr>
            <a:r>
              <a:rPr lang="en-GB" sz="2000" spc="-1" dirty="0" smtClean="0">
                <a:solidFill>
                  <a:srgbClr val="000000"/>
                </a:solidFill>
                <a:latin typeface="Inconsolata-dz"/>
              </a:rPr>
              <a:t>following library functions can be used in c for dynamic allocation &amp; </a:t>
            </a:r>
            <a:r>
              <a:rPr lang="en-GB" sz="2000" spc="-1" dirty="0" err="1" smtClean="0">
                <a:solidFill>
                  <a:srgbClr val="000000"/>
                </a:solidFill>
                <a:latin typeface="Inconsolata-dz"/>
              </a:rPr>
              <a:t>deallocation</a:t>
            </a:r>
            <a:r>
              <a:rPr lang="en-GB" sz="2000" spc="-1" dirty="0" smtClean="0">
                <a:solidFill>
                  <a:srgbClr val="000000"/>
                </a:solidFill>
                <a:latin typeface="Inconsolata-dz"/>
              </a:rPr>
              <a:t> which are declared in </a:t>
            </a:r>
            <a:r>
              <a:rPr lang="en-GB" sz="2000" spc="-1" dirty="0" err="1" smtClean="0">
                <a:solidFill>
                  <a:srgbClr val="000000"/>
                </a:solidFill>
                <a:latin typeface="Inconsolata-dz"/>
              </a:rPr>
              <a:t>stdlib.h</a:t>
            </a:r>
            <a:endParaRPr lang="en-GB" sz="2000" spc="-1" dirty="0" smtClean="0">
              <a:solidFill>
                <a:srgbClr val="000000"/>
              </a:solidFill>
              <a:latin typeface="Inconsolata-dz"/>
            </a:endParaRPr>
          </a:p>
          <a:p>
            <a:pPr marL="432000" indent="-324000">
              <a:spcBef>
                <a:spcPts val="1417"/>
              </a:spcBef>
              <a:buClr>
                <a:srgbClr val="000000"/>
              </a:buClr>
              <a:buSzPct val="45000"/>
            </a:pPr>
            <a:r>
              <a:rPr/>
              <a:t/>
            </a:r>
            <a:br>
              <a:rPr/>
            </a:br>
            <a:endParaRPr lang="en-US" sz="2000" b="0" strike="noStrike" spc="-1" dirty="0">
              <a:solidFill>
                <a:srgbClr val="595959"/>
              </a:solidFill>
              <a:latin typeface="News Gothic MT"/>
            </a:endParaRPr>
          </a:p>
        </p:txBody>
      </p:sp>
      <p:sp>
        <p:nvSpPr>
          <p:cNvPr id="6" name="TextBox 5"/>
          <p:cNvSpPr txBox="1"/>
          <p:nvPr/>
        </p:nvSpPr>
        <p:spPr>
          <a:xfrm>
            <a:off x="1219200" y="3629561"/>
            <a:ext cx="5108643" cy="1323439"/>
          </a:xfrm>
          <a:prstGeom prst="rect">
            <a:avLst/>
          </a:prstGeom>
          <a:noFill/>
        </p:spPr>
        <p:txBody>
          <a:bodyPr wrap="none" rtlCol="0">
            <a:spAutoFit/>
          </a:bodyPr>
          <a:lstStyle/>
          <a:p>
            <a:pPr>
              <a:buClr>
                <a:schemeClr val="tx1"/>
              </a:buClr>
              <a:buFont typeface="Arial" pitchFamily="34" charset="0"/>
              <a:buChar char="•"/>
            </a:pPr>
            <a:r>
              <a:rPr lang="en-US" sz="2000" dirty="0" smtClean="0"/>
              <a:t>  </a:t>
            </a:r>
            <a:r>
              <a:rPr lang="en-US" sz="2000" dirty="0" err="1" smtClean="0"/>
              <a:t>malloc</a:t>
            </a:r>
            <a:r>
              <a:rPr lang="en-US" sz="2000" dirty="0" smtClean="0"/>
              <a:t>  :  for memory allocation</a:t>
            </a:r>
          </a:p>
          <a:p>
            <a:pPr>
              <a:buClr>
                <a:schemeClr val="tx1"/>
              </a:buClr>
              <a:buFont typeface="Arial" pitchFamily="34" charset="0"/>
              <a:buChar char="•"/>
            </a:pPr>
            <a:r>
              <a:rPr lang="en-US" sz="2000" dirty="0" smtClean="0"/>
              <a:t>  </a:t>
            </a:r>
            <a:r>
              <a:rPr lang="en-US" sz="2000" dirty="0" err="1" smtClean="0"/>
              <a:t>calloc</a:t>
            </a:r>
            <a:r>
              <a:rPr lang="en-US" sz="2000" dirty="0" smtClean="0"/>
              <a:t>    :  for memory allocation</a:t>
            </a:r>
          </a:p>
          <a:p>
            <a:pPr>
              <a:buClr>
                <a:schemeClr val="tx1"/>
              </a:buClr>
              <a:buFont typeface="Arial" pitchFamily="34" charset="0"/>
              <a:buChar char="•"/>
            </a:pPr>
            <a:r>
              <a:rPr lang="en-US" sz="2000" dirty="0" smtClean="0"/>
              <a:t>  </a:t>
            </a:r>
            <a:r>
              <a:rPr lang="en-US" sz="2000" dirty="0" err="1" smtClean="0"/>
              <a:t>realloc</a:t>
            </a:r>
            <a:r>
              <a:rPr lang="en-US" sz="2000" dirty="0" smtClean="0"/>
              <a:t>  :  for memory re allocation</a:t>
            </a:r>
          </a:p>
          <a:p>
            <a:pPr>
              <a:buClr>
                <a:schemeClr val="tx1"/>
              </a:buClr>
              <a:buFont typeface="Arial" pitchFamily="34" charset="0"/>
              <a:buChar char="•"/>
            </a:pPr>
            <a:r>
              <a:rPr lang="en-US" sz="2000" dirty="0" smtClean="0"/>
              <a:t>  free       :  for </a:t>
            </a:r>
            <a:r>
              <a:rPr lang="en-US" sz="2000" dirty="0" err="1" smtClean="0"/>
              <a:t>dealloation</a:t>
            </a:r>
            <a:r>
              <a:rPr lang="en-US" sz="2000" dirty="0" smtClean="0"/>
              <a:t> (release) of memory</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TextShape 1"/>
          <p:cNvSpPr txBox="1"/>
          <p:nvPr/>
        </p:nvSpPr>
        <p:spPr>
          <a:xfrm>
            <a:off x="549360" y="31680"/>
            <a:ext cx="8042040" cy="691920"/>
          </a:xfrm>
          <a:prstGeom prst="rect">
            <a:avLst/>
          </a:prstGeom>
          <a:noFill/>
          <a:ln>
            <a:noFill/>
          </a:ln>
        </p:spPr>
        <p:txBody>
          <a:bodyPr anchor="b"/>
          <a:lstStyle/>
          <a:p>
            <a:pPr algn="ctr">
              <a:spcBef>
                <a:spcPct val="0"/>
              </a:spcBef>
            </a:pPr>
            <a:r>
              <a:rPr lang="en-GB" sz="4000" dirty="0">
                <a:solidFill>
                  <a:srgbClr val="00B0F0"/>
                </a:solidFill>
                <a:latin typeface="+mj-lt"/>
                <a:ea typeface="+mj-ea"/>
                <a:cs typeface="+mj-cs"/>
              </a:rPr>
              <a:t>Memory size computation</a:t>
            </a:r>
            <a:endParaRPr lang="en-US" sz="4000" dirty="0">
              <a:solidFill>
                <a:srgbClr val="00B0F0"/>
              </a:solidFill>
              <a:latin typeface="+mj-lt"/>
              <a:ea typeface="+mj-ea"/>
              <a:cs typeface="+mj-cs"/>
            </a:endParaRPr>
          </a:p>
        </p:txBody>
      </p:sp>
      <p:sp>
        <p:nvSpPr>
          <p:cNvPr id="744" name="TextShape 2"/>
          <p:cNvSpPr txBox="1"/>
          <p:nvPr/>
        </p:nvSpPr>
        <p:spPr>
          <a:xfrm>
            <a:off x="549360" y="990000"/>
            <a:ext cx="8042040" cy="541080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GB" sz="2000" b="0" strike="noStrike" spc="-1" dirty="0">
                <a:solidFill>
                  <a:srgbClr val="000000"/>
                </a:solidFill>
                <a:latin typeface="Inconsolata-dz"/>
              </a:rPr>
              <a:t>if you wish to allocate space for a sequence of elements, you need to allocate a memory size equal to:</a:t>
            </a:r>
            <a:r>
              <a:t/>
            </a:r>
            <a:br/>
            <a:r>
              <a:rPr lang="en-GB" sz="2000" b="0" strike="noStrike" spc="-1" dirty="0">
                <a:solidFill>
                  <a:srgbClr val="000000"/>
                </a:solidFill>
                <a:latin typeface="Inconsolata-dz"/>
              </a:rPr>
              <a:t>the number of elements * the size of an element</a:t>
            </a:r>
            <a:endParaRPr lang="en-US" sz="2000" b="0" strike="noStrike" spc="-1" dirty="0">
              <a:solidFill>
                <a:srgbClr val="595959"/>
              </a:solidFill>
              <a:latin typeface="News Gothic MT"/>
            </a:endParaRPr>
          </a:p>
          <a:p>
            <a:pPr marL="432000" indent="-324000">
              <a:spcBef>
                <a:spcPts val="1417"/>
              </a:spcBef>
              <a:buClr>
                <a:srgbClr val="000000"/>
              </a:buClr>
              <a:buSzPct val="45000"/>
              <a:buFont typeface="Wingdings" charset="2"/>
              <a:buChar char=""/>
            </a:pPr>
            <a:r>
              <a:rPr lang="en-GB" sz="2000" b="1" strike="noStrike" spc="-1" dirty="0" err="1">
                <a:solidFill>
                  <a:srgbClr val="000000"/>
                </a:solidFill>
                <a:latin typeface="Inconsolata-dz"/>
              </a:rPr>
              <a:t>sizeof</a:t>
            </a:r>
            <a:r>
              <a:rPr lang="en-GB" sz="2000" b="1" strike="noStrike" spc="-1" dirty="0">
                <a:solidFill>
                  <a:srgbClr val="000000"/>
                </a:solidFill>
                <a:latin typeface="Inconsolata-dz"/>
              </a:rPr>
              <a:t>(type)</a:t>
            </a:r>
            <a:r>
              <a:rPr lang="en-GB" sz="2000" b="0" strike="noStrike" spc="-1" dirty="0">
                <a:solidFill>
                  <a:srgbClr val="000000"/>
                </a:solidFill>
                <a:latin typeface="Inconsolata-dz"/>
              </a:rPr>
              <a:t> returns the size of a type</a:t>
            </a:r>
            <a:endParaRPr lang="en-US" sz="2000" b="0" strike="noStrike" spc="-1" dirty="0">
              <a:solidFill>
                <a:srgbClr val="595959"/>
              </a:solidFill>
              <a:latin typeface="News Gothic MT"/>
            </a:endParaRPr>
          </a:p>
          <a:p>
            <a:pPr marL="432000" indent="-324000">
              <a:spcBef>
                <a:spcPts val="1417"/>
              </a:spcBef>
              <a:buClr>
                <a:srgbClr val="000000"/>
              </a:buClr>
              <a:buSzPct val="45000"/>
              <a:buFont typeface="Wingdings" charset="2"/>
              <a:buChar char=""/>
            </a:pPr>
            <a:r>
              <a:rPr lang="en-GB" sz="2000" b="0" strike="noStrike" spc="-1" dirty="0">
                <a:solidFill>
                  <a:srgbClr val="000000"/>
                </a:solidFill>
                <a:latin typeface="Inconsolata-dz"/>
              </a:rPr>
              <a:t>then, you may access this memory space like an array:</a:t>
            </a:r>
            <a:endParaRPr lang="en-US" sz="2000" b="0" strike="noStrike" spc="-1" dirty="0">
              <a:solidFill>
                <a:srgbClr val="595959"/>
              </a:solidFill>
              <a:latin typeface="News Gothic MT"/>
            </a:endParaRPr>
          </a:p>
          <a:p>
            <a:pPr marL="864000" lvl="1" indent="-324000">
              <a:spcBef>
                <a:spcPts val="1134"/>
              </a:spcBef>
              <a:buClr>
                <a:srgbClr val="000000"/>
              </a:buClr>
              <a:buSzPct val="75000"/>
              <a:buFont typeface="Symbol" charset="2"/>
              <a:buChar char=""/>
            </a:pPr>
            <a:r>
              <a:rPr lang="en-GB" sz="2000" b="0" strike="noStrike" spc="-1" dirty="0">
                <a:solidFill>
                  <a:srgbClr val="000000"/>
                </a:solidFill>
                <a:latin typeface="Inconsolata-dz"/>
              </a:rPr>
              <a:t>if </a:t>
            </a:r>
            <a:r>
              <a:rPr lang="en-GB" sz="2000" b="1" strike="noStrike" spc="-1" dirty="0" err="1">
                <a:solidFill>
                  <a:srgbClr val="000000"/>
                </a:solidFill>
                <a:latin typeface="Inconsolata-dz"/>
              </a:rPr>
              <a:t>ptr</a:t>
            </a:r>
            <a:r>
              <a:rPr lang="en-GB" sz="2000" b="0" strike="noStrike" spc="-1" dirty="0">
                <a:solidFill>
                  <a:srgbClr val="000000"/>
                </a:solidFill>
                <a:latin typeface="Inconsolata-dz"/>
              </a:rPr>
              <a:t> contains the address of the memory space</a:t>
            </a:r>
            <a:endParaRPr lang="en-US" sz="2000" b="0" strike="noStrike" spc="-1" dirty="0">
              <a:solidFill>
                <a:srgbClr val="595959"/>
              </a:solidFill>
              <a:latin typeface="News Gothic MT"/>
            </a:endParaRPr>
          </a:p>
          <a:p>
            <a:pPr marL="864000" lvl="1" indent="-324000">
              <a:spcBef>
                <a:spcPts val="1134"/>
              </a:spcBef>
              <a:buClr>
                <a:srgbClr val="000000"/>
              </a:buClr>
              <a:buSzPct val="75000"/>
              <a:buFont typeface="Symbol" charset="2"/>
              <a:buChar char=""/>
            </a:pPr>
            <a:r>
              <a:rPr lang="en-GB" sz="2000" b="0" strike="noStrike" spc="-1" dirty="0">
                <a:solidFill>
                  <a:srgbClr val="000000"/>
                </a:solidFill>
                <a:latin typeface="Inconsolata-dz"/>
              </a:rPr>
              <a:t>*</a:t>
            </a:r>
            <a:r>
              <a:rPr lang="en-GB" sz="2000" b="1" strike="noStrike" spc="-1" dirty="0" err="1">
                <a:solidFill>
                  <a:srgbClr val="000000"/>
                </a:solidFill>
                <a:latin typeface="Inconsolata-dz"/>
              </a:rPr>
              <a:t>ptr</a:t>
            </a:r>
            <a:r>
              <a:rPr lang="en-GB" sz="2000" b="0" strike="noStrike" spc="-1" dirty="0">
                <a:solidFill>
                  <a:srgbClr val="000000"/>
                </a:solidFill>
                <a:latin typeface="Inconsolata-dz"/>
              </a:rPr>
              <a:t> is the value of the first element</a:t>
            </a:r>
            <a:endParaRPr lang="en-US" sz="2000" b="0" strike="noStrike" spc="-1" dirty="0">
              <a:solidFill>
                <a:srgbClr val="595959"/>
              </a:solidFill>
              <a:latin typeface="News Gothic MT"/>
            </a:endParaRPr>
          </a:p>
          <a:p>
            <a:pPr marL="864000" lvl="1" indent="-324000">
              <a:spcBef>
                <a:spcPts val="1134"/>
              </a:spcBef>
              <a:buClr>
                <a:srgbClr val="000000"/>
              </a:buClr>
              <a:buSzPct val="75000"/>
              <a:buFont typeface="Symbol" charset="2"/>
              <a:buChar char=""/>
            </a:pPr>
            <a:r>
              <a:rPr lang="en-GB" sz="2000" b="0" strike="noStrike" spc="-1" dirty="0">
                <a:solidFill>
                  <a:srgbClr val="000000"/>
                </a:solidFill>
                <a:latin typeface="Inconsolata-dz"/>
              </a:rPr>
              <a:t>*(</a:t>
            </a:r>
            <a:r>
              <a:rPr lang="en-GB" sz="2000" b="1" strike="noStrike" spc="-1" dirty="0" err="1">
                <a:solidFill>
                  <a:srgbClr val="000000"/>
                </a:solidFill>
                <a:latin typeface="Inconsolata-dz"/>
              </a:rPr>
              <a:t>ptr</a:t>
            </a:r>
            <a:r>
              <a:rPr lang="en-GB" sz="2000" b="0" strike="noStrike" spc="-1" dirty="0">
                <a:solidFill>
                  <a:srgbClr val="000000"/>
                </a:solidFill>
                <a:latin typeface="Inconsolata-dz"/>
              </a:rPr>
              <a:t> + 1) is the value of the second element</a:t>
            </a:r>
            <a:r>
              <a:rPr lang="en-GB" sz="2000" b="0" strike="noStrike" spc="-1">
                <a:solidFill>
                  <a:srgbClr val="000000"/>
                </a:solidFill>
                <a:latin typeface="Inconsolata-dz"/>
              </a:rPr>
              <a:t>, </a:t>
            </a:r>
            <a:r>
              <a:rPr lang="en-GB" sz="2000" b="0" strike="noStrike" spc="-1" smtClean="0">
                <a:solidFill>
                  <a:srgbClr val="000000"/>
                </a:solidFill>
                <a:latin typeface="Inconsolata-dz"/>
              </a:rPr>
              <a:t>…</a:t>
            </a:r>
            <a:endParaRPr lang="en-US" sz="2000" b="0" strike="noStrike" spc="-1" dirty="0">
              <a:solidFill>
                <a:srgbClr val="595959"/>
              </a:solidFill>
              <a:latin typeface="News Gothic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TextShape 1"/>
          <p:cNvSpPr txBox="1"/>
          <p:nvPr/>
        </p:nvSpPr>
        <p:spPr>
          <a:xfrm>
            <a:off x="549360" y="31680"/>
            <a:ext cx="8042040" cy="691920"/>
          </a:xfrm>
          <a:prstGeom prst="rect">
            <a:avLst/>
          </a:prstGeom>
          <a:noFill/>
          <a:ln>
            <a:noFill/>
          </a:ln>
        </p:spPr>
        <p:txBody>
          <a:bodyPr anchor="b"/>
          <a:lstStyle/>
          <a:p>
            <a:pPr algn="ctr">
              <a:lnSpc>
                <a:spcPct val="100000"/>
              </a:lnSpc>
              <a:spcBef>
                <a:spcPct val="0"/>
              </a:spcBef>
            </a:pPr>
            <a:r>
              <a:rPr lang="en-GB" sz="4000" dirty="0">
                <a:solidFill>
                  <a:srgbClr val="00B0F0"/>
                </a:solidFill>
                <a:latin typeface="+mj-lt"/>
                <a:ea typeface="+mj-ea"/>
                <a:cs typeface="+mj-cs"/>
              </a:rPr>
              <a:t>Releasing the memory</a:t>
            </a:r>
            <a:endParaRPr lang="en-US" sz="4000" dirty="0">
              <a:solidFill>
                <a:srgbClr val="00B0F0"/>
              </a:solidFill>
              <a:latin typeface="+mj-lt"/>
              <a:ea typeface="+mj-ea"/>
              <a:cs typeface="+mj-cs"/>
            </a:endParaRPr>
          </a:p>
        </p:txBody>
      </p:sp>
      <p:sp>
        <p:nvSpPr>
          <p:cNvPr id="760" name="TextShape 2"/>
          <p:cNvSpPr txBox="1"/>
          <p:nvPr/>
        </p:nvSpPr>
        <p:spPr>
          <a:xfrm>
            <a:off x="549360" y="913800"/>
            <a:ext cx="8042040" cy="541080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GB" sz="2000" b="0" strike="noStrike" spc="-1" dirty="0">
                <a:solidFill>
                  <a:srgbClr val="000000"/>
                </a:solidFill>
                <a:latin typeface="Inconsolata-dz"/>
              </a:rPr>
              <a:t>there is no garbage collector (like in Java) to free the parts of the memory without any pointer to access them.</a:t>
            </a:r>
            <a:endParaRPr lang="en-US" sz="2000" b="0" strike="noStrike" spc="-1" dirty="0">
              <a:solidFill>
                <a:srgbClr val="595959"/>
              </a:solidFill>
              <a:latin typeface="News Gothic MT"/>
            </a:endParaRPr>
          </a:p>
          <a:p>
            <a:pPr marL="432000" indent="-324000">
              <a:spcBef>
                <a:spcPts val="1417"/>
              </a:spcBef>
              <a:buClr>
                <a:srgbClr val="000000"/>
              </a:buClr>
              <a:buSzPct val="45000"/>
              <a:buFont typeface="Wingdings" charset="2"/>
              <a:buChar char=""/>
            </a:pPr>
            <a:r>
              <a:rPr lang="en-GB" sz="2000" spc="-1" dirty="0" smtClean="0">
                <a:solidFill>
                  <a:srgbClr val="000000"/>
                </a:solidFill>
                <a:latin typeface="Inconsolata-dz"/>
              </a:rPr>
              <a:t>T</a:t>
            </a:r>
            <a:r>
              <a:rPr lang="en-GB" sz="2000" b="0" strike="noStrike" spc="-1" dirty="0" smtClean="0">
                <a:solidFill>
                  <a:srgbClr val="000000"/>
                </a:solidFill>
                <a:latin typeface="Inconsolata-dz"/>
              </a:rPr>
              <a:t>hese </a:t>
            </a:r>
            <a:r>
              <a:rPr lang="en-GB" sz="2000" b="0" strike="noStrike" spc="-1" dirty="0" err="1">
                <a:solidFill>
                  <a:srgbClr val="000000"/>
                </a:solidFill>
                <a:latin typeface="Inconsolata-dz"/>
              </a:rPr>
              <a:t>waisted</a:t>
            </a:r>
            <a:r>
              <a:rPr lang="en-GB" sz="2000" b="0" strike="noStrike" spc="-1" dirty="0">
                <a:solidFill>
                  <a:srgbClr val="000000"/>
                </a:solidFill>
                <a:latin typeface="Inconsolata-dz"/>
              </a:rPr>
              <a:t> memory parts will only be released when the program terminates.</a:t>
            </a:r>
            <a:endParaRPr lang="en-US" sz="2000" b="0" strike="noStrike" spc="-1" dirty="0">
              <a:solidFill>
                <a:srgbClr val="595959"/>
              </a:solidFill>
              <a:latin typeface="News Gothic MT"/>
            </a:endParaRPr>
          </a:p>
          <a:p>
            <a:pPr marL="432000" indent="-324000">
              <a:spcBef>
                <a:spcPts val="1417"/>
              </a:spcBef>
              <a:buClr>
                <a:srgbClr val="000000"/>
              </a:buClr>
              <a:buSzPct val="45000"/>
              <a:buFont typeface="Wingdings" charset="2"/>
              <a:buChar char=""/>
            </a:pPr>
            <a:r>
              <a:rPr lang="en-GB" sz="2000" b="0" strike="noStrike" spc="-1" dirty="0" smtClean="0">
                <a:solidFill>
                  <a:srgbClr val="000000"/>
                </a:solidFill>
                <a:latin typeface="Inconsolata-dz"/>
              </a:rPr>
              <a:t>it </a:t>
            </a:r>
            <a:r>
              <a:rPr lang="en-GB" sz="2000" b="0" strike="noStrike" spc="-1" dirty="0">
                <a:solidFill>
                  <a:srgbClr val="000000"/>
                </a:solidFill>
                <a:latin typeface="Inconsolata-dz"/>
              </a:rPr>
              <a:t>is up to you to free the unused memory parts:</a:t>
            </a:r>
            <a:r>
              <a:t/>
            </a:r>
            <a:br/>
            <a:r>
              <a:t/>
            </a:r>
            <a:br/>
            <a:r>
              <a:rPr lang="en-GB" sz="2000" b="1" strike="noStrike" spc="-1" dirty="0">
                <a:solidFill>
                  <a:srgbClr val="000000"/>
                </a:solidFill>
                <a:latin typeface="Inconsolata-dz"/>
                <a:ea typeface="Wingdings"/>
              </a:rPr>
              <a:t>void free(void *);</a:t>
            </a:r>
            <a:r>
              <a:t/>
            </a:r>
            <a:br/>
            <a:r>
              <a:t/>
            </a:r>
            <a:br/>
            <a:r>
              <a:rPr lang="en-GB" sz="2000" b="0" strike="noStrike" spc="-1" dirty="0">
                <a:solidFill>
                  <a:srgbClr val="000000"/>
                </a:solidFill>
                <a:latin typeface="Inconsolata-dz"/>
                <a:ea typeface="Wingdings"/>
              </a:rPr>
              <a:t>frees the memory at address passed as parameter. Of course, this address should be valid !</a:t>
            </a:r>
            <a:endParaRPr lang="en-US" sz="2000" b="0" strike="noStrike" spc="-1" dirty="0">
              <a:solidFill>
                <a:srgbClr val="595959"/>
              </a:solidFill>
              <a:latin typeface="News Gothic M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solidFill>
                  <a:srgbClr val="00B0F0"/>
                </a:solidFill>
              </a:rPr>
              <a:t>malloc</a:t>
            </a:r>
            <a:endParaRPr lang="en-US" sz="4000" dirty="0">
              <a:solidFill>
                <a:srgbClr val="00B0F0"/>
              </a:solidFill>
            </a:endParaRPr>
          </a:p>
        </p:txBody>
      </p:sp>
      <p:sp>
        <p:nvSpPr>
          <p:cNvPr id="3" name="TextBox 2"/>
          <p:cNvSpPr txBox="1"/>
          <p:nvPr/>
        </p:nvSpPr>
        <p:spPr>
          <a:xfrm>
            <a:off x="228600" y="1524000"/>
            <a:ext cx="8763000" cy="2492990"/>
          </a:xfrm>
          <a:prstGeom prst="rect">
            <a:avLst/>
          </a:prstGeom>
          <a:noFill/>
        </p:spPr>
        <p:txBody>
          <a:bodyPr wrap="square" rtlCol="0">
            <a:spAutoFit/>
          </a:bodyPr>
          <a:lstStyle/>
          <a:p>
            <a:pPr>
              <a:buFont typeface="Arial" pitchFamily="34" charset="0"/>
              <a:buChar char="•"/>
            </a:pPr>
            <a:r>
              <a:rPr lang="en-US" sz="2000" dirty="0" smtClean="0"/>
              <a:t>  allocates a block of memory</a:t>
            </a:r>
          </a:p>
          <a:p>
            <a:pPr>
              <a:buFont typeface="Arial" pitchFamily="34" charset="0"/>
              <a:buChar char="•"/>
            </a:pPr>
            <a:r>
              <a:rPr lang="en-US" sz="2000" dirty="0" smtClean="0"/>
              <a:t>  Syntax : void *</a:t>
            </a:r>
            <a:r>
              <a:rPr lang="en-US" sz="2000" dirty="0" err="1" smtClean="0"/>
              <a:t>malloc</a:t>
            </a:r>
            <a:r>
              <a:rPr lang="en-US" sz="2000" dirty="0" smtClean="0"/>
              <a:t>(</a:t>
            </a:r>
            <a:r>
              <a:rPr lang="en-US" sz="2000" dirty="0" err="1" smtClean="0"/>
              <a:t>size_t</a:t>
            </a:r>
            <a:r>
              <a:rPr lang="en-US" sz="2000" dirty="0" smtClean="0"/>
              <a:t> size);</a:t>
            </a:r>
          </a:p>
          <a:p>
            <a:pPr>
              <a:buFont typeface="Arial" pitchFamily="34" charset="0"/>
              <a:buChar char="•"/>
            </a:pPr>
            <a:r>
              <a:rPr lang="en-US" sz="2000" dirty="0" smtClean="0"/>
              <a:t>  allocates a block of memory equal to size in bytes specified &amp; returns  a pointer             to the beginning of the block of memory</a:t>
            </a:r>
          </a:p>
          <a:p>
            <a:pPr>
              <a:buFont typeface="Arial" pitchFamily="34" charset="0"/>
              <a:buChar char="•"/>
            </a:pPr>
            <a:r>
              <a:rPr lang="en-US" sz="2000" dirty="0" smtClean="0"/>
              <a:t>  If the block of memory can not be allocated, the </a:t>
            </a:r>
            <a:r>
              <a:rPr lang="en-US" sz="2000" dirty="0" err="1" smtClean="0"/>
              <a:t>malloc</a:t>
            </a:r>
            <a:r>
              <a:rPr lang="en-US" sz="2000" dirty="0" smtClean="0"/>
              <a:t> function will return a null  pointer </a:t>
            </a:r>
          </a:p>
          <a:p>
            <a:endParaRPr lang="en-US" dirty="0" smtClean="0"/>
          </a:p>
          <a:p>
            <a:endParaRPr lang="en-US" dirty="0"/>
          </a:p>
        </p:txBody>
      </p:sp>
      <p:sp>
        <p:nvSpPr>
          <p:cNvPr id="4" name="TextBox 3"/>
          <p:cNvSpPr txBox="1"/>
          <p:nvPr/>
        </p:nvSpPr>
        <p:spPr>
          <a:xfrm>
            <a:off x="1676400" y="3429000"/>
            <a:ext cx="5334000" cy="3139321"/>
          </a:xfrm>
          <a:prstGeom prst="rect">
            <a:avLst/>
          </a:prstGeom>
          <a:noFill/>
        </p:spPr>
        <p:txBody>
          <a:bodyPr wrap="square" rtlCol="0">
            <a:spAutoFit/>
          </a:bodyPr>
          <a:lstStyle/>
          <a:p>
            <a:r>
              <a:rPr lang="en-US" dirty="0" smtClean="0"/>
              <a:t>Example :</a:t>
            </a:r>
          </a:p>
          <a:p>
            <a:endParaRPr lang="en-US" dirty="0" smtClean="0"/>
          </a:p>
          <a:p>
            <a:r>
              <a:rPr lang="en-US" dirty="0" err="1" smtClean="0"/>
              <a:t>int</a:t>
            </a:r>
            <a:r>
              <a:rPr lang="en-US" dirty="0" smtClean="0"/>
              <a:t> n=5, *p = NULL;</a:t>
            </a:r>
          </a:p>
          <a:p>
            <a:endParaRPr lang="en-US" dirty="0" smtClean="0"/>
          </a:p>
          <a:p>
            <a:r>
              <a:rPr lang="en-US" dirty="0" smtClean="0"/>
              <a:t>p = (</a:t>
            </a:r>
            <a:r>
              <a:rPr lang="en-US" dirty="0" err="1" smtClean="0"/>
              <a:t>int</a:t>
            </a:r>
            <a:r>
              <a:rPr lang="en-US" dirty="0" smtClean="0"/>
              <a:t> *)</a:t>
            </a:r>
            <a:r>
              <a:rPr lang="en-US" dirty="0" err="1" smtClean="0"/>
              <a:t>malloc</a:t>
            </a:r>
            <a:r>
              <a:rPr lang="en-US" dirty="0" smtClean="0"/>
              <a:t>(n*</a:t>
            </a:r>
            <a:r>
              <a:rPr lang="en-US" dirty="0" err="1" smtClean="0"/>
              <a:t>sizeof</a:t>
            </a:r>
            <a:r>
              <a:rPr lang="en-US" dirty="0" smtClean="0"/>
              <a:t>(</a:t>
            </a:r>
            <a:r>
              <a:rPr lang="en-US" dirty="0" err="1" smtClean="0"/>
              <a:t>int</a:t>
            </a:r>
            <a:r>
              <a:rPr lang="en-US" dirty="0" smtClean="0"/>
              <a:t>));</a:t>
            </a:r>
          </a:p>
          <a:p>
            <a:endParaRPr lang="en-US" dirty="0" smtClean="0"/>
          </a:p>
          <a:p>
            <a:r>
              <a:rPr lang="en-US" dirty="0" smtClean="0"/>
              <a:t>If(p)</a:t>
            </a:r>
          </a:p>
          <a:p>
            <a:r>
              <a:rPr lang="en-US" dirty="0" smtClean="0"/>
              <a:t>  // memory allocated, can be accessed through p</a:t>
            </a:r>
          </a:p>
          <a:p>
            <a:r>
              <a:rPr lang="en-US" dirty="0" smtClean="0"/>
              <a:t>else</a:t>
            </a:r>
          </a:p>
          <a:p>
            <a:r>
              <a:rPr lang="en-US" dirty="0" smtClean="0"/>
              <a:t>  // memory not allocated</a:t>
            </a:r>
          </a:p>
          <a:p>
            <a:r>
              <a:rPr lang="en-US" dirty="0" smtClean="0"/>
              <a:t>  </a:t>
            </a:r>
            <a:endParaRPr lang="en-US" dirty="0"/>
          </a:p>
        </p:txBody>
      </p:sp>
      <p:sp>
        <p:nvSpPr>
          <p:cNvPr id="5" name="Rectangle 4"/>
          <p:cNvSpPr/>
          <p:nvPr/>
        </p:nvSpPr>
        <p:spPr>
          <a:xfrm>
            <a:off x="1295400" y="3352800"/>
            <a:ext cx="5334000" cy="3124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solidFill>
                  <a:srgbClr val="00B0F0"/>
                </a:solidFill>
              </a:rPr>
              <a:t>calloc</a:t>
            </a:r>
            <a:endParaRPr lang="en-US" sz="4000" dirty="0" smtClean="0">
              <a:solidFill>
                <a:srgbClr val="00B0F0"/>
              </a:solidFill>
            </a:endParaRPr>
          </a:p>
        </p:txBody>
      </p:sp>
      <p:sp>
        <p:nvSpPr>
          <p:cNvPr id="3" name="TextBox 2"/>
          <p:cNvSpPr txBox="1"/>
          <p:nvPr/>
        </p:nvSpPr>
        <p:spPr>
          <a:xfrm>
            <a:off x="228600" y="1524000"/>
            <a:ext cx="8763000" cy="2492990"/>
          </a:xfrm>
          <a:prstGeom prst="rect">
            <a:avLst/>
          </a:prstGeom>
          <a:noFill/>
        </p:spPr>
        <p:txBody>
          <a:bodyPr wrap="square" rtlCol="0">
            <a:spAutoFit/>
          </a:bodyPr>
          <a:lstStyle/>
          <a:p>
            <a:pPr>
              <a:buFont typeface="Arial" pitchFamily="34" charset="0"/>
              <a:buChar char="•"/>
            </a:pPr>
            <a:r>
              <a:rPr lang="en-US" sz="2000" dirty="0" smtClean="0"/>
              <a:t>  allocates a block of memory &amp; clears it (initialization with 0’s)</a:t>
            </a:r>
          </a:p>
          <a:p>
            <a:pPr>
              <a:buFont typeface="Arial" pitchFamily="34" charset="0"/>
              <a:buChar char="•"/>
            </a:pPr>
            <a:r>
              <a:rPr lang="en-US" sz="2000" dirty="0" smtClean="0"/>
              <a:t>  Syntax : void *</a:t>
            </a:r>
            <a:r>
              <a:rPr lang="en-US" sz="2000" dirty="0" err="1" smtClean="0"/>
              <a:t>calloc</a:t>
            </a:r>
            <a:r>
              <a:rPr lang="en-US" sz="2000" dirty="0" smtClean="0"/>
              <a:t>(</a:t>
            </a:r>
            <a:r>
              <a:rPr lang="en-US" sz="2000" dirty="0" err="1" smtClean="0"/>
              <a:t>size_t</a:t>
            </a:r>
            <a:r>
              <a:rPr lang="en-US" sz="2000" dirty="0" smtClean="0"/>
              <a:t> </a:t>
            </a:r>
            <a:r>
              <a:rPr lang="en-US" sz="2000" dirty="0" err="1" smtClean="0"/>
              <a:t>num_of_elements</a:t>
            </a:r>
            <a:r>
              <a:rPr lang="en-US" sz="2000" dirty="0" smtClean="0"/>
              <a:t>, </a:t>
            </a:r>
            <a:r>
              <a:rPr lang="en-US" sz="2000" dirty="0" err="1" smtClean="0"/>
              <a:t>size_t</a:t>
            </a:r>
            <a:r>
              <a:rPr lang="en-US" sz="2000" dirty="0" smtClean="0"/>
              <a:t> </a:t>
            </a:r>
            <a:r>
              <a:rPr lang="en-US" sz="2000" dirty="0" err="1" smtClean="0"/>
              <a:t>size_of_element</a:t>
            </a:r>
            <a:r>
              <a:rPr lang="en-US" sz="2000" dirty="0" smtClean="0"/>
              <a:t>);</a:t>
            </a:r>
          </a:p>
          <a:p>
            <a:pPr>
              <a:buFont typeface="Arial" pitchFamily="34" charset="0"/>
              <a:buChar char="•"/>
            </a:pPr>
            <a:r>
              <a:rPr lang="en-US" sz="2000" dirty="0" smtClean="0"/>
              <a:t>  allocates a block of memory equal to no of elements * size of element &amp; returns a pointer to the beginning of the block of memory</a:t>
            </a:r>
          </a:p>
          <a:p>
            <a:pPr>
              <a:buFont typeface="Arial" pitchFamily="34" charset="0"/>
              <a:buChar char="•"/>
            </a:pPr>
            <a:r>
              <a:rPr lang="en-US" sz="2000" dirty="0" smtClean="0"/>
              <a:t>  If the block of memory can not be allocated, the </a:t>
            </a:r>
            <a:r>
              <a:rPr lang="en-US" sz="2000" dirty="0" err="1" smtClean="0"/>
              <a:t>calloc</a:t>
            </a:r>
            <a:r>
              <a:rPr lang="en-US" sz="2000" dirty="0" smtClean="0"/>
              <a:t> function will return a null  pointer </a:t>
            </a:r>
          </a:p>
          <a:p>
            <a:endParaRPr lang="en-US" dirty="0" smtClean="0"/>
          </a:p>
          <a:p>
            <a:endParaRPr lang="en-US" dirty="0"/>
          </a:p>
        </p:txBody>
      </p:sp>
      <p:sp>
        <p:nvSpPr>
          <p:cNvPr id="4" name="TextBox 3"/>
          <p:cNvSpPr txBox="1"/>
          <p:nvPr/>
        </p:nvSpPr>
        <p:spPr>
          <a:xfrm>
            <a:off x="1676400" y="3429000"/>
            <a:ext cx="5334000" cy="3139321"/>
          </a:xfrm>
          <a:prstGeom prst="rect">
            <a:avLst/>
          </a:prstGeom>
          <a:noFill/>
        </p:spPr>
        <p:txBody>
          <a:bodyPr wrap="square" rtlCol="0">
            <a:spAutoFit/>
          </a:bodyPr>
          <a:lstStyle/>
          <a:p>
            <a:r>
              <a:rPr lang="en-US" dirty="0" smtClean="0"/>
              <a:t>Example :</a:t>
            </a:r>
          </a:p>
          <a:p>
            <a:endParaRPr lang="en-US" dirty="0" smtClean="0"/>
          </a:p>
          <a:p>
            <a:r>
              <a:rPr lang="en-US" dirty="0" err="1" smtClean="0"/>
              <a:t>int</a:t>
            </a:r>
            <a:r>
              <a:rPr lang="en-US" dirty="0" smtClean="0"/>
              <a:t> n=5, *p = NULL;</a:t>
            </a:r>
          </a:p>
          <a:p>
            <a:endParaRPr lang="en-US" dirty="0" smtClean="0"/>
          </a:p>
          <a:p>
            <a:r>
              <a:rPr lang="en-US" dirty="0" smtClean="0"/>
              <a:t>p = (</a:t>
            </a:r>
            <a:r>
              <a:rPr lang="en-US" dirty="0" err="1" smtClean="0"/>
              <a:t>int</a:t>
            </a:r>
            <a:r>
              <a:rPr lang="en-US" dirty="0" smtClean="0"/>
              <a:t> *)</a:t>
            </a:r>
            <a:r>
              <a:rPr lang="en-US" dirty="0" err="1" smtClean="0"/>
              <a:t>calloc</a:t>
            </a:r>
            <a:r>
              <a:rPr lang="en-US" dirty="0" smtClean="0"/>
              <a:t>(</a:t>
            </a:r>
            <a:r>
              <a:rPr lang="en-US" dirty="0" err="1" smtClean="0"/>
              <a:t>n,sizeof</a:t>
            </a:r>
            <a:r>
              <a:rPr lang="en-US" dirty="0" smtClean="0"/>
              <a:t>(</a:t>
            </a:r>
            <a:r>
              <a:rPr lang="en-US" dirty="0" err="1" smtClean="0"/>
              <a:t>int</a:t>
            </a:r>
            <a:r>
              <a:rPr lang="en-US" dirty="0" smtClean="0"/>
              <a:t>));</a:t>
            </a:r>
          </a:p>
          <a:p>
            <a:endParaRPr lang="en-US" dirty="0" smtClean="0"/>
          </a:p>
          <a:p>
            <a:r>
              <a:rPr lang="en-US" dirty="0" smtClean="0"/>
              <a:t>If(p)</a:t>
            </a:r>
          </a:p>
          <a:p>
            <a:r>
              <a:rPr lang="en-US" dirty="0" smtClean="0"/>
              <a:t>  // memory allocated, can be accessed through p</a:t>
            </a:r>
          </a:p>
          <a:p>
            <a:r>
              <a:rPr lang="en-US" dirty="0" smtClean="0"/>
              <a:t>else</a:t>
            </a:r>
          </a:p>
          <a:p>
            <a:r>
              <a:rPr lang="en-US" dirty="0" smtClean="0"/>
              <a:t>  // memory not allocated</a:t>
            </a:r>
          </a:p>
          <a:p>
            <a:r>
              <a:rPr lang="en-US" dirty="0" smtClean="0"/>
              <a:t>  </a:t>
            </a:r>
            <a:endParaRPr lang="en-US" dirty="0"/>
          </a:p>
        </p:txBody>
      </p:sp>
      <p:sp>
        <p:nvSpPr>
          <p:cNvPr id="5" name="Rectangle 4"/>
          <p:cNvSpPr/>
          <p:nvPr/>
        </p:nvSpPr>
        <p:spPr>
          <a:xfrm>
            <a:off x="1295400" y="3352800"/>
            <a:ext cx="5334000" cy="3124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B0F0"/>
                </a:solidFill>
              </a:rPr>
              <a:t>free</a:t>
            </a:r>
          </a:p>
        </p:txBody>
      </p:sp>
      <p:sp>
        <p:nvSpPr>
          <p:cNvPr id="3" name="TextBox 2"/>
          <p:cNvSpPr txBox="1"/>
          <p:nvPr/>
        </p:nvSpPr>
        <p:spPr>
          <a:xfrm>
            <a:off x="609600" y="1752600"/>
            <a:ext cx="6466001" cy="1015663"/>
          </a:xfrm>
          <a:prstGeom prst="rect">
            <a:avLst/>
          </a:prstGeom>
          <a:noFill/>
        </p:spPr>
        <p:txBody>
          <a:bodyPr wrap="none" rtlCol="0">
            <a:spAutoFit/>
          </a:bodyPr>
          <a:lstStyle/>
          <a:p>
            <a:pPr>
              <a:buFont typeface="Arial" pitchFamily="34" charset="0"/>
              <a:buChar char="•"/>
            </a:pPr>
            <a:r>
              <a:rPr lang="en-US" sz="2000" dirty="0" smtClean="0"/>
              <a:t>  Releases the memory </a:t>
            </a:r>
          </a:p>
          <a:p>
            <a:pPr>
              <a:buFont typeface="Arial" pitchFamily="34" charset="0"/>
              <a:buChar char="•"/>
            </a:pPr>
            <a:r>
              <a:rPr lang="en-US" sz="2000" dirty="0" smtClean="0"/>
              <a:t>  Syntax : void free(void *</a:t>
            </a:r>
            <a:r>
              <a:rPr lang="en-US" sz="2000" dirty="0" err="1" smtClean="0"/>
              <a:t>ptr</a:t>
            </a:r>
            <a:r>
              <a:rPr lang="en-US" sz="2000" dirty="0" smtClean="0"/>
              <a:t>);</a:t>
            </a:r>
          </a:p>
          <a:p>
            <a:pPr>
              <a:buFont typeface="Arial" pitchFamily="34" charset="0"/>
              <a:buChar char="•"/>
            </a:pPr>
            <a:r>
              <a:rPr lang="en-US" sz="2000" dirty="0" smtClean="0"/>
              <a:t>  The memory to be released must be allocated dynamically</a:t>
            </a:r>
            <a:endParaRPr lang="en-US" sz="2000" dirty="0"/>
          </a:p>
        </p:txBody>
      </p:sp>
      <p:sp>
        <p:nvSpPr>
          <p:cNvPr id="4" name="TextBox 3"/>
          <p:cNvSpPr txBox="1"/>
          <p:nvPr/>
        </p:nvSpPr>
        <p:spPr>
          <a:xfrm>
            <a:off x="1905000" y="3505200"/>
            <a:ext cx="6629400" cy="1200329"/>
          </a:xfrm>
          <a:prstGeom prst="rect">
            <a:avLst/>
          </a:prstGeom>
          <a:noFill/>
        </p:spPr>
        <p:txBody>
          <a:bodyPr wrap="square" rtlCol="0">
            <a:spAutoFit/>
          </a:bodyPr>
          <a:lstStyle/>
          <a:p>
            <a:r>
              <a:rPr lang="en-US" dirty="0" smtClean="0"/>
              <a:t>Example : </a:t>
            </a:r>
          </a:p>
          <a:p>
            <a:endParaRPr lang="en-US" dirty="0" smtClean="0"/>
          </a:p>
          <a:p>
            <a:r>
              <a:rPr lang="en-US" dirty="0" smtClean="0"/>
              <a:t>free(</a:t>
            </a:r>
            <a:r>
              <a:rPr lang="en-US" dirty="0" err="1" smtClean="0"/>
              <a:t>ptr</a:t>
            </a:r>
            <a:r>
              <a:rPr lang="en-US" dirty="0" smtClean="0"/>
              <a:t>);   // </a:t>
            </a:r>
            <a:r>
              <a:rPr lang="en-US" dirty="0" err="1" smtClean="0"/>
              <a:t>ptr</a:t>
            </a:r>
            <a:r>
              <a:rPr lang="en-US" dirty="0" smtClean="0"/>
              <a:t> is the pointer to the </a:t>
            </a:r>
          </a:p>
          <a:p>
            <a:r>
              <a:rPr lang="en-US" dirty="0" smtClean="0"/>
              <a:t>                   //   dynamically  allocated block of memory</a:t>
            </a:r>
            <a:endParaRPr lang="en-US" dirty="0"/>
          </a:p>
        </p:txBody>
      </p:sp>
      <p:sp>
        <p:nvSpPr>
          <p:cNvPr id="5" name="Rectangle 4"/>
          <p:cNvSpPr/>
          <p:nvPr/>
        </p:nvSpPr>
        <p:spPr>
          <a:xfrm>
            <a:off x="1676400" y="3352800"/>
            <a:ext cx="5562600" cy="1676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solidFill>
                  <a:srgbClr val="00B0F0"/>
                </a:solidFill>
              </a:rPr>
              <a:t>realloc</a:t>
            </a:r>
            <a:endParaRPr lang="en-US" sz="4000" dirty="0" smtClean="0">
              <a:solidFill>
                <a:srgbClr val="00B0F0"/>
              </a:solidFill>
            </a:endParaRPr>
          </a:p>
        </p:txBody>
      </p:sp>
      <p:sp>
        <p:nvSpPr>
          <p:cNvPr id="3" name="TextBox 2"/>
          <p:cNvSpPr txBox="1"/>
          <p:nvPr/>
        </p:nvSpPr>
        <p:spPr>
          <a:xfrm>
            <a:off x="228600" y="1524000"/>
            <a:ext cx="8763000" cy="2800767"/>
          </a:xfrm>
          <a:prstGeom prst="rect">
            <a:avLst/>
          </a:prstGeom>
          <a:noFill/>
        </p:spPr>
        <p:txBody>
          <a:bodyPr wrap="square" rtlCol="0">
            <a:spAutoFit/>
          </a:bodyPr>
          <a:lstStyle/>
          <a:p>
            <a:pPr>
              <a:buFont typeface="Arial" pitchFamily="34" charset="0"/>
              <a:buChar char="•"/>
            </a:pPr>
            <a:r>
              <a:rPr lang="en-US" sz="2000" dirty="0" smtClean="0"/>
              <a:t>   Used to resize a block of memory that was previously allocated. </a:t>
            </a:r>
          </a:p>
          <a:p>
            <a:pPr>
              <a:buFont typeface="Arial" pitchFamily="34" charset="0"/>
              <a:buChar char="•"/>
            </a:pPr>
            <a:r>
              <a:rPr lang="en-US" sz="2000" dirty="0" smtClean="0"/>
              <a:t>   The </a:t>
            </a:r>
            <a:r>
              <a:rPr lang="en-US" sz="2000" dirty="0" err="1" smtClean="0"/>
              <a:t>realloc</a:t>
            </a:r>
            <a:r>
              <a:rPr lang="en-US" sz="2000" dirty="0" smtClean="0"/>
              <a:t> function allocates a block of memory (which be can make it larger or smaller in size than the original) and copies the contents of the old block to the new block of memory, if necessary</a:t>
            </a:r>
          </a:p>
          <a:p>
            <a:pPr>
              <a:buFont typeface="Arial" pitchFamily="34" charset="0"/>
              <a:buChar char="•"/>
            </a:pPr>
            <a:r>
              <a:rPr lang="en-US" sz="2000" dirty="0" smtClean="0"/>
              <a:t>   void *</a:t>
            </a:r>
            <a:r>
              <a:rPr lang="en-US" sz="2000" dirty="0" err="1" smtClean="0"/>
              <a:t>realloc</a:t>
            </a:r>
            <a:r>
              <a:rPr lang="en-US" sz="2000" dirty="0" smtClean="0"/>
              <a:t>(void *</a:t>
            </a:r>
            <a:r>
              <a:rPr lang="en-US" sz="2000" dirty="0" err="1" smtClean="0"/>
              <a:t>ptr</a:t>
            </a:r>
            <a:r>
              <a:rPr lang="en-US" sz="2000" dirty="0" smtClean="0"/>
              <a:t>, </a:t>
            </a:r>
            <a:r>
              <a:rPr lang="en-US" sz="2000" dirty="0" err="1" smtClean="0"/>
              <a:t>size_t</a:t>
            </a:r>
            <a:r>
              <a:rPr lang="en-US" sz="2000" dirty="0" smtClean="0"/>
              <a:t> </a:t>
            </a:r>
            <a:r>
              <a:rPr lang="en-US" sz="2000" dirty="0" err="1" smtClean="0"/>
              <a:t>new_size</a:t>
            </a:r>
            <a:r>
              <a:rPr lang="en-US" sz="2000" dirty="0" smtClean="0"/>
              <a:t>);</a:t>
            </a:r>
          </a:p>
          <a:p>
            <a:pPr>
              <a:buFont typeface="Arial" pitchFamily="34" charset="0"/>
              <a:buChar char="•"/>
            </a:pPr>
            <a:r>
              <a:rPr lang="en-US" sz="2000" dirty="0" smtClean="0"/>
              <a:t>  If the block of memory can not be allocated, the </a:t>
            </a:r>
            <a:r>
              <a:rPr lang="en-US" sz="2000" dirty="0" err="1" smtClean="0"/>
              <a:t>realloc</a:t>
            </a:r>
            <a:r>
              <a:rPr lang="en-US" sz="2000" dirty="0" smtClean="0"/>
              <a:t> function will return a null  pointer </a:t>
            </a:r>
          </a:p>
          <a:p>
            <a:endParaRPr lang="en-US" dirty="0" smtClean="0"/>
          </a:p>
          <a:p>
            <a:endParaRPr lang="en-US" dirty="0"/>
          </a:p>
        </p:txBody>
      </p:sp>
      <p:sp>
        <p:nvSpPr>
          <p:cNvPr id="6" name="TextBox 5"/>
          <p:cNvSpPr txBox="1"/>
          <p:nvPr/>
        </p:nvSpPr>
        <p:spPr>
          <a:xfrm>
            <a:off x="1371600" y="3886200"/>
            <a:ext cx="7543800" cy="2308324"/>
          </a:xfrm>
          <a:prstGeom prst="rect">
            <a:avLst/>
          </a:prstGeom>
          <a:noFill/>
        </p:spPr>
        <p:txBody>
          <a:bodyPr wrap="square" rtlCol="0">
            <a:spAutoFit/>
          </a:bodyPr>
          <a:lstStyle/>
          <a:p>
            <a:r>
              <a:rPr lang="en-US" dirty="0" smtClean="0"/>
              <a:t>Example :</a:t>
            </a:r>
          </a:p>
          <a:p>
            <a:endParaRPr lang="en-US" dirty="0" smtClean="0"/>
          </a:p>
          <a:p>
            <a:r>
              <a:rPr lang="en-US" dirty="0" smtClean="0"/>
              <a:t>ptr2 = (</a:t>
            </a:r>
            <a:r>
              <a:rPr lang="en-US" dirty="0" err="1" smtClean="0"/>
              <a:t>int</a:t>
            </a:r>
            <a:r>
              <a:rPr lang="en-US" dirty="0" smtClean="0"/>
              <a:t> *)</a:t>
            </a:r>
            <a:r>
              <a:rPr lang="en-US" dirty="0" err="1" smtClean="0"/>
              <a:t>realloc</a:t>
            </a:r>
            <a:r>
              <a:rPr lang="en-US" dirty="0" smtClean="0"/>
              <a:t>(ptr1 , n*</a:t>
            </a:r>
            <a:r>
              <a:rPr lang="en-US" dirty="0" err="1" smtClean="0"/>
              <a:t>sizeof</a:t>
            </a:r>
            <a:r>
              <a:rPr lang="en-US" dirty="0" smtClean="0"/>
              <a:t>(</a:t>
            </a:r>
            <a:r>
              <a:rPr lang="en-US" dirty="0" err="1" smtClean="0"/>
              <a:t>int</a:t>
            </a:r>
            <a:r>
              <a:rPr lang="en-US" dirty="0" smtClean="0"/>
              <a:t>));  // ptr1 is the pointer to old block        					       of memory</a:t>
            </a:r>
          </a:p>
          <a:p>
            <a:r>
              <a:rPr lang="en-US" dirty="0" smtClean="0"/>
              <a:t>If(ptr2)</a:t>
            </a:r>
          </a:p>
          <a:p>
            <a:r>
              <a:rPr lang="en-US" dirty="0" smtClean="0"/>
              <a:t>  // memory allocated, can be accessed through ptr2</a:t>
            </a:r>
          </a:p>
          <a:p>
            <a:r>
              <a:rPr lang="en-US" dirty="0" smtClean="0"/>
              <a:t>else</a:t>
            </a:r>
          </a:p>
          <a:p>
            <a:r>
              <a:rPr lang="en-US" dirty="0" smtClean="0"/>
              <a:t>  // memory not allocated </a:t>
            </a:r>
            <a:endParaRPr lang="en-US" dirty="0"/>
          </a:p>
        </p:txBody>
      </p:sp>
      <p:sp>
        <p:nvSpPr>
          <p:cNvPr id="7" name="Rectangle 6"/>
          <p:cNvSpPr/>
          <p:nvPr/>
        </p:nvSpPr>
        <p:spPr>
          <a:xfrm>
            <a:off x="1295400" y="3810000"/>
            <a:ext cx="7239000" cy="2667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390</Words>
  <Application>Microsoft Office PowerPoint</Application>
  <PresentationFormat>On-screen Show (4:3)</PresentationFormat>
  <Paragraphs>74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Dynamic  Memory Allocation</vt:lpstr>
      <vt:lpstr>Slide 2</vt:lpstr>
      <vt:lpstr>Slide 3</vt:lpstr>
      <vt:lpstr>Slide 4</vt:lpstr>
      <vt:lpstr>malloc</vt:lpstr>
      <vt:lpstr>calloc</vt:lpstr>
      <vt:lpstr>free</vt:lpstr>
      <vt:lpstr>realloc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Memory Allocation</dc:title>
  <dc:creator>rushikesh kulkarni</dc:creator>
  <cp:lastModifiedBy>DELL</cp:lastModifiedBy>
  <cp:revision>36</cp:revision>
  <dcterms:created xsi:type="dcterms:W3CDTF">2006-08-16T00:00:00Z</dcterms:created>
  <dcterms:modified xsi:type="dcterms:W3CDTF">2023-06-07T05:02:00Z</dcterms:modified>
</cp:coreProperties>
</file>